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5"/>
  </p:notesMasterIdLst>
  <p:sldIdLst>
    <p:sldId id="257" r:id="rId2"/>
    <p:sldId id="297" r:id="rId3"/>
    <p:sldId id="298" r:id="rId4"/>
    <p:sldId id="338" r:id="rId5"/>
    <p:sldId id="339" r:id="rId6"/>
    <p:sldId id="346" r:id="rId7"/>
    <p:sldId id="347" r:id="rId8"/>
    <p:sldId id="299" r:id="rId9"/>
    <p:sldId id="307" r:id="rId10"/>
    <p:sldId id="308" r:id="rId11"/>
    <p:sldId id="300" r:id="rId12"/>
    <p:sldId id="309" r:id="rId13"/>
    <p:sldId id="310" r:id="rId14"/>
    <p:sldId id="305" r:id="rId15"/>
    <p:sldId id="301" r:id="rId16"/>
    <p:sldId id="302" r:id="rId17"/>
    <p:sldId id="342" r:id="rId18"/>
    <p:sldId id="303" r:id="rId19"/>
    <p:sldId id="304" r:id="rId20"/>
    <p:sldId id="343" r:id="rId21"/>
    <p:sldId id="344" r:id="rId22"/>
    <p:sldId id="261" r:id="rId23"/>
    <p:sldId id="262" r:id="rId24"/>
    <p:sldId id="263" r:id="rId25"/>
    <p:sldId id="264" r:id="rId26"/>
    <p:sldId id="265" r:id="rId27"/>
    <p:sldId id="266" r:id="rId28"/>
    <p:sldId id="340" r:id="rId29"/>
    <p:sldId id="341" r:id="rId30"/>
    <p:sldId id="311" r:id="rId31"/>
    <p:sldId id="328" r:id="rId32"/>
    <p:sldId id="329" r:id="rId33"/>
    <p:sldId id="330" r:id="rId34"/>
    <p:sldId id="267" r:id="rId35"/>
    <p:sldId id="332" r:id="rId36"/>
    <p:sldId id="333" r:id="rId37"/>
    <p:sldId id="334" r:id="rId38"/>
    <p:sldId id="268" r:id="rId39"/>
    <p:sldId id="269" r:id="rId40"/>
    <p:sldId id="270" r:id="rId41"/>
    <p:sldId id="271" r:id="rId42"/>
    <p:sldId id="272" r:id="rId43"/>
    <p:sldId id="273" r:id="rId44"/>
    <p:sldId id="274" r:id="rId45"/>
    <p:sldId id="336" r:id="rId46"/>
    <p:sldId id="335" r:id="rId47"/>
    <p:sldId id="275" r:id="rId48"/>
    <p:sldId id="276" r:id="rId49"/>
    <p:sldId id="277" r:id="rId50"/>
    <p:sldId id="278" r:id="rId51"/>
    <p:sldId id="279" r:id="rId52"/>
    <p:sldId id="280" r:id="rId53"/>
    <p:sldId id="281" r:id="rId54"/>
    <p:sldId id="282" r:id="rId55"/>
    <p:sldId id="283" r:id="rId56"/>
    <p:sldId id="284" r:id="rId57"/>
    <p:sldId id="285" r:id="rId58"/>
    <p:sldId id="286" r:id="rId59"/>
    <p:sldId id="287" r:id="rId60"/>
    <p:sldId id="288" r:id="rId61"/>
    <p:sldId id="289" r:id="rId62"/>
    <p:sldId id="337" r:id="rId63"/>
    <p:sldId id="314" r:id="rId64"/>
    <p:sldId id="316" r:id="rId65"/>
    <p:sldId id="318" r:id="rId66"/>
    <p:sldId id="290" r:id="rId67"/>
    <p:sldId id="291" r:id="rId68"/>
    <p:sldId id="292" r:id="rId69"/>
    <p:sldId id="293" r:id="rId70"/>
    <p:sldId id="294" r:id="rId71"/>
    <p:sldId id="295" r:id="rId72"/>
    <p:sldId id="296" r:id="rId73"/>
    <p:sldId id="345" r:id="rId74"/>
  </p:sldIdLst>
  <p:sldSz cx="9144000" cy="6858000" type="screen4x3"/>
  <p:notesSz cx="6858000" cy="9144000"/>
  <p:defaultTextStyle>
    <a:defPPr>
      <a:defRPr lang="zh-CN"/>
    </a:defPPr>
    <a:lvl1pPr algn="l" rtl="0" fontAlgn="base">
      <a:spcBef>
        <a:spcPct val="0"/>
      </a:spcBef>
      <a:spcAft>
        <a:spcPct val="0"/>
      </a:spcAft>
      <a:defRPr kern="1200">
        <a:solidFill>
          <a:schemeClr val="tx1"/>
        </a:solidFill>
        <a:latin typeface="Arial" charset="0"/>
        <a:ea typeface="宋体" charset="-122"/>
        <a:cs typeface="+mn-cs"/>
      </a:defRPr>
    </a:lvl1pPr>
    <a:lvl2pPr marL="457200" algn="l" rtl="0" fontAlgn="base">
      <a:spcBef>
        <a:spcPct val="0"/>
      </a:spcBef>
      <a:spcAft>
        <a:spcPct val="0"/>
      </a:spcAft>
      <a:defRPr kern="1200">
        <a:solidFill>
          <a:schemeClr val="tx1"/>
        </a:solidFill>
        <a:latin typeface="Arial" charset="0"/>
        <a:ea typeface="宋体" charset="-122"/>
        <a:cs typeface="+mn-cs"/>
      </a:defRPr>
    </a:lvl2pPr>
    <a:lvl3pPr marL="914400" algn="l" rtl="0" fontAlgn="base">
      <a:spcBef>
        <a:spcPct val="0"/>
      </a:spcBef>
      <a:spcAft>
        <a:spcPct val="0"/>
      </a:spcAft>
      <a:defRPr kern="1200">
        <a:solidFill>
          <a:schemeClr val="tx1"/>
        </a:solidFill>
        <a:latin typeface="Arial" charset="0"/>
        <a:ea typeface="宋体" charset="-122"/>
        <a:cs typeface="+mn-cs"/>
      </a:defRPr>
    </a:lvl3pPr>
    <a:lvl4pPr marL="1371600" algn="l" rtl="0" fontAlgn="base">
      <a:spcBef>
        <a:spcPct val="0"/>
      </a:spcBef>
      <a:spcAft>
        <a:spcPct val="0"/>
      </a:spcAft>
      <a:defRPr kern="1200">
        <a:solidFill>
          <a:schemeClr val="tx1"/>
        </a:solidFill>
        <a:latin typeface="Arial" charset="0"/>
        <a:ea typeface="宋体" charset="-122"/>
        <a:cs typeface="+mn-cs"/>
      </a:defRPr>
    </a:lvl4pPr>
    <a:lvl5pPr marL="1828800" algn="l" rtl="0" fontAlgn="base">
      <a:spcBef>
        <a:spcPct val="0"/>
      </a:spcBef>
      <a:spcAft>
        <a:spcPct val="0"/>
      </a:spcAft>
      <a:defRPr kern="1200">
        <a:solidFill>
          <a:schemeClr val="tx1"/>
        </a:solidFill>
        <a:latin typeface="Arial" charset="0"/>
        <a:ea typeface="宋体" charset="-122"/>
        <a:cs typeface="+mn-cs"/>
      </a:defRPr>
    </a:lvl5pPr>
    <a:lvl6pPr marL="2286000" algn="l" defTabSz="914400" rtl="0" eaLnBrk="1" latinLnBrk="0" hangingPunct="1">
      <a:defRPr kern="1200">
        <a:solidFill>
          <a:schemeClr val="tx1"/>
        </a:solidFill>
        <a:latin typeface="Arial" charset="0"/>
        <a:ea typeface="宋体" charset="-122"/>
        <a:cs typeface="+mn-cs"/>
      </a:defRPr>
    </a:lvl6pPr>
    <a:lvl7pPr marL="2743200" algn="l" defTabSz="914400" rtl="0" eaLnBrk="1" latinLnBrk="0" hangingPunct="1">
      <a:defRPr kern="1200">
        <a:solidFill>
          <a:schemeClr val="tx1"/>
        </a:solidFill>
        <a:latin typeface="Arial" charset="0"/>
        <a:ea typeface="宋体" charset="-122"/>
        <a:cs typeface="+mn-cs"/>
      </a:defRPr>
    </a:lvl7pPr>
    <a:lvl8pPr marL="3200400" algn="l" defTabSz="914400" rtl="0" eaLnBrk="1" latinLnBrk="0" hangingPunct="1">
      <a:defRPr kern="1200">
        <a:solidFill>
          <a:schemeClr val="tx1"/>
        </a:solidFill>
        <a:latin typeface="Arial" charset="0"/>
        <a:ea typeface="宋体" charset="-122"/>
        <a:cs typeface="+mn-cs"/>
      </a:defRPr>
    </a:lvl8pPr>
    <a:lvl9pPr marL="3657600" algn="l" defTabSz="914400" rtl="0" eaLnBrk="1" latinLnBrk="0" hangingPunct="1">
      <a:defRPr kern="1200">
        <a:solidFill>
          <a:schemeClr val="tx1"/>
        </a:solidFill>
        <a:latin typeface="Arial" charset="0"/>
        <a:ea typeface="宋体" charset="-122"/>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96" d="100"/>
          <a:sy n="96" d="100"/>
        </p:scale>
        <p:origin x="714" y="84"/>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___1.xlsx"/></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package" Target="../embeddings/Microsoft_Excel____2.xlsx"/></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areaChart>
        <c:grouping val="percentStacked"/>
        <c:varyColors val="0"/>
        <c:ser>
          <c:idx val="0"/>
          <c:order val="0"/>
          <c:spPr>
            <a:solidFill>
              <a:srgbClr val="92D050"/>
            </a:solidFill>
            <a:ln>
              <a:noFill/>
            </a:ln>
            <a:effectLst/>
          </c:spPr>
          <c:cat>
            <c:strRef>
              <c:f>Sheet1!$A$9:$A$37</c:f>
              <c:strCache>
                <c:ptCount val="29"/>
                <c:pt idx="0">
                  <c:v>1980</c:v>
                </c:pt>
                <c:pt idx="1">
                  <c:v>1985</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pt idx="28">
                  <c:v>2016</c:v>
                </c:pt>
              </c:strCache>
            </c:strRef>
          </c:cat>
          <c:val>
            <c:numRef>
              <c:f>Sheet1!$C$9:$C$37</c:f>
              <c:numCache>
                <c:formatCode>0.00</c:formatCode>
                <c:ptCount val="29"/>
                <c:pt idx="0">
                  <c:v>91.14</c:v>
                </c:pt>
                <c:pt idx="1">
                  <c:v>138.28</c:v>
                </c:pt>
                <c:pt idx="2">
                  <c:v>158.86000000000001</c:v>
                </c:pt>
                <c:pt idx="3">
                  <c:v>161.44999999999999</c:v>
                </c:pt>
                <c:pt idx="4">
                  <c:v>170.04</c:v>
                </c:pt>
                <c:pt idx="5">
                  <c:v>166.66</c:v>
                </c:pt>
                <c:pt idx="6">
                  <c:v>197.08</c:v>
                </c:pt>
                <c:pt idx="7">
                  <c:v>214.85000000000005</c:v>
                </c:pt>
                <c:pt idx="8">
                  <c:v>219.25</c:v>
                </c:pt>
                <c:pt idx="9">
                  <c:v>239.53</c:v>
                </c:pt>
                <c:pt idx="10">
                  <c:v>204.89000000000001</c:v>
                </c:pt>
                <c:pt idx="11">
                  <c:v>199.41</c:v>
                </c:pt>
                <c:pt idx="12">
                  <c:v>254.6</c:v>
                </c:pt>
                <c:pt idx="13">
                  <c:v>263.38</c:v>
                </c:pt>
                <c:pt idx="14">
                  <c:v>285.39999999999986</c:v>
                </c:pt>
                <c:pt idx="15">
                  <c:v>348.12</c:v>
                </c:pt>
                <c:pt idx="16">
                  <c:v>405.4899999999999</c:v>
                </c:pt>
                <c:pt idx="17">
                  <c:v>490.37</c:v>
                </c:pt>
                <c:pt idx="18">
                  <c:v>529.19000000000005</c:v>
                </c:pt>
                <c:pt idx="19">
                  <c:v>615.09100999999998</c:v>
                </c:pt>
                <c:pt idx="20">
                  <c:v>779.56931999999972</c:v>
                </c:pt>
                <c:pt idx="21">
                  <c:v>631.11793999999998</c:v>
                </c:pt>
                <c:pt idx="22">
                  <c:v>816.85754999999949</c:v>
                </c:pt>
                <c:pt idx="23">
                  <c:v>1005.4499999999998</c:v>
                </c:pt>
                <c:pt idx="24">
                  <c:v>1005.5821199999998</c:v>
                </c:pt>
                <c:pt idx="25">
                  <c:v>1072.6762699999999</c:v>
                </c:pt>
                <c:pt idx="26">
                  <c:v>1126.92127</c:v>
                </c:pt>
                <c:pt idx="27">
                  <c:v>1039.2711025599995</c:v>
                </c:pt>
                <c:pt idx="28" formatCode="General">
                  <c:v>1051.8679199999999</c:v>
                </c:pt>
              </c:numCache>
            </c:numRef>
          </c:val>
          <c:extLst xmlns:c16r2="http://schemas.microsoft.com/office/drawing/2015/06/chart">
            <c:ext xmlns:c16="http://schemas.microsoft.com/office/drawing/2014/chart" uri="{C3380CC4-5D6E-409C-BE32-E72D297353CC}">
              <c16:uniqueId val="{00000000-9D5D-4B7A-AA93-176CB3889D25}"/>
            </c:ext>
          </c:extLst>
        </c:ser>
        <c:ser>
          <c:idx val="1"/>
          <c:order val="1"/>
          <c:spPr>
            <a:solidFill>
              <a:schemeClr val="accent6">
                <a:lumMod val="60000"/>
                <a:lumOff val="40000"/>
              </a:schemeClr>
            </a:solidFill>
            <a:ln>
              <a:noFill/>
            </a:ln>
            <a:effectLst/>
          </c:spPr>
          <c:cat>
            <c:strRef>
              <c:f>Sheet1!$A$9:$A$37</c:f>
              <c:strCache>
                <c:ptCount val="29"/>
                <c:pt idx="0">
                  <c:v>1980</c:v>
                </c:pt>
                <c:pt idx="1">
                  <c:v>1985</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pt idx="28">
                  <c:v>2016</c:v>
                </c:pt>
              </c:strCache>
            </c:strRef>
          </c:cat>
          <c:val>
            <c:numRef>
              <c:f>Sheet1!$I$9:$I$37</c:f>
              <c:numCache>
                <c:formatCode>0.00</c:formatCode>
                <c:ptCount val="29"/>
                <c:pt idx="0">
                  <c:v>90.05</c:v>
                </c:pt>
                <c:pt idx="1">
                  <c:v>135.22</c:v>
                </c:pt>
                <c:pt idx="2">
                  <c:v>462.05</c:v>
                </c:pt>
                <c:pt idx="3">
                  <c:v>556.98</c:v>
                </c:pt>
                <c:pt idx="4">
                  <c:v>679.35999999999979</c:v>
                </c:pt>
                <c:pt idx="5">
                  <c:v>750.7800000000002</c:v>
                </c:pt>
                <c:pt idx="6">
                  <c:v>1012.98</c:v>
                </c:pt>
                <c:pt idx="7">
                  <c:v>1272.95</c:v>
                </c:pt>
                <c:pt idx="8">
                  <c:v>1291.23</c:v>
                </c:pt>
                <c:pt idx="9">
                  <c:v>1588.3899999999999</c:v>
                </c:pt>
                <c:pt idx="10">
                  <c:v>1632.2</c:v>
                </c:pt>
                <c:pt idx="11">
                  <c:v>1749.9</c:v>
                </c:pt>
                <c:pt idx="12">
                  <c:v>2237.4299999999998</c:v>
                </c:pt>
                <c:pt idx="13">
                  <c:v>2397.6</c:v>
                </c:pt>
                <c:pt idx="14">
                  <c:v>2970.56</c:v>
                </c:pt>
                <c:pt idx="15">
                  <c:v>4034.16</c:v>
                </c:pt>
                <c:pt idx="16">
                  <c:v>5527.7700000000013</c:v>
                </c:pt>
                <c:pt idx="17">
                  <c:v>7129.1600000000017</c:v>
                </c:pt>
                <c:pt idx="18">
                  <c:v>9160.17</c:v>
                </c:pt>
                <c:pt idx="19">
                  <c:v>11562.66655</c:v>
                </c:pt>
                <c:pt idx="20">
                  <c:v>13527.361339999992</c:v>
                </c:pt>
                <c:pt idx="21">
                  <c:v>11384.83473</c:v>
                </c:pt>
                <c:pt idx="22">
                  <c:v>14960.685600000001</c:v>
                </c:pt>
                <c:pt idx="23">
                  <c:v>17978.36</c:v>
                </c:pt>
                <c:pt idx="24">
                  <c:v>19481.56134</c:v>
                </c:pt>
                <c:pt idx="25">
                  <c:v>21017.363720000001</c:v>
                </c:pt>
                <c:pt idx="26">
                  <c:v>22296.005700000005</c:v>
                </c:pt>
                <c:pt idx="27">
                  <c:v>21695.411138569998</c:v>
                </c:pt>
                <c:pt idx="28" formatCode="General">
                  <c:v>19924.444009999999</c:v>
                </c:pt>
              </c:numCache>
            </c:numRef>
          </c:val>
          <c:extLst xmlns:c16r2="http://schemas.microsoft.com/office/drawing/2015/06/chart">
            <c:ext xmlns:c16="http://schemas.microsoft.com/office/drawing/2014/chart" uri="{C3380CC4-5D6E-409C-BE32-E72D297353CC}">
              <c16:uniqueId val="{00000001-9D5D-4B7A-AA93-176CB3889D25}"/>
            </c:ext>
          </c:extLst>
        </c:ser>
        <c:dLbls>
          <c:showLegendKey val="0"/>
          <c:showVal val="0"/>
          <c:showCatName val="0"/>
          <c:showSerName val="0"/>
          <c:showPercent val="0"/>
          <c:showBubbleSize val="0"/>
        </c:dLbls>
        <c:axId val="369067224"/>
        <c:axId val="369066440"/>
      </c:areaChart>
      <c:catAx>
        <c:axId val="369067224"/>
        <c:scaling>
          <c:orientation val="minMax"/>
        </c:scaling>
        <c:delete val="0"/>
        <c:axPos val="b"/>
        <c:numFmt formatCode="General" sourceLinked="1"/>
        <c:majorTickMark val="out"/>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066440"/>
        <c:crosses val="autoZero"/>
        <c:auto val="1"/>
        <c:lblAlgn val="ctr"/>
        <c:lblOffset val="100"/>
        <c:tickLblSkip val="1"/>
        <c:noMultiLvlLbl val="0"/>
      </c:catAx>
      <c:valAx>
        <c:axId val="369066440"/>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in"/>
        <c:minorTickMark val="none"/>
        <c:tickLblPos val="nextTo"/>
        <c:spPr>
          <a:noFill/>
          <a:ln>
            <a:solidFill>
              <a:schemeClr val="accent1"/>
            </a:solidFill>
          </a:ln>
          <a:effectLst/>
        </c:spPr>
        <c:txPr>
          <a:bodyPr rot="-60000000" spcFirstLastPara="1" vertOverflow="ellipsis" vert="horz" wrap="square" anchor="ctr" anchorCtr="1"/>
          <a:lstStyle/>
          <a:p>
            <a:pPr>
              <a:defRPr sz="1500" b="0" i="0" u="none" strike="noStrike" kern="1200" baseline="0">
                <a:solidFill>
                  <a:schemeClr val="tx1">
                    <a:lumMod val="65000"/>
                    <a:lumOff val="35000"/>
                  </a:schemeClr>
                </a:solidFill>
                <a:latin typeface="Times New Roman" panose="02020603050405020304" pitchFamily="18" charset="0"/>
                <a:ea typeface="+mn-ea"/>
                <a:cs typeface="Times New Roman" panose="02020603050405020304" pitchFamily="18" charset="0"/>
              </a:defRPr>
            </a:pPr>
            <a:endParaRPr lang="zh-CN"/>
          </a:p>
        </c:txPr>
        <c:crossAx val="369067224"/>
        <c:crosses val="autoZero"/>
        <c:crossBetween val="midCat"/>
      </c:valAx>
      <c:spPr>
        <a:noFill/>
        <a:ln>
          <a:noFill/>
        </a:ln>
        <a:effectLst/>
      </c:spPr>
    </c:plotArea>
    <c:plotVisOnly val="1"/>
    <c:dispBlanksAs val="zero"/>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1"/>
    <c:plotArea>
      <c:layout/>
      <c:areaChart>
        <c:grouping val="percentStacked"/>
        <c:varyColors val="0"/>
        <c:ser>
          <c:idx val="0"/>
          <c:order val="0"/>
          <c:spPr>
            <a:solidFill>
              <a:srgbClr val="92D050"/>
            </a:solidFill>
            <a:ln>
              <a:noFill/>
            </a:ln>
            <a:effectLst/>
          </c:spPr>
          <c:cat>
            <c:strRef>
              <c:f>Sheet1!$A$8:$A$36</c:f>
              <c:strCache>
                <c:ptCount val="29"/>
                <c:pt idx="0">
                  <c:v>1980</c:v>
                </c:pt>
                <c:pt idx="1">
                  <c:v>1985</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pt idx="28">
                  <c:v>2016</c:v>
                </c:pt>
              </c:strCache>
            </c:strRef>
          </c:cat>
          <c:val>
            <c:numRef>
              <c:f>Sheet1!$C$8:$C$36</c:f>
              <c:numCache>
                <c:formatCode>0.00</c:formatCode>
                <c:ptCount val="29"/>
                <c:pt idx="0">
                  <c:v>69.59</c:v>
                </c:pt>
                <c:pt idx="1">
                  <c:v>52.89</c:v>
                </c:pt>
                <c:pt idx="2">
                  <c:v>98.53</c:v>
                </c:pt>
                <c:pt idx="3">
                  <c:v>108.34</c:v>
                </c:pt>
                <c:pt idx="4">
                  <c:v>132.55000000000001</c:v>
                </c:pt>
                <c:pt idx="5">
                  <c:v>142.1</c:v>
                </c:pt>
                <c:pt idx="6">
                  <c:v>164.86</c:v>
                </c:pt>
                <c:pt idx="7">
                  <c:v>244.17</c:v>
                </c:pt>
                <c:pt idx="8">
                  <c:v>254.41</c:v>
                </c:pt>
                <c:pt idx="9">
                  <c:v>286.2</c:v>
                </c:pt>
                <c:pt idx="10">
                  <c:v>229.49</c:v>
                </c:pt>
                <c:pt idx="11">
                  <c:v>268.45999999999987</c:v>
                </c:pt>
                <c:pt idx="12">
                  <c:v>467.39</c:v>
                </c:pt>
                <c:pt idx="13">
                  <c:v>457.42999999999989</c:v>
                </c:pt>
                <c:pt idx="14">
                  <c:v>492.71</c:v>
                </c:pt>
                <c:pt idx="15">
                  <c:v>727.63</c:v>
                </c:pt>
                <c:pt idx="16">
                  <c:v>1172.6699999999998</c:v>
                </c:pt>
                <c:pt idx="17">
                  <c:v>1477.1399999999999</c:v>
                </c:pt>
                <c:pt idx="18">
                  <c:v>1871.2856900000004</c:v>
                </c:pt>
                <c:pt idx="19">
                  <c:v>2430.8544099999999</c:v>
                </c:pt>
                <c:pt idx="20">
                  <c:v>3623.9470999999999</c:v>
                </c:pt>
                <c:pt idx="21">
                  <c:v>2898.0419400000001</c:v>
                </c:pt>
                <c:pt idx="22">
                  <c:v>4338.4992200000015</c:v>
                </c:pt>
                <c:pt idx="23">
                  <c:v>6042.6900000000014</c:v>
                </c:pt>
                <c:pt idx="24">
                  <c:v>6349.3418300000003</c:v>
                </c:pt>
                <c:pt idx="25">
                  <c:v>6580.80843</c:v>
                </c:pt>
                <c:pt idx="26">
                  <c:v>6469.3988500000005</c:v>
                </c:pt>
                <c:pt idx="27">
                  <c:v>4720.5716541700003</c:v>
                </c:pt>
                <c:pt idx="28" formatCode="General">
                  <c:v>4410.5491600000014</c:v>
                </c:pt>
              </c:numCache>
            </c:numRef>
          </c:val>
          <c:extLst xmlns:c16r2="http://schemas.microsoft.com/office/drawing/2015/06/chart">
            <c:ext xmlns:c16="http://schemas.microsoft.com/office/drawing/2014/chart" uri="{C3380CC4-5D6E-409C-BE32-E72D297353CC}">
              <c16:uniqueId val="{00000000-CFF9-475D-AC9C-870CB2D220E0}"/>
            </c:ext>
          </c:extLst>
        </c:ser>
        <c:ser>
          <c:idx val="1"/>
          <c:order val="1"/>
          <c:spPr>
            <a:solidFill>
              <a:schemeClr val="accent6">
                <a:lumMod val="60000"/>
                <a:lumOff val="40000"/>
              </a:schemeClr>
            </a:solidFill>
            <a:ln>
              <a:noFill/>
            </a:ln>
            <a:effectLst/>
          </c:spPr>
          <c:cat>
            <c:strRef>
              <c:f>Sheet1!$A$8:$A$36</c:f>
              <c:strCache>
                <c:ptCount val="29"/>
                <c:pt idx="0">
                  <c:v>1980</c:v>
                </c:pt>
                <c:pt idx="1">
                  <c:v>1985</c:v>
                </c:pt>
                <c:pt idx="2">
                  <c:v>1990</c:v>
                </c:pt>
                <c:pt idx="3">
                  <c:v>1991</c:v>
                </c:pt>
                <c:pt idx="4">
                  <c:v>1992</c:v>
                </c:pt>
                <c:pt idx="5">
                  <c:v>1993</c:v>
                </c:pt>
                <c:pt idx="6">
                  <c:v>1994</c:v>
                </c:pt>
                <c:pt idx="7">
                  <c:v>1995</c:v>
                </c:pt>
                <c:pt idx="8">
                  <c:v>1996</c:v>
                </c:pt>
                <c:pt idx="9">
                  <c:v>1997</c:v>
                </c:pt>
                <c:pt idx="10">
                  <c:v>1998</c:v>
                </c:pt>
                <c:pt idx="11">
                  <c:v>1999</c:v>
                </c:pt>
                <c:pt idx="12">
                  <c:v>2000</c:v>
                </c:pt>
                <c:pt idx="13">
                  <c:v>2001</c:v>
                </c:pt>
                <c:pt idx="14">
                  <c:v>2002</c:v>
                </c:pt>
                <c:pt idx="15">
                  <c:v>2003</c:v>
                </c:pt>
                <c:pt idx="16">
                  <c:v>2004</c:v>
                </c:pt>
                <c:pt idx="17">
                  <c:v>2005</c:v>
                </c:pt>
                <c:pt idx="18">
                  <c:v>2006</c:v>
                </c:pt>
                <c:pt idx="19">
                  <c:v>2007</c:v>
                </c:pt>
                <c:pt idx="20">
                  <c:v>2008</c:v>
                </c:pt>
                <c:pt idx="21">
                  <c:v>2009</c:v>
                </c:pt>
                <c:pt idx="22">
                  <c:v>2010</c:v>
                </c:pt>
                <c:pt idx="23">
                  <c:v>2011</c:v>
                </c:pt>
                <c:pt idx="24">
                  <c:v>2012</c:v>
                </c:pt>
                <c:pt idx="25">
                  <c:v>2013</c:v>
                </c:pt>
                <c:pt idx="26">
                  <c:v>2014</c:v>
                </c:pt>
                <c:pt idx="27">
                  <c:v>2015</c:v>
                </c:pt>
                <c:pt idx="28">
                  <c:v>2016</c:v>
                </c:pt>
              </c:strCache>
            </c:strRef>
          </c:cat>
          <c:val>
            <c:numRef>
              <c:f>Sheet1!$I$8:$I$36</c:f>
              <c:numCache>
                <c:formatCode>0.00</c:formatCode>
                <c:ptCount val="29"/>
                <c:pt idx="0">
                  <c:v>130.58000000000001</c:v>
                </c:pt>
                <c:pt idx="1">
                  <c:v>369.63</c:v>
                </c:pt>
                <c:pt idx="2">
                  <c:v>434.9199999999999</c:v>
                </c:pt>
                <c:pt idx="3">
                  <c:v>529.57000000000005</c:v>
                </c:pt>
                <c:pt idx="4">
                  <c:v>673.3</c:v>
                </c:pt>
                <c:pt idx="5">
                  <c:v>897.49</c:v>
                </c:pt>
                <c:pt idx="6">
                  <c:v>991.2800000000002</c:v>
                </c:pt>
                <c:pt idx="7">
                  <c:v>1076.6699999999998</c:v>
                </c:pt>
                <c:pt idx="8">
                  <c:v>1133.92</c:v>
                </c:pt>
                <c:pt idx="9">
                  <c:v>1137.5</c:v>
                </c:pt>
                <c:pt idx="10">
                  <c:v>1172.8799999999999</c:v>
                </c:pt>
                <c:pt idx="11">
                  <c:v>1388.53</c:v>
                </c:pt>
                <c:pt idx="12">
                  <c:v>1783.55</c:v>
                </c:pt>
                <c:pt idx="13">
                  <c:v>1978.1</c:v>
                </c:pt>
                <c:pt idx="14">
                  <c:v>2458.9899999999998</c:v>
                </c:pt>
                <c:pt idx="15">
                  <c:v>3399.96</c:v>
                </c:pt>
                <c:pt idx="16">
                  <c:v>4439.6200000000017</c:v>
                </c:pt>
                <c:pt idx="17">
                  <c:v>5122.3900000000003</c:v>
                </c:pt>
                <c:pt idx="18">
                  <c:v>6043.3229900000024</c:v>
                </c:pt>
                <c:pt idx="19">
                  <c:v>7128.6482000000015</c:v>
                </c:pt>
                <c:pt idx="20">
                  <c:v>7701.6745200000014</c:v>
                </c:pt>
                <c:pt idx="21">
                  <c:v>7161.1900200000018</c:v>
                </c:pt>
                <c:pt idx="22">
                  <c:v>9623.9408399999957</c:v>
                </c:pt>
                <c:pt idx="23">
                  <c:v>11392.15</c:v>
                </c:pt>
                <c:pt idx="24">
                  <c:v>11834.70816</c:v>
                </c:pt>
                <c:pt idx="25">
                  <c:v>12919.08625</c:v>
                </c:pt>
                <c:pt idx="26">
                  <c:v>13122.947630000001</c:v>
                </c:pt>
                <c:pt idx="27">
                  <c:v>12075.073321700002</c:v>
                </c:pt>
                <c:pt idx="28" formatCode="General">
                  <c:v>11468.713030000004</c:v>
                </c:pt>
              </c:numCache>
            </c:numRef>
          </c:val>
          <c:extLst xmlns:c16r2="http://schemas.microsoft.com/office/drawing/2015/06/chart">
            <c:ext xmlns:c16="http://schemas.microsoft.com/office/drawing/2014/chart" uri="{C3380CC4-5D6E-409C-BE32-E72D297353CC}">
              <c16:uniqueId val="{00000001-CFF9-475D-AC9C-870CB2D220E0}"/>
            </c:ext>
          </c:extLst>
        </c:ser>
        <c:dLbls>
          <c:showLegendKey val="0"/>
          <c:showVal val="0"/>
          <c:showCatName val="0"/>
          <c:showSerName val="0"/>
          <c:showPercent val="0"/>
          <c:showBubbleSize val="0"/>
        </c:dLbls>
        <c:axId val="368491344"/>
        <c:axId val="368489776"/>
      </c:areaChart>
      <c:catAx>
        <c:axId val="368491344"/>
        <c:scaling>
          <c:orientation val="minMax"/>
        </c:scaling>
        <c:delete val="0"/>
        <c:axPos val="b"/>
        <c:numFmt formatCode="General" sourceLinked="1"/>
        <c:majorTickMark val="in"/>
        <c:minorTickMark val="none"/>
        <c:tickLblPos val="nextTo"/>
        <c:spPr>
          <a:noFill/>
          <a:ln w="9525" cap="flat" cmpd="sng" algn="ctr">
            <a:solidFill>
              <a:schemeClr val="tx1"/>
            </a:solidFill>
            <a:round/>
          </a:ln>
          <a:effectLst/>
        </c:spPr>
        <c:txPr>
          <a:bodyPr rot="-60000000" spcFirstLastPara="1" vertOverflow="ellipsis" vert="horz" wrap="square" anchor="ctr" anchorCtr="1"/>
          <a:lstStyle/>
          <a:p>
            <a:pPr>
              <a:defRPr sz="15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zh-CN"/>
          </a:p>
        </c:txPr>
        <c:crossAx val="368489776"/>
        <c:crosses val="autoZero"/>
        <c:auto val="1"/>
        <c:lblAlgn val="ctr"/>
        <c:lblOffset val="100"/>
        <c:tickLblSkip val="1"/>
        <c:noMultiLvlLbl val="0"/>
      </c:catAx>
      <c:valAx>
        <c:axId val="368489776"/>
        <c:scaling>
          <c:orientation val="minMax"/>
        </c:scaling>
        <c:delete val="0"/>
        <c:axPos val="l"/>
        <c:majorGridlines>
          <c:spPr>
            <a:ln w="9525" cap="flat" cmpd="sng" algn="ctr">
              <a:solidFill>
                <a:schemeClr val="tx1">
                  <a:lumMod val="15000"/>
                  <a:lumOff val="85000"/>
                </a:schemeClr>
              </a:solidFill>
              <a:round/>
            </a:ln>
            <a:effectLst/>
          </c:spPr>
        </c:majorGridlines>
        <c:numFmt formatCode="0%" sourceLinked="1"/>
        <c:majorTickMark val="in"/>
        <c:minorTickMark val="none"/>
        <c:tickLblPos val="nextTo"/>
        <c:spPr>
          <a:noFill/>
          <a:ln>
            <a:solidFill>
              <a:schemeClr val="tx1">
                <a:alpha val="97000"/>
              </a:schemeClr>
            </a:solidFill>
          </a:ln>
          <a:effectLst/>
        </c:spPr>
        <c:txPr>
          <a:bodyPr rot="-60000000" spcFirstLastPara="1" vertOverflow="ellipsis" vert="horz" wrap="square" anchor="ctr" anchorCtr="1"/>
          <a:lstStyle/>
          <a:p>
            <a:pPr>
              <a:defRPr sz="1500" b="0" i="0" u="none" strike="noStrike" kern="1200" baseline="0">
                <a:solidFill>
                  <a:sysClr val="windowText" lastClr="000000"/>
                </a:solidFill>
                <a:latin typeface="Times New Roman" panose="02020603050405020304" pitchFamily="18" charset="0"/>
                <a:ea typeface="+mn-ea"/>
                <a:cs typeface="Times New Roman" panose="02020603050405020304" pitchFamily="18" charset="0"/>
              </a:defRPr>
            </a:pPr>
            <a:endParaRPr lang="zh-CN"/>
          </a:p>
        </c:txPr>
        <c:crossAx val="368491344"/>
        <c:crosses val="autoZero"/>
        <c:crossBetween val="midCat"/>
      </c:valAx>
      <c:spPr>
        <a:noFill/>
        <a:ln>
          <a:noFill/>
        </a:ln>
        <a:effectLst/>
      </c:spPr>
    </c:plotArea>
    <c:plotVisOnly val="1"/>
    <c:dispBlanksAs val="zero"/>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noFill/>
    <a:ln w="9525" cap="flat" cmpd="sng" algn="ctr">
      <a:noFill/>
      <a:round/>
    </a:ln>
    <a:effectLst/>
  </c:spPr>
  <c:txPr>
    <a:bodyPr/>
    <a:lstStyle/>
    <a:p>
      <a:pPr>
        <a:defRPr/>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6BDC47-2CFE-47A8-BAC6-0FE345A7B353}" type="datetimeFigureOut">
              <a:rPr lang="en-US" smtClean="0"/>
              <a:pPr/>
              <a:t>9/16/2023</a:t>
            </a:fld>
            <a:endParaRPr 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B36503-DCF2-4B90-90F5-EDA589685638}" type="slidenum">
              <a:rPr lang="en-US" smtClean="0"/>
              <a:pPr/>
              <a:t>‹#›</a:t>
            </a:fld>
            <a:endParaRPr lang="en-US"/>
          </a:p>
        </p:txBody>
      </p:sp>
    </p:spTree>
    <p:extLst>
      <p:ext uri="{BB962C8B-B14F-4D97-AF65-F5344CB8AC3E}">
        <p14:creationId xmlns:p14="http://schemas.microsoft.com/office/powerpoint/2010/main" val="428632673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96F01-7154-41E0-B48B-A6921757531A}" type="slidenum">
              <a:rPr lang="en-US" altLang="zh-CN" smtClean="0"/>
              <a:pPr/>
              <a:t>45</a:t>
            </a:fld>
            <a:endParaRPr lang="zh-CN" altLang="en-US" dirty="0"/>
          </a:p>
        </p:txBody>
      </p:sp>
    </p:spTree>
    <p:extLst>
      <p:ext uri="{BB962C8B-B14F-4D97-AF65-F5344CB8AC3E}">
        <p14:creationId xmlns:p14="http://schemas.microsoft.com/office/powerpoint/2010/main" val="19576317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B8796F01-7154-41E0-B48B-A6921757531A}" type="slidenum">
              <a:rPr lang="en-US" altLang="zh-CN" smtClean="0"/>
              <a:pPr/>
              <a:t>46</a:t>
            </a:fld>
            <a:endParaRPr lang="zh-CN" altLang="en-US" dirty="0"/>
          </a:p>
        </p:txBody>
      </p:sp>
    </p:spTree>
    <p:extLst>
      <p:ext uri="{BB962C8B-B14F-4D97-AF65-F5344CB8AC3E}">
        <p14:creationId xmlns:p14="http://schemas.microsoft.com/office/powerpoint/2010/main" val="19222981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1218987" rtl="0" eaLnBrk="1" fontAlgn="auto" latinLnBrk="0" hangingPunct="1">
                <a:lnSpc>
                  <a:spcPct val="100000"/>
                </a:lnSpc>
                <a:spcBef>
                  <a:spcPts val="0"/>
                </a:spcBef>
                <a:spcAft>
                  <a:spcPts val="0"/>
                </a:spcAft>
                <a:buClrTx/>
                <a:buSzTx/>
                <a:buFontTx/>
                <a:buNone/>
                <a:tabLst/>
                <a:defRPr/>
              </a:pPr>
              <a:t>62</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7344413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1218987" rtl="0" eaLnBrk="1" fontAlgn="auto" latinLnBrk="0" hangingPunct="1">
                <a:lnSpc>
                  <a:spcPct val="100000"/>
                </a:lnSpc>
                <a:spcBef>
                  <a:spcPts val="0"/>
                </a:spcBef>
                <a:spcAft>
                  <a:spcPts val="0"/>
                </a:spcAft>
                <a:buClrTx/>
                <a:buSzTx/>
                <a:buFontTx/>
                <a:buNone/>
                <a:tabLst/>
                <a:defRPr/>
              </a:pPr>
              <a:t>63</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120467385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1218987" rtl="0" eaLnBrk="1" fontAlgn="auto" latinLnBrk="0" hangingPunct="1">
                <a:lnSpc>
                  <a:spcPct val="100000"/>
                </a:lnSpc>
                <a:spcBef>
                  <a:spcPts val="0"/>
                </a:spcBef>
                <a:spcAft>
                  <a:spcPts val="0"/>
                </a:spcAft>
                <a:buClrTx/>
                <a:buSzTx/>
                <a:buFontTx/>
                <a:buNone/>
                <a:tabLst/>
                <a:defRPr/>
              </a:pPr>
              <a:t>64</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2250695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marL="0" marR="0" lvl="0" indent="0" algn="r" defTabSz="1218987" rtl="0" eaLnBrk="1" fontAlgn="auto" latinLnBrk="0" hangingPunct="1">
              <a:lnSpc>
                <a:spcPct val="100000"/>
              </a:lnSpc>
              <a:spcBef>
                <a:spcPts val="0"/>
              </a:spcBef>
              <a:spcAft>
                <a:spcPts val="0"/>
              </a:spcAft>
              <a:buClrTx/>
              <a:buSzTx/>
              <a:buFontTx/>
              <a:buNone/>
              <a:tabLst/>
              <a:defRPr/>
            </a:pPr>
            <a:fld id="{B8796F01-7154-41E0-B48B-A6921757531A}" type="slidenum">
              <a:rPr kumimoji="0" lang="en-US" altLang="zh-CN" sz="1200" b="0" i="0" u="none" strike="noStrike" kern="1200" cap="none" spc="0" normalizeH="0" baseline="0" noProof="0" smtClean="0">
                <a:ln>
                  <a:noFill/>
                </a:ln>
                <a:solidFill>
                  <a:srgbClr val="000000"/>
                </a:solidFill>
                <a:effectLst/>
                <a:uLnTx/>
                <a:uFillTx/>
                <a:latin typeface="微软雅黑" panose="020B0503020204020204" pitchFamily="34" charset="-122"/>
                <a:ea typeface="微软雅黑" panose="020B0503020204020204" pitchFamily="34" charset="-122"/>
                <a:cs typeface="+mn-cs"/>
              </a:rPr>
              <a:pPr marL="0" marR="0" lvl="0" indent="0" algn="r" defTabSz="1218987" rtl="0" eaLnBrk="1" fontAlgn="auto" latinLnBrk="0" hangingPunct="1">
                <a:lnSpc>
                  <a:spcPct val="100000"/>
                </a:lnSpc>
                <a:spcBef>
                  <a:spcPts val="0"/>
                </a:spcBef>
                <a:spcAft>
                  <a:spcPts val="0"/>
                </a:spcAft>
                <a:buClrTx/>
                <a:buSzTx/>
                <a:buFontTx/>
                <a:buNone/>
                <a:tabLst/>
                <a:defRPr/>
              </a:pPr>
              <a:t>65</a:t>
            </a:fld>
            <a:endParaRPr kumimoji="0" lang="zh-CN" altLang="en-US" sz="1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cs typeface="+mn-cs"/>
            </a:endParaRPr>
          </a:p>
        </p:txBody>
      </p:sp>
    </p:spTree>
    <p:extLst>
      <p:ext uri="{BB962C8B-B14F-4D97-AF65-F5344CB8AC3E}">
        <p14:creationId xmlns:p14="http://schemas.microsoft.com/office/powerpoint/2010/main" val="395973377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image" Target="../media/image2.png"/><Relationship Id="rId7" Type="http://schemas.openxmlformats.org/officeDocument/2006/relationships/image" Target="../media/image6.png"/><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image" Target="../media/image1.jpeg"/><Relationship Id="rId16" Type="http://schemas.openxmlformats.org/officeDocument/2006/relationships/image" Target="../media/image15.pn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5" Type="http://schemas.openxmlformats.org/officeDocument/2006/relationships/image" Target="../media/image1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 Id="rId14"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1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Master" Target="../slideMasters/slideMaster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pn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showMasterPhAnim="0" type="title" preserve="1">
  <p:cSld name="标题幻灯片">
    <p:spTree>
      <p:nvGrpSpPr>
        <p:cNvPr id="1" name=""/>
        <p:cNvGrpSpPr/>
        <p:nvPr/>
      </p:nvGrpSpPr>
      <p:grpSpPr>
        <a:xfrm>
          <a:off x="0" y="0"/>
          <a:ext cx="0" cy="0"/>
          <a:chOff x="0" y="0"/>
          <a:chExt cx="0" cy="0"/>
        </a:xfrm>
      </p:grpSpPr>
      <p:pic>
        <p:nvPicPr>
          <p:cNvPr id="4" name="Picture 19" descr="1"/>
          <p:cNvPicPr>
            <a:picLocks noChangeAspect="1" noChangeArrowheads="1"/>
          </p:cNvPicPr>
          <p:nvPr/>
        </p:nvPicPr>
        <p:blipFill>
          <a:blip r:embed="rId2"/>
          <a:srcRect b="38461"/>
          <a:stretch>
            <a:fillRect/>
          </a:stretch>
        </p:blipFill>
        <p:spPr bwMode="auto">
          <a:xfrm>
            <a:off x="0" y="6324600"/>
            <a:ext cx="9144000" cy="542925"/>
          </a:xfrm>
          <a:prstGeom prst="rect">
            <a:avLst/>
          </a:prstGeom>
          <a:noFill/>
          <a:ln w="9525">
            <a:noFill/>
            <a:miter lim="800000"/>
            <a:headEnd/>
            <a:tailEnd/>
          </a:ln>
        </p:spPr>
      </p:pic>
      <p:sp>
        <p:nvSpPr>
          <p:cNvPr id="5" name="Rectangle 17"/>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a:noFill/>
          </a:ln>
          <a:effectLst/>
          <a:extLst/>
        </p:spPr>
        <p:txBody>
          <a:bodyPr wrap="none" anchor="ctr"/>
          <a:lstStyle/>
          <a:p>
            <a:pPr>
              <a:defRPr/>
            </a:pPr>
            <a:endParaRPr lang="zh-CN" altLang="en-US">
              <a:solidFill>
                <a:srgbClr val="080808"/>
              </a:solidFill>
              <a:latin typeface="+mn-lt"/>
              <a:ea typeface="+mn-ea"/>
            </a:endParaRPr>
          </a:p>
        </p:txBody>
      </p:sp>
      <p:pic>
        <p:nvPicPr>
          <p:cNvPr id="6" name="Picture 9" descr="artplus_nature_naturalcity42_a"/>
          <p:cNvPicPr>
            <a:picLocks noChangeAspect="1" noChangeArrowheads="1"/>
          </p:cNvPicPr>
          <p:nvPr/>
        </p:nvPicPr>
        <p:blipFill>
          <a:blip r:embed="rId3"/>
          <a:srcRect/>
          <a:stretch>
            <a:fillRect/>
          </a:stretch>
        </p:blipFill>
        <p:spPr bwMode="auto">
          <a:xfrm>
            <a:off x="7891463" y="5935663"/>
            <a:ext cx="1235075" cy="833437"/>
          </a:xfrm>
          <a:prstGeom prst="rect">
            <a:avLst/>
          </a:prstGeom>
          <a:noFill/>
          <a:ln w="9525">
            <a:noFill/>
            <a:miter lim="800000"/>
            <a:headEnd/>
            <a:tailEnd/>
          </a:ln>
        </p:spPr>
      </p:pic>
      <p:pic>
        <p:nvPicPr>
          <p:cNvPr id="7" name="Picture 10" descr="artplus_nature_naturalcity42_b"/>
          <p:cNvPicPr>
            <a:picLocks noChangeAspect="1" noChangeArrowheads="1"/>
          </p:cNvPicPr>
          <p:nvPr/>
        </p:nvPicPr>
        <p:blipFill>
          <a:blip r:embed="rId4"/>
          <a:srcRect/>
          <a:stretch>
            <a:fillRect/>
          </a:stretch>
        </p:blipFill>
        <p:spPr bwMode="auto">
          <a:xfrm>
            <a:off x="7981950" y="5916613"/>
            <a:ext cx="828675" cy="158750"/>
          </a:xfrm>
          <a:prstGeom prst="rect">
            <a:avLst/>
          </a:prstGeom>
          <a:noFill/>
          <a:ln w="9525">
            <a:noFill/>
            <a:miter lim="800000"/>
            <a:headEnd/>
            <a:tailEnd/>
          </a:ln>
        </p:spPr>
      </p:pic>
      <p:pic>
        <p:nvPicPr>
          <p:cNvPr id="8" name="Picture 11" descr="artplus_nature_naturalcity42_e"/>
          <p:cNvPicPr>
            <a:picLocks noChangeAspect="1" noChangeArrowheads="1"/>
          </p:cNvPicPr>
          <p:nvPr/>
        </p:nvPicPr>
        <p:blipFill>
          <a:blip r:embed="rId5"/>
          <a:srcRect/>
          <a:stretch>
            <a:fillRect/>
          </a:stretch>
        </p:blipFill>
        <p:spPr bwMode="auto">
          <a:xfrm>
            <a:off x="8161338" y="5608638"/>
            <a:ext cx="430212" cy="463550"/>
          </a:xfrm>
          <a:prstGeom prst="rect">
            <a:avLst/>
          </a:prstGeom>
          <a:noFill/>
          <a:ln w="9525">
            <a:noFill/>
            <a:miter lim="800000"/>
            <a:headEnd/>
            <a:tailEnd/>
          </a:ln>
        </p:spPr>
      </p:pic>
      <p:pic>
        <p:nvPicPr>
          <p:cNvPr id="9" name="Picture 12" descr="artplus_nature_naturalcity42_d"/>
          <p:cNvPicPr>
            <a:picLocks noChangeAspect="1" noChangeArrowheads="1"/>
          </p:cNvPicPr>
          <p:nvPr/>
        </p:nvPicPr>
        <p:blipFill>
          <a:blip r:embed="rId6"/>
          <a:srcRect/>
          <a:stretch>
            <a:fillRect/>
          </a:stretch>
        </p:blipFill>
        <p:spPr bwMode="auto">
          <a:xfrm>
            <a:off x="8102600" y="5849938"/>
            <a:ext cx="173038" cy="161925"/>
          </a:xfrm>
          <a:prstGeom prst="rect">
            <a:avLst/>
          </a:prstGeom>
          <a:noFill/>
          <a:ln w="9525">
            <a:noFill/>
            <a:miter lim="800000"/>
            <a:headEnd/>
            <a:tailEnd/>
          </a:ln>
        </p:spPr>
      </p:pic>
      <p:pic>
        <p:nvPicPr>
          <p:cNvPr id="10" name="Picture 13" descr="artplus_nature_naturalcity42_i"/>
          <p:cNvPicPr>
            <a:picLocks noChangeAspect="1" noChangeArrowheads="1"/>
          </p:cNvPicPr>
          <p:nvPr/>
        </p:nvPicPr>
        <p:blipFill>
          <a:blip r:embed="rId7"/>
          <a:srcRect/>
          <a:stretch>
            <a:fillRect/>
          </a:stretch>
        </p:blipFill>
        <p:spPr bwMode="auto">
          <a:xfrm>
            <a:off x="8469313" y="5969000"/>
            <a:ext cx="461962" cy="244475"/>
          </a:xfrm>
          <a:prstGeom prst="rect">
            <a:avLst/>
          </a:prstGeom>
          <a:noFill/>
          <a:ln w="9525">
            <a:noFill/>
            <a:miter lim="800000"/>
            <a:headEnd/>
            <a:tailEnd/>
          </a:ln>
        </p:spPr>
      </p:pic>
      <p:pic>
        <p:nvPicPr>
          <p:cNvPr id="11" name="Picture 14" descr="artplus_nature_naturalcity42_c"/>
          <p:cNvPicPr>
            <a:picLocks noChangeAspect="1" noChangeArrowheads="1"/>
          </p:cNvPicPr>
          <p:nvPr/>
        </p:nvPicPr>
        <p:blipFill>
          <a:blip r:embed="rId8"/>
          <a:srcRect/>
          <a:stretch>
            <a:fillRect/>
          </a:stretch>
        </p:blipFill>
        <p:spPr bwMode="auto">
          <a:xfrm>
            <a:off x="8562975" y="5943600"/>
            <a:ext cx="309563" cy="241300"/>
          </a:xfrm>
          <a:prstGeom prst="rect">
            <a:avLst/>
          </a:prstGeom>
          <a:noFill/>
          <a:ln w="9525">
            <a:noFill/>
            <a:miter lim="800000"/>
            <a:headEnd/>
            <a:tailEnd/>
          </a:ln>
        </p:spPr>
      </p:pic>
      <p:pic>
        <p:nvPicPr>
          <p:cNvPr id="12" name="Picture 15" descr="artplus_nature_naturalcity42_f"/>
          <p:cNvPicPr>
            <a:picLocks noChangeAspect="1" noChangeArrowheads="1"/>
          </p:cNvPicPr>
          <p:nvPr/>
        </p:nvPicPr>
        <p:blipFill>
          <a:blip r:embed="rId9"/>
          <a:srcRect/>
          <a:stretch>
            <a:fillRect/>
          </a:stretch>
        </p:blipFill>
        <p:spPr bwMode="auto">
          <a:xfrm>
            <a:off x="7926388" y="6334125"/>
            <a:ext cx="1370012" cy="523875"/>
          </a:xfrm>
          <a:prstGeom prst="rect">
            <a:avLst/>
          </a:prstGeom>
          <a:noFill/>
          <a:ln w="9525">
            <a:noFill/>
            <a:miter lim="800000"/>
            <a:headEnd/>
            <a:tailEnd/>
          </a:ln>
        </p:spPr>
      </p:pic>
      <p:pic>
        <p:nvPicPr>
          <p:cNvPr id="13" name="Picture 20" descr="a1"/>
          <p:cNvPicPr>
            <a:picLocks noChangeAspect="1" noChangeArrowheads="1"/>
          </p:cNvPicPr>
          <p:nvPr/>
        </p:nvPicPr>
        <p:blipFill>
          <a:blip r:embed="rId10"/>
          <a:srcRect/>
          <a:stretch>
            <a:fillRect/>
          </a:stretch>
        </p:blipFill>
        <p:spPr bwMode="auto">
          <a:xfrm>
            <a:off x="9625013" y="328613"/>
            <a:ext cx="942975" cy="1082675"/>
          </a:xfrm>
          <a:prstGeom prst="rect">
            <a:avLst/>
          </a:prstGeom>
          <a:noFill/>
          <a:ln w="9525">
            <a:noFill/>
            <a:miter lim="800000"/>
            <a:headEnd/>
            <a:tailEnd/>
          </a:ln>
        </p:spPr>
      </p:pic>
      <p:pic>
        <p:nvPicPr>
          <p:cNvPr id="14" name="Picture 21" descr="b_1"/>
          <p:cNvPicPr>
            <a:picLocks noChangeAspect="1" noChangeArrowheads="1"/>
          </p:cNvPicPr>
          <p:nvPr/>
        </p:nvPicPr>
        <p:blipFill>
          <a:blip r:embed="rId11"/>
          <a:srcRect/>
          <a:stretch>
            <a:fillRect/>
          </a:stretch>
        </p:blipFill>
        <p:spPr bwMode="auto">
          <a:xfrm>
            <a:off x="-990600" y="1371600"/>
            <a:ext cx="825500" cy="358775"/>
          </a:xfrm>
          <a:prstGeom prst="rect">
            <a:avLst/>
          </a:prstGeom>
          <a:noFill/>
          <a:ln w="9525">
            <a:noFill/>
            <a:miter lim="800000"/>
            <a:headEnd/>
            <a:tailEnd/>
          </a:ln>
        </p:spPr>
      </p:pic>
      <p:sp>
        <p:nvSpPr>
          <p:cNvPr id="15" name="Rectangle 127"/>
          <p:cNvSpPr>
            <a:spLocks noChangeArrowheads="1"/>
          </p:cNvSpPr>
          <p:nvPr/>
        </p:nvSpPr>
        <p:spPr bwMode="gray">
          <a:xfrm>
            <a:off x="0" y="0"/>
            <a:ext cx="9144000" cy="1828800"/>
          </a:xfrm>
          <a:prstGeom prst="rect">
            <a:avLst/>
          </a:prstGeom>
          <a:gradFill rotWithShape="1">
            <a:gsLst>
              <a:gs pos="0">
                <a:schemeClr val="accent1"/>
              </a:gs>
              <a:gs pos="100000">
                <a:schemeClr val="accent1">
                  <a:gamma/>
                  <a:tint val="0"/>
                  <a:invGamma/>
                  <a:alpha val="0"/>
                </a:schemeClr>
              </a:gs>
            </a:gsLst>
            <a:lin ang="5400000" scaled="1"/>
          </a:gradFill>
          <a:ln>
            <a:noFill/>
          </a:ln>
          <a:effectLst/>
          <a:extLst/>
        </p:spPr>
        <p:txBody>
          <a:bodyPr wrap="none" anchor="ctr"/>
          <a:lstStyle/>
          <a:p>
            <a:pPr>
              <a:defRPr/>
            </a:pPr>
            <a:endParaRPr lang="zh-CN" altLang="en-US">
              <a:solidFill>
                <a:srgbClr val="080808"/>
              </a:solidFill>
              <a:latin typeface="+mn-lt"/>
              <a:ea typeface="+mn-ea"/>
            </a:endParaRPr>
          </a:p>
        </p:txBody>
      </p:sp>
      <p:grpSp>
        <p:nvGrpSpPr>
          <p:cNvPr id="16" name="Group 15"/>
          <p:cNvGrpSpPr>
            <a:grpSpLocks/>
          </p:cNvGrpSpPr>
          <p:nvPr/>
        </p:nvGrpSpPr>
        <p:grpSpPr bwMode="auto">
          <a:xfrm>
            <a:off x="152400" y="381000"/>
            <a:ext cx="6838950" cy="3365500"/>
            <a:chOff x="664" y="1951"/>
            <a:chExt cx="4308" cy="2120"/>
          </a:xfrm>
        </p:grpSpPr>
        <p:sp>
          <p:nvSpPr>
            <p:cNvPr id="17" name="Freeform 16"/>
            <p:cNvSpPr>
              <a:spLocks/>
            </p:cNvSpPr>
            <p:nvPr/>
          </p:nvSpPr>
          <p:spPr bwMode="invGray">
            <a:xfrm>
              <a:off x="743" y="2045"/>
              <a:ext cx="1267" cy="1938"/>
            </a:xfrm>
            <a:custGeom>
              <a:avLst/>
              <a:gdLst>
                <a:gd name="T0" fmla="*/ 116 w 1692"/>
                <a:gd name="T1" fmla="*/ 258 h 2586"/>
                <a:gd name="T2" fmla="*/ 320 w 1692"/>
                <a:gd name="T3" fmla="*/ 210 h 2586"/>
                <a:gd name="T4" fmla="*/ 434 w 1692"/>
                <a:gd name="T5" fmla="*/ 240 h 2586"/>
                <a:gd name="T6" fmla="*/ 416 w 1692"/>
                <a:gd name="T7" fmla="*/ 444 h 2586"/>
                <a:gd name="T8" fmla="*/ 272 w 1692"/>
                <a:gd name="T9" fmla="*/ 582 h 2586"/>
                <a:gd name="T10" fmla="*/ 218 w 1692"/>
                <a:gd name="T11" fmla="*/ 714 h 2586"/>
                <a:gd name="T12" fmla="*/ 284 w 1692"/>
                <a:gd name="T13" fmla="*/ 964 h 2586"/>
                <a:gd name="T14" fmla="*/ 316 w 1692"/>
                <a:gd name="T15" fmla="*/ 960 h 2586"/>
                <a:gd name="T16" fmla="*/ 328 w 1692"/>
                <a:gd name="T17" fmla="*/ 906 h 2586"/>
                <a:gd name="T18" fmla="*/ 478 w 1692"/>
                <a:gd name="T19" fmla="*/ 1154 h 2586"/>
                <a:gd name="T20" fmla="*/ 650 w 1692"/>
                <a:gd name="T21" fmla="*/ 1200 h 2586"/>
                <a:gd name="T22" fmla="*/ 794 w 1692"/>
                <a:gd name="T23" fmla="*/ 1350 h 2586"/>
                <a:gd name="T24" fmla="*/ 854 w 1692"/>
                <a:gd name="T25" fmla="*/ 1422 h 2586"/>
                <a:gd name="T26" fmla="*/ 770 w 1692"/>
                <a:gd name="T27" fmla="*/ 1608 h 2586"/>
                <a:gd name="T28" fmla="*/ 916 w 1692"/>
                <a:gd name="T29" fmla="*/ 1782 h 2586"/>
                <a:gd name="T30" fmla="*/ 1034 w 1692"/>
                <a:gd name="T31" fmla="*/ 2022 h 2586"/>
                <a:gd name="T32" fmla="*/ 1094 w 1692"/>
                <a:gd name="T33" fmla="*/ 2310 h 2586"/>
                <a:gd name="T34" fmla="*/ 1194 w 1692"/>
                <a:gd name="T35" fmla="*/ 2540 h 2586"/>
                <a:gd name="T36" fmla="*/ 1280 w 1692"/>
                <a:gd name="T37" fmla="*/ 2520 h 2586"/>
                <a:gd name="T38" fmla="*/ 1244 w 1692"/>
                <a:gd name="T39" fmla="*/ 2394 h 2586"/>
                <a:gd name="T40" fmla="*/ 1288 w 1692"/>
                <a:gd name="T41" fmla="*/ 2306 h 2586"/>
                <a:gd name="T42" fmla="*/ 1368 w 1692"/>
                <a:gd name="T43" fmla="*/ 2228 h 2586"/>
                <a:gd name="T44" fmla="*/ 1448 w 1692"/>
                <a:gd name="T45" fmla="*/ 2076 h 2586"/>
                <a:gd name="T46" fmla="*/ 1568 w 1692"/>
                <a:gd name="T47" fmla="*/ 1950 h 2586"/>
                <a:gd name="T48" fmla="*/ 1622 w 1692"/>
                <a:gd name="T49" fmla="*/ 1746 h 2586"/>
                <a:gd name="T50" fmla="*/ 1552 w 1692"/>
                <a:gd name="T51" fmla="*/ 1538 h 2586"/>
                <a:gd name="T52" fmla="*/ 1376 w 1692"/>
                <a:gd name="T53" fmla="*/ 1410 h 2586"/>
                <a:gd name="T54" fmla="*/ 1104 w 1692"/>
                <a:gd name="T55" fmla="*/ 1280 h 2586"/>
                <a:gd name="T56" fmla="*/ 974 w 1692"/>
                <a:gd name="T57" fmla="*/ 1260 h 2586"/>
                <a:gd name="T58" fmla="*/ 904 w 1692"/>
                <a:gd name="T59" fmla="*/ 1268 h 2586"/>
                <a:gd name="T60" fmla="*/ 794 w 1692"/>
                <a:gd name="T61" fmla="*/ 1308 h 2586"/>
                <a:gd name="T62" fmla="*/ 758 w 1692"/>
                <a:gd name="T63" fmla="*/ 1174 h 2586"/>
                <a:gd name="T64" fmla="*/ 736 w 1692"/>
                <a:gd name="T65" fmla="*/ 1062 h 2586"/>
                <a:gd name="T66" fmla="*/ 632 w 1692"/>
                <a:gd name="T67" fmla="*/ 1104 h 2586"/>
                <a:gd name="T68" fmla="*/ 568 w 1692"/>
                <a:gd name="T69" fmla="*/ 950 h 2586"/>
                <a:gd name="T70" fmla="*/ 740 w 1692"/>
                <a:gd name="T71" fmla="*/ 912 h 2586"/>
                <a:gd name="T72" fmla="*/ 842 w 1692"/>
                <a:gd name="T73" fmla="*/ 906 h 2586"/>
                <a:gd name="T74" fmla="*/ 896 w 1692"/>
                <a:gd name="T75" fmla="*/ 900 h 2586"/>
                <a:gd name="T76" fmla="*/ 1058 w 1692"/>
                <a:gd name="T77" fmla="*/ 750 h 2586"/>
                <a:gd name="T78" fmla="*/ 1184 w 1692"/>
                <a:gd name="T79" fmla="*/ 678 h 2586"/>
                <a:gd name="T80" fmla="*/ 1278 w 1692"/>
                <a:gd name="T81" fmla="*/ 636 h 2586"/>
                <a:gd name="T82" fmla="*/ 1340 w 1692"/>
                <a:gd name="T83" fmla="*/ 538 h 2586"/>
                <a:gd name="T84" fmla="*/ 1288 w 1692"/>
                <a:gd name="T85" fmla="*/ 512 h 2586"/>
                <a:gd name="T86" fmla="*/ 1526 w 1692"/>
                <a:gd name="T87" fmla="*/ 456 h 2586"/>
                <a:gd name="T88" fmla="*/ 1406 w 1692"/>
                <a:gd name="T89" fmla="*/ 342 h 2586"/>
                <a:gd name="T90" fmla="*/ 1328 w 1692"/>
                <a:gd name="T91" fmla="*/ 264 h 2586"/>
                <a:gd name="T92" fmla="*/ 1222 w 1692"/>
                <a:gd name="T93" fmla="*/ 364 h 2586"/>
                <a:gd name="T94" fmla="*/ 1110 w 1692"/>
                <a:gd name="T95" fmla="*/ 444 h 2586"/>
                <a:gd name="T96" fmla="*/ 1022 w 1692"/>
                <a:gd name="T97" fmla="*/ 304 h 2586"/>
                <a:gd name="T98" fmla="*/ 1212 w 1692"/>
                <a:gd name="T99" fmla="*/ 240 h 2586"/>
                <a:gd name="T100" fmla="*/ 1266 w 1692"/>
                <a:gd name="T101" fmla="*/ 198 h 2586"/>
                <a:gd name="T102" fmla="*/ 1328 w 1692"/>
                <a:gd name="T103" fmla="*/ 172 h 2586"/>
                <a:gd name="T104" fmla="*/ 1286 w 1692"/>
                <a:gd name="T105" fmla="*/ 144 h 2586"/>
                <a:gd name="T106" fmla="*/ 1262 w 1692"/>
                <a:gd name="T107" fmla="*/ 120 h 2586"/>
                <a:gd name="T108" fmla="*/ 1202 w 1692"/>
                <a:gd name="T109" fmla="*/ 102 h 2586"/>
                <a:gd name="T110" fmla="*/ 1106 w 1692"/>
                <a:gd name="T111" fmla="*/ 136 h 2586"/>
                <a:gd name="T112" fmla="*/ 950 w 1692"/>
                <a:gd name="T113" fmla="*/ 120 h 2586"/>
                <a:gd name="T114" fmla="*/ 550 w 1692"/>
                <a:gd name="T115" fmla="*/ 0 h 2586"/>
                <a:gd name="T116" fmla="*/ 344 w 1692"/>
                <a:gd name="T117" fmla="*/ 32 h 2586"/>
                <a:gd name="T118" fmla="*/ 290 w 1692"/>
                <a:gd name="T119" fmla="*/ 102 h 2586"/>
                <a:gd name="T120" fmla="*/ 128 w 1692"/>
                <a:gd name="T121" fmla="*/ 174 h 2586"/>
                <a:gd name="T122" fmla="*/ 128 w 1692"/>
                <a:gd name="T123" fmla="*/ 216 h 2586"/>
                <a:gd name="T124" fmla="*/ 2 w 1692"/>
                <a:gd name="T125" fmla="*/ 252 h 25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692" h="2586">
                  <a:moveTo>
                    <a:pt x="2" y="252"/>
                  </a:moveTo>
                  <a:lnTo>
                    <a:pt x="68" y="264"/>
                  </a:lnTo>
                  <a:lnTo>
                    <a:pt x="116" y="258"/>
                  </a:lnTo>
                  <a:lnTo>
                    <a:pt x="188" y="216"/>
                  </a:lnTo>
                  <a:lnTo>
                    <a:pt x="236" y="210"/>
                  </a:lnTo>
                  <a:lnTo>
                    <a:pt x="320" y="210"/>
                  </a:lnTo>
                  <a:lnTo>
                    <a:pt x="368" y="216"/>
                  </a:lnTo>
                  <a:lnTo>
                    <a:pt x="398" y="246"/>
                  </a:lnTo>
                  <a:lnTo>
                    <a:pt x="434" y="240"/>
                  </a:lnTo>
                  <a:lnTo>
                    <a:pt x="422" y="294"/>
                  </a:lnTo>
                  <a:lnTo>
                    <a:pt x="404" y="354"/>
                  </a:lnTo>
                  <a:lnTo>
                    <a:pt x="416" y="444"/>
                  </a:lnTo>
                  <a:lnTo>
                    <a:pt x="408" y="480"/>
                  </a:lnTo>
                  <a:lnTo>
                    <a:pt x="380" y="474"/>
                  </a:lnTo>
                  <a:lnTo>
                    <a:pt x="272" y="582"/>
                  </a:lnTo>
                  <a:lnTo>
                    <a:pt x="236" y="628"/>
                  </a:lnTo>
                  <a:lnTo>
                    <a:pt x="242" y="672"/>
                  </a:lnTo>
                  <a:lnTo>
                    <a:pt x="218" y="714"/>
                  </a:lnTo>
                  <a:lnTo>
                    <a:pt x="268" y="774"/>
                  </a:lnTo>
                  <a:lnTo>
                    <a:pt x="262" y="844"/>
                  </a:lnTo>
                  <a:lnTo>
                    <a:pt x="284" y="964"/>
                  </a:lnTo>
                  <a:lnTo>
                    <a:pt x="320" y="1010"/>
                  </a:lnTo>
                  <a:lnTo>
                    <a:pt x="324" y="970"/>
                  </a:lnTo>
                  <a:lnTo>
                    <a:pt x="316" y="960"/>
                  </a:lnTo>
                  <a:lnTo>
                    <a:pt x="302" y="834"/>
                  </a:lnTo>
                  <a:lnTo>
                    <a:pt x="326" y="830"/>
                  </a:lnTo>
                  <a:lnTo>
                    <a:pt x="328" y="906"/>
                  </a:lnTo>
                  <a:lnTo>
                    <a:pt x="380" y="996"/>
                  </a:lnTo>
                  <a:lnTo>
                    <a:pt x="368" y="1074"/>
                  </a:lnTo>
                  <a:lnTo>
                    <a:pt x="478" y="1154"/>
                  </a:lnTo>
                  <a:lnTo>
                    <a:pt x="564" y="1164"/>
                  </a:lnTo>
                  <a:lnTo>
                    <a:pt x="612" y="1208"/>
                  </a:lnTo>
                  <a:lnTo>
                    <a:pt x="650" y="1200"/>
                  </a:lnTo>
                  <a:lnTo>
                    <a:pt x="680" y="1224"/>
                  </a:lnTo>
                  <a:lnTo>
                    <a:pt x="698" y="1272"/>
                  </a:lnTo>
                  <a:lnTo>
                    <a:pt x="794" y="1350"/>
                  </a:lnTo>
                  <a:lnTo>
                    <a:pt x="842" y="1308"/>
                  </a:lnTo>
                  <a:lnTo>
                    <a:pt x="848" y="1350"/>
                  </a:lnTo>
                  <a:lnTo>
                    <a:pt x="854" y="1422"/>
                  </a:lnTo>
                  <a:lnTo>
                    <a:pt x="786" y="1490"/>
                  </a:lnTo>
                  <a:lnTo>
                    <a:pt x="788" y="1542"/>
                  </a:lnTo>
                  <a:lnTo>
                    <a:pt x="770" y="1608"/>
                  </a:lnTo>
                  <a:lnTo>
                    <a:pt x="802" y="1634"/>
                  </a:lnTo>
                  <a:lnTo>
                    <a:pt x="848" y="1668"/>
                  </a:lnTo>
                  <a:lnTo>
                    <a:pt x="916" y="1782"/>
                  </a:lnTo>
                  <a:lnTo>
                    <a:pt x="956" y="1800"/>
                  </a:lnTo>
                  <a:lnTo>
                    <a:pt x="1010" y="1848"/>
                  </a:lnTo>
                  <a:lnTo>
                    <a:pt x="1034" y="2022"/>
                  </a:lnTo>
                  <a:lnTo>
                    <a:pt x="1058" y="2178"/>
                  </a:lnTo>
                  <a:lnTo>
                    <a:pt x="1046" y="2244"/>
                  </a:lnTo>
                  <a:lnTo>
                    <a:pt x="1094" y="2310"/>
                  </a:lnTo>
                  <a:lnTo>
                    <a:pt x="1118" y="2364"/>
                  </a:lnTo>
                  <a:lnTo>
                    <a:pt x="1138" y="2458"/>
                  </a:lnTo>
                  <a:lnTo>
                    <a:pt x="1194" y="2540"/>
                  </a:lnTo>
                  <a:lnTo>
                    <a:pt x="1286" y="2586"/>
                  </a:lnTo>
                  <a:lnTo>
                    <a:pt x="1382" y="2574"/>
                  </a:lnTo>
                  <a:lnTo>
                    <a:pt x="1280" y="2520"/>
                  </a:lnTo>
                  <a:lnTo>
                    <a:pt x="1266" y="2472"/>
                  </a:lnTo>
                  <a:lnTo>
                    <a:pt x="1288" y="2428"/>
                  </a:lnTo>
                  <a:lnTo>
                    <a:pt x="1244" y="2394"/>
                  </a:lnTo>
                  <a:lnTo>
                    <a:pt x="1284" y="2334"/>
                  </a:lnTo>
                  <a:lnTo>
                    <a:pt x="1244" y="2300"/>
                  </a:lnTo>
                  <a:lnTo>
                    <a:pt x="1288" y="2306"/>
                  </a:lnTo>
                  <a:lnTo>
                    <a:pt x="1286" y="2244"/>
                  </a:lnTo>
                  <a:lnTo>
                    <a:pt x="1330" y="2268"/>
                  </a:lnTo>
                  <a:lnTo>
                    <a:pt x="1368" y="2228"/>
                  </a:lnTo>
                  <a:lnTo>
                    <a:pt x="1334" y="2160"/>
                  </a:lnTo>
                  <a:lnTo>
                    <a:pt x="1382" y="2184"/>
                  </a:lnTo>
                  <a:lnTo>
                    <a:pt x="1448" y="2076"/>
                  </a:lnTo>
                  <a:lnTo>
                    <a:pt x="1468" y="2052"/>
                  </a:lnTo>
                  <a:lnTo>
                    <a:pt x="1476" y="1982"/>
                  </a:lnTo>
                  <a:lnTo>
                    <a:pt x="1568" y="1950"/>
                  </a:lnTo>
                  <a:lnTo>
                    <a:pt x="1612" y="1880"/>
                  </a:lnTo>
                  <a:lnTo>
                    <a:pt x="1628" y="1830"/>
                  </a:lnTo>
                  <a:lnTo>
                    <a:pt x="1622" y="1746"/>
                  </a:lnTo>
                  <a:lnTo>
                    <a:pt x="1692" y="1644"/>
                  </a:lnTo>
                  <a:lnTo>
                    <a:pt x="1652" y="1578"/>
                  </a:lnTo>
                  <a:lnTo>
                    <a:pt x="1552" y="1538"/>
                  </a:lnTo>
                  <a:lnTo>
                    <a:pt x="1448" y="1500"/>
                  </a:lnTo>
                  <a:lnTo>
                    <a:pt x="1376" y="1494"/>
                  </a:lnTo>
                  <a:lnTo>
                    <a:pt x="1376" y="1410"/>
                  </a:lnTo>
                  <a:lnTo>
                    <a:pt x="1262" y="1356"/>
                  </a:lnTo>
                  <a:lnTo>
                    <a:pt x="1166" y="1272"/>
                  </a:lnTo>
                  <a:lnTo>
                    <a:pt x="1104" y="1280"/>
                  </a:lnTo>
                  <a:lnTo>
                    <a:pt x="1048" y="1276"/>
                  </a:lnTo>
                  <a:lnTo>
                    <a:pt x="1020" y="1244"/>
                  </a:lnTo>
                  <a:lnTo>
                    <a:pt x="974" y="1260"/>
                  </a:lnTo>
                  <a:lnTo>
                    <a:pt x="984" y="1238"/>
                  </a:lnTo>
                  <a:lnTo>
                    <a:pt x="934" y="1268"/>
                  </a:lnTo>
                  <a:lnTo>
                    <a:pt x="904" y="1268"/>
                  </a:lnTo>
                  <a:lnTo>
                    <a:pt x="872" y="1314"/>
                  </a:lnTo>
                  <a:lnTo>
                    <a:pt x="836" y="1272"/>
                  </a:lnTo>
                  <a:lnTo>
                    <a:pt x="794" y="1308"/>
                  </a:lnTo>
                  <a:lnTo>
                    <a:pt x="748" y="1278"/>
                  </a:lnTo>
                  <a:lnTo>
                    <a:pt x="758" y="1242"/>
                  </a:lnTo>
                  <a:lnTo>
                    <a:pt x="758" y="1174"/>
                  </a:lnTo>
                  <a:lnTo>
                    <a:pt x="698" y="1176"/>
                  </a:lnTo>
                  <a:lnTo>
                    <a:pt x="668" y="1140"/>
                  </a:lnTo>
                  <a:lnTo>
                    <a:pt x="736" y="1062"/>
                  </a:lnTo>
                  <a:lnTo>
                    <a:pt x="712" y="1050"/>
                  </a:lnTo>
                  <a:lnTo>
                    <a:pt x="658" y="1062"/>
                  </a:lnTo>
                  <a:lnTo>
                    <a:pt x="632" y="1104"/>
                  </a:lnTo>
                  <a:lnTo>
                    <a:pt x="596" y="1110"/>
                  </a:lnTo>
                  <a:lnTo>
                    <a:pt x="538" y="1066"/>
                  </a:lnTo>
                  <a:lnTo>
                    <a:pt x="568" y="950"/>
                  </a:lnTo>
                  <a:lnTo>
                    <a:pt x="632" y="894"/>
                  </a:lnTo>
                  <a:lnTo>
                    <a:pt x="686" y="894"/>
                  </a:lnTo>
                  <a:lnTo>
                    <a:pt x="740" y="912"/>
                  </a:lnTo>
                  <a:lnTo>
                    <a:pt x="736" y="900"/>
                  </a:lnTo>
                  <a:lnTo>
                    <a:pt x="766" y="868"/>
                  </a:lnTo>
                  <a:lnTo>
                    <a:pt x="842" y="906"/>
                  </a:lnTo>
                  <a:lnTo>
                    <a:pt x="848" y="966"/>
                  </a:lnTo>
                  <a:lnTo>
                    <a:pt x="884" y="984"/>
                  </a:lnTo>
                  <a:lnTo>
                    <a:pt x="896" y="900"/>
                  </a:lnTo>
                  <a:lnTo>
                    <a:pt x="878" y="858"/>
                  </a:lnTo>
                  <a:lnTo>
                    <a:pt x="998" y="806"/>
                  </a:lnTo>
                  <a:lnTo>
                    <a:pt x="1058" y="750"/>
                  </a:lnTo>
                  <a:lnTo>
                    <a:pt x="1100" y="696"/>
                  </a:lnTo>
                  <a:lnTo>
                    <a:pt x="1130" y="672"/>
                  </a:lnTo>
                  <a:lnTo>
                    <a:pt x="1184" y="678"/>
                  </a:lnTo>
                  <a:lnTo>
                    <a:pt x="1190" y="636"/>
                  </a:lnTo>
                  <a:lnTo>
                    <a:pt x="1280" y="588"/>
                  </a:lnTo>
                  <a:lnTo>
                    <a:pt x="1278" y="636"/>
                  </a:lnTo>
                  <a:lnTo>
                    <a:pt x="1360" y="602"/>
                  </a:lnTo>
                  <a:lnTo>
                    <a:pt x="1322" y="570"/>
                  </a:lnTo>
                  <a:lnTo>
                    <a:pt x="1340" y="538"/>
                  </a:lnTo>
                  <a:lnTo>
                    <a:pt x="1320" y="522"/>
                  </a:lnTo>
                  <a:lnTo>
                    <a:pt x="1286" y="546"/>
                  </a:lnTo>
                  <a:lnTo>
                    <a:pt x="1288" y="512"/>
                  </a:lnTo>
                  <a:lnTo>
                    <a:pt x="1400" y="504"/>
                  </a:lnTo>
                  <a:lnTo>
                    <a:pt x="1490" y="480"/>
                  </a:lnTo>
                  <a:lnTo>
                    <a:pt x="1526" y="456"/>
                  </a:lnTo>
                  <a:lnTo>
                    <a:pt x="1484" y="394"/>
                  </a:lnTo>
                  <a:cubicBezTo>
                    <a:pt x="1474" y="370"/>
                    <a:pt x="1479" y="319"/>
                    <a:pt x="1466" y="310"/>
                  </a:cubicBezTo>
                  <a:cubicBezTo>
                    <a:pt x="1456" y="300"/>
                    <a:pt x="1423" y="343"/>
                    <a:pt x="1406" y="342"/>
                  </a:cubicBezTo>
                  <a:lnTo>
                    <a:pt x="1376" y="312"/>
                  </a:lnTo>
                  <a:lnTo>
                    <a:pt x="1376" y="270"/>
                  </a:lnTo>
                  <a:lnTo>
                    <a:pt x="1328" y="264"/>
                  </a:lnTo>
                  <a:lnTo>
                    <a:pt x="1312" y="252"/>
                  </a:lnTo>
                  <a:lnTo>
                    <a:pt x="1256" y="314"/>
                  </a:lnTo>
                  <a:lnTo>
                    <a:pt x="1222" y="364"/>
                  </a:lnTo>
                  <a:lnTo>
                    <a:pt x="1172" y="402"/>
                  </a:lnTo>
                  <a:lnTo>
                    <a:pt x="1136" y="474"/>
                  </a:lnTo>
                  <a:lnTo>
                    <a:pt x="1110" y="444"/>
                  </a:lnTo>
                  <a:lnTo>
                    <a:pt x="1128" y="394"/>
                  </a:lnTo>
                  <a:lnTo>
                    <a:pt x="1038" y="334"/>
                  </a:lnTo>
                  <a:lnTo>
                    <a:pt x="1022" y="304"/>
                  </a:lnTo>
                  <a:lnTo>
                    <a:pt x="1122" y="226"/>
                  </a:lnTo>
                  <a:lnTo>
                    <a:pt x="1184" y="222"/>
                  </a:lnTo>
                  <a:lnTo>
                    <a:pt x="1212" y="240"/>
                  </a:lnTo>
                  <a:lnTo>
                    <a:pt x="1248" y="220"/>
                  </a:lnTo>
                  <a:lnTo>
                    <a:pt x="1300" y="220"/>
                  </a:lnTo>
                  <a:lnTo>
                    <a:pt x="1266" y="198"/>
                  </a:lnTo>
                  <a:lnTo>
                    <a:pt x="1208" y="196"/>
                  </a:lnTo>
                  <a:lnTo>
                    <a:pt x="1250" y="174"/>
                  </a:lnTo>
                  <a:lnTo>
                    <a:pt x="1328" y="172"/>
                  </a:lnTo>
                  <a:lnTo>
                    <a:pt x="1364" y="132"/>
                  </a:lnTo>
                  <a:cubicBezTo>
                    <a:pt x="1346" y="124"/>
                    <a:pt x="1343" y="119"/>
                    <a:pt x="1324" y="122"/>
                  </a:cubicBezTo>
                  <a:cubicBezTo>
                    <a:pt x="1310" y="124"/>
                    <a:pt x="1294" y="132"/>
                    <a:pt x="1286" y="144"/>
                  </a:cubicBezTo>
                  <a:cubicBezTo>
                    <a:pt x="1282" y="149"/>
                    <a:pt x="1274" y="148"/>
                    <a:pt x="1268" y="150"/>
                  </a:cubicBezTo>
                  <a:cubicBezTo>
                    <a:pt x="1266" y="144"/>
                    <a:pt x="1259" y="138"/>
                    <a:pt x="1262" y="132"/>
                  </a:cubicBezTo>
                  <a:cubicBezTo>
                    <a:pt x="1269" y="118"/>
                    <a:pt x="1303" y="134"/>
                    <a:pt x="1262" y="120"/>
                  </a:cubicBezTo>
                  <a:cubicBezTo>
                    <a:pt x="1221" y="134"/>
                    <a:pt x="1252" y="105"/>
                    <a:pt x="1262" y="90"/>
                  </a:cubicBezTo>
                  <a:cubicBezTo>
                    <a:pt x="1260" y="84"/>
                    <a:pt x="1262" y="75"/>
                    <a:pt x="1256" y="72"/>
                  </a:cubicBezTo>
                  <a:cubicBezTo>
                    <a:pt x="1238" y="63"/>
                    <a:pt x="1202" y="102"/>
                    <a:pt x="1202" y="102"/>
                  </a:cubicBezTo>
                  <a:cubicBezTo>
                    <a:pt x="1198" y="108"/>
                    <a:pt x="1186" y="140"/>
                    <a:pt x="1180" y="144"/>
                  </a:cubicBezTo>
                  <a:cubicBezTo>
                    <a:pt x="1169" y="151"/>
                    <a:pt x="1148" y="122"/>
                    <a:pt x="1148" y="122"/>
                  </a:cubicBezTo>
                  <a:cubicBezTo>
                    <a:pt x="1138" y="123"/>
                    <a:pt x="1121" y="137"/>
                    <a:pt x="1106" y="136"/>
                  </a:cubicBezTo>
                  <a:cubicBezTo>
                    <a:pt x="1091" y="135"/>
                    <a:pt x="1074" y="117"/>
                    <a:pt x="1056" y="116"/>
                  </a:cubicBezTo>
                  <a:cubicBezTo>
                    <a:pt x="1038" y="115"/>
                    <a:pt x="1016" y="131"/>
                    <a:pt x="998" y="132"/>
                  </a:cubicBezTo>
                  <a:cubicBezTo>
                    <a:pt x="997" y="132"/>
                    <a:pt x="956" y="125"/>
                    <a:pt x="950" y="120"/>
                  </a:cubicBezTo>
                  <a:cubicBezTo>
                    <a:pt x="918" y="94"/>
                    <a:pt x="960" y="108"/>
                    <a:pt x="920" y="90"/>
                  </a:cubicBezTo>
                  <a:cubicBezTo>
                    <a:pt x="852" y="60"/>
                    <a:pt x="806" y="58"/>
                    <a:pt x="730" y="54"/>
                  </a:cubicBezTo>
                  <a:cubicBezTo>
                    <a:pt x="656" y="39"/>
                    <a:pt x="625" y="15"/>
                    <a:pt x="550" y="0"/>
                  </a:cubicBezTo>
                  <a:cubicBezTo>
                    <a:pt x="510" y="2"/>
                    <a:pt x="486" y="5"/>
                    <a:pt x="446" y="8"/>
                  </a:cubicBezTo>
                  <a:cubicBezTo>
                    <a:pt x="424" y="9"/>
                    <a:pt x="423" y="14"/>
                    <a:pt x="406" y="18"/>
                  </a:cubicBezTo>
                  <a:cubicBezTo>
                    <a:pt x="389" y="22"/>
                    <a:pt x="353" y="24"/>
                    <a:pt x="344" y="32"/>
                  </a:cubicBezTo>
                  <a:cubicBezTo>
                    <a:pt x="346" y="38"/>
                    <a:pt x="354" y="60"/>
                    <a:pt x="350" y="64"/>
                  </a:cubicBezTo>
                  <a:cubicBezTo>
                    <a:pt x="274" y="50"/>
                    <a:pt x="250" y="81"/>
                    <a:pt x="236" y="82"/>
                  </a:cubicBezTo>
                  <a:cubicBezTo>
                    <a:pt x="278" y="110"/>
                    <a:pt x="270" y="72"/>
                    <a:pt x="290" y="102"/>
                  </a:cubicBezTo>
                  <a:cubicBezTo>
                    <a:pt x="234" y="121"/>
                    <a:pt x="178" y="104"/>
                    <a:pt x="128" y="138"/>
                  </a:cubicBezTo>
                  <a:cubicBezTo>
                    <a:pt x="126" y="144"/>
                    <a:pt x="122" y="150"/>
                    <a:pt x="122" y="156"/>
                  </a:cubicBezTo>
                  <a:cubicBezTo>
                    <a:pt x="122" y="162"/>
                    <a:pt x="132" y="170"/>
                    <a:pt x="128" y="174"/>
                  </a:cubicBezTo>
                  <a:cubicBezTo>
                    <a:pt x="126" y="182"/>
                    <a:pt x="109" y="197"/>
                    <a:pt x="112" y="202"/>
                  </a:cubicBezTo>
                  <a:cubicBezTo>
                    <a:pt x="124" y="206"/>
                    <a:pt x="137" y="195"/>
                    <a:pt x="146" y="204"/>
                  </a:cubicBezTo>
                  <a:cubicBezTo>
                    <a:pt x="151" y="209"/>
                    <a:pt x="135" y="213"/>
                    <a:pt x="128" y="216"/>
                  </a:cubicBezTo>
                  <a:cubicBezTo>
                    <a:pt x="116" y="221"/>
                    <a:pt x="104" y="226"/>
                    <a:pt x="92" y="228"/>
                  </a:cubicBezTo>
                  <a:cubicBezTo>
                    <a:pt x="48" y="237"/>
                    <a:pt x="72" y="233"/>
                    <a:pt x="20" y="240"/>
                  </a:cubicBezTo>
                  <a:cubicBezTo>
                    <a:pt x="0" y="247"/>
                    <a:pt x="2" y="240"/>
                    <a:pt x="2" y="252"/>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8" name="Freeform 17"/>
            <p:cNvSpPr>
              <a:spLocks/>
            </p:cNvSpPr>
            <p:nvPr/>
          </p:nvSpPr>
          <p:spPr bwMode="invGray">
            <a:xfrm>
              <a:off x="703" y="2230"/>
              <a:ext cx="34" cy="28"/>
            </a:xfrm>
            <a:custGeom>
              <a:avLst/>
              <a:gdLst>
                <a:gd name="T0" fmla="*/ 16 w 46"/>
                <a:gd name="T1" fmla="*/ 4 h 38"/>
                <a:gd name="T2" fmla="*/ 0 w 46"/>
                <a:gd name="T3" fmla="*/ 22 h 38"/>
                <a:gd name="T4" fmla="*/ 22 w 46"/>
                <a:gd name="T5" fmla="*/ 38 h 38"/>
                <a:gd name="T6" fmla="*/ 46 w 46"/>
                <a:gd name="T7" fmla="*/ 26 h 38"/>
                <a:gd name="T8" fmla="*/ 30 w 46"/>
                <a:gd name="T9" fmla="*/ 0 h 38"/>
                <a:gd name="T10" fmla="*/ 16 w 46"/>
                <a:gd name="T11" fmla="*/ 4 h 38"/>
              </a:gdLst>
              <a:ahLst/>
              <a:cxnLst>
                <a:cxn ang="0">
                  <a:pos x="T0" y="T1"/>
                </a:cxn>
                <a:cxn ang="0">
                  <a:pos x="T2" y="T3"/>
                </a:cxn>
                <a:cxn ang="0">
                  <a:pos x="T4" y="T5"/>
                </a:cxn>
                <a:cxn ang="0">
                  <a:pos x="T6" y="T7"/>
                </a:cxn>
                <a:cxn ang="0">
                  <a:pos x="T8" y="T9"/>
                </a:cxn>
                <a:cxn ang="0">
                  <a:pos x="T10" y="T11"/>
                </a:cxn>
              </a:cxnLst>
              <a:rect l="0" t="0" r="r" b="b"/>
              <a:pathLst>
                <a:path w="46" h="38">
                  <a:moveTo>
                    <a:pt x="16" y="4"/>
                  </a:moveTo>
                  <a:lnTo>
                    <a:pt x="0" y="22"/>
                  </a:lnTo>
                  <a:lnTo>
                    <a:pt x="22" y="38"/>
                  </a:lnTo>
                  <a:lnTo>
                    <a:pt x="46" y="26"/>
                  </a:lnTo>
                  <a:lnTo>
                    <a:pt x="30" y="0"/>
                  </a:lnTo>
                  <a:lnTo>
                    <a:pt x="16" y="4"/>
                  </a:ln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9" name="Freeform 18"/>
            <p:cNvSpPr>
              <a:spLocks/>
            </p:cNvSpPr>
            <p:nvPr/>
          </p:nvSpPr>
          <p:spPr bwMode="invGray">
            <a:xfrm>
              <a:off x="1010" y="2353"/>
              <a:ext cx="39" cy="32"/>
            </a:xfrm>
            <a:custGeom>
              <a:avLst/>
              <a:gdLst>
                <a:gd name="T0" fmla="*/ 12 w 52"/>
                <a:gd name="T1" fmla="*/ 0 h 44"/>
                <a:gd name="T2" fmla="*/ 26 w 52"/>
                <a:gd name="T3" fmla="*/ 44 h 44"/>
                <a:gd name="T4" fmla="*/ 42 w 52"/>
                <a:gd name="T5" fmla="*/ 42 h 44"/>
                <a:gd name="T6" fmla="*/ 38 w 52"/>
                <a:gd name="T7" fmla="*/ 16 h 44"/>
                <a:gd name="T8" fmla="*/ 26 w 52"/>
                <a:gd name="T9" fmla="*/ 2 h 44"/>
                <a:gd name="T10" fmla="*/ 12 w 52"/>
                <a:gd name="T11" fmla="*/ 0 h 44"/>
              </a:gdLst>
              <a:ahLst/>
              <a:cxnLst>
                <a:cxn ang="0">
                  <a:pos x="T0" y="T1"/>
                </a:cxn>
                <a:cxn ang="0">
                  <a:pos x="T2" y="T3"/>
                </a:cxn>
                <a:cxn ang="0">
                  <a:pos x="T4" y="T5"/>
                </a:cxn>
                <a:cxn ang="0">
                  <a:pos x="T6" y="T7"/>
                </a:cxn>
                <a:cxn ang="0">
                  <a:pos x="T8" y="T9"/>
                </a:cxn>
                <a:cxn ang="0">
                  <a:pos x="T10" y="T11"/>
                </a:cxn>
              </a:cxnLst>
              <a:rect l="0" t="0" r="r" b="b"/>
              <a:pathLst>
                <a:path w="52" h="44">
                  <a:moveTo>
                    <a:pt x="12" y="0"/>
                  </a:moveTo>
                  <a:cubicBezTo>
                    <a:pt x="16" y="14"/>
                    <a:pt x="18" y="32"/>
                    <a:pt x="26" y="44"/>
                  </a:cubicBezTo>
                  <a:cubicBezTo>
                    <a:pt x="31" y="43"/>
                    <a:pt x="37" y="44"/>
                    <a:pt x="42" y="42"/>
                  </a:cubicBezTo>
                  <a:cubicBezTo>
                    <a:pt x="52" y="38"/>
                    <a:pt x="48" y="19"/>
                    <a:pt x="38" y="16"/>
                  </a:cubicBezTo>
                  <a:cubicBezTo>
                    <a:pt x="33" y="9"/>
                    <a:pt x="34" y="5"/>
                    <a:pt x="26" y="2"/>
                  </a:cubicBezTo>
                  <a:cubicBezTo>
                    <a:pt x="4" y="4"/>
                    <a:pt x="0" y="8"/>
                    <a:pt x="12"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20" name="Freeform 19"/>
            <p:cNvSpPr>
              <a:spLocks/>
            </p:cNvSpPr>
            <p:nvPr/>
          </p:nvSpPr>
          <p:spPr bwMode="invGray">
            <a:xfrm>
              <a:off x="1792" y="2409"/>
              <a:ext cx="98" cy="74"/>
            </a:xfrm>
            <a:custGeom>
              <a:avLst/>
              <a:gdLst>
                <a:gd name="T0" fmla="*/ 97 w 131"/>
                <a:gd name="T1" fmla="*/ 0 h 98"/>
                <a:gd name="T2" fmla="*/ 79 w 131"/>
                <a:gd name="T3" fmla="*/ 8 h 98"/>
                <a:gd name="T4" fmla="*/ 53 w 131"/>
                <a:gd name="T5" fmla="*/ 24 h 98"/>
                <a:gd name="T6" fmla="*/ 39 w 131"/>
                <a:gd name="T7" fmla="*/ 40 h 98"/>
                <a:gd name="T8" fmla="*/ 21 w 131"/>
                <a:gd name="T9" fmla="*/ 52 h 98"/>
                <a:gd name="T10" fmla="*/ 63 w 131"/>
                <a:gd name="T11" fmla="*/ 82 h 98"/>
                <a:gd name="T12" fmla="*/ 79 w 131"/>
                <a:gd name="T13" fmla="*/ 94 h 98"/>
                <a:gd name="T14" fmla="*/ 85 w 131"/>
                <a:gd name="T15" fmla="*/ 92 h 98"/>
                <a:gd name="T16" fmla="*/ 89 w 131"/>
                <a:gd name="T17" fmla="*/ 86 h 98"/>
                <a:gd name="T18" fmla="*/ 97 w 131"/>
                <a:gd name="T19" fmla="*/ 98 h 98"/>
                <a:gd name="T20" fmla="*/ 123 w 131"/>
                <a:gd name="T21" fmla="*/ 86 h 98"/>
                <a:gd name="T22" fmla="*/ 129 w 131"/>
                <a:gd name="T23" fmla="*/ 74 h 98"/>
                <a:gd name="T24" fmla="*/ 101 w 131"/>
                <a:gd name="T25" fmla="*/ 40 h 98"/>
                <a:gd name="T26" fmla="*/ 115 w 131"/>
                <a:gd name="T27" fmla="*/ 24 h 98"/>
                <a:gd name="T28" fmla="*/ 111 w 131"/>
                <a:gd name="T29" fmla="*/ 4 h 98"/>
                <a:gd name="T30" fmla="*/ 97 w 131"/>
                <a:gd name="T31"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1" h="98">
                  <a:moveTo>
                    <a:pt x="97" y="0"/>
                  </a:moveTo>
                  <a:cubicBezTo>
                    <a:pt x="83" y="5"/>
                    <a:pt x="89" y="2"/>
                    <a:pt x="79" y="8"/>
                  </a:cubicBezTo>
                  <a:cubicBezTo>
                    <a:pt x="76" y="18"/>
                    <a:pt x="62" y="18"/>
                    <a:pt x="53" y="24"/>
                  </a:cubicBezTo>
                  <a:cubicBezTo>
                    <a:pt x="49" y="29"/>
                    <a:pt x="44" y="36"/>
                    <a:pt x="39" y="40"/>
                  </a:cubicBezTo>
                  <a:cubicBezTo>
                    <a:pt x="34" y="45"/>
                    <a:pt x="21" y="52"/>
                    <a:pt x="21" y="52"/>
                  </a:cubicBezTo>
                  <a:cubicBezTo>
                    <a:pt x="0" y="84"/>
                    <a:pt x="41" y="75"/>
                    <a:pt x="63" y="82"/>
                  </a:cubicBezTo>
                  <a:cubicBezTo>
                    <a:pt x="68" y="89"/>
                    <a:pt x="71" y="91"/>
                    <a:pt x="79" y="94"/>
                  </a:cubicBezTo>
                  <a:cubicBezTo>
                    <a:pt x="81" y="93"/>
                    <a:pt x="83" y="93"/>
                    <a:pt x="85" y="92"/>
                  </a:cubicBezTo>
                  <a:cubicBezTo>
                    <a:pt x="87" y="90"/>
                    <a:pt x="87" y="85"/>
                    <a:pt x="89" y="86"/>
                  </a:cubicBezTo>
                  <a:cubicBezTo>
                    <a:pt x="93" y="88"/>
                    <a:pt x="97" y="98"/>
                    <a:pt x="97" y="98"/>
                  </a:cubicBezTo>
                  <a:cubicBezTo>
                    <a:pt x="112" y="95"/>
                    <a:pt x="111" y="90"/>
                    <a:pt x="123" y="86"/>
                  </a:cubicBezTo>
                  <a:cubicBezTo>
                    <a:pt x="124" y="82"/>
                    <a:pt x="128" y="78"/>
                    <a:pt x="129" y="74"/>
                  </a:cubicBezTo>
                  <a:cubicBezTo>
                    <a:pt x="131" y="61"/>
                    <a:pt x="108" y="47"/>
                    <a:pt x="101" y="40"/>
                  </a:cubicBezTo>
                  <a:cubicBezTo>
                    <a:pt x="103" y="33"/>
                    <a:pt x="115" y="24"/>
                    <a:pt x="115" y="24"/>
                  </a:cubicBezTo>
                  <a:cubicBezTo>
                    <a:pt x="121" y="15"/>
                    <a:pt x="124" y="8"/>
                    <a:pt x="111" y="4"/>
                  </a:cubicBezTo>
                  <a:cubicBezTo>
                    <a:pt x="101" y="7"/>
                    <a:pt x="97" y="13"/>
                    <a:pt x="97"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21" name="Freeform 20"/>
            <p:cNvSpPr>
              <a:spLocks/>
            </p:cNvSpPr>
            <p:nvPr/>
          </p:nvSpPr>
          <p:spPr bwMode="invGray">
            <a:xfrm>
              <a:off x="1318" y="2793"/>
              <a:ext cx="158" cy="84"/>
            </a:xfrm>
            <a:custGeom>
              <a:avLst/>
              <a:gdLst>
                <a:gd name="T0" fmla="*/ 47 w 212"/>
                <a:gd name="T1" fmla="*/ 12 h 112"/>
                <a:gd name="T2" fmla="*/ 17 w 212"/>
                <a:gd name="T3" fmla="*/ 12 h 112"/>
                <a:gd name="T4" fmla="*/ 5 w 212"/>
                <a:gd name="T5" fmla="*/ 16 h 112"/>
                <a:gd name="T6" fmla="*/ 25 w 212"/>
                <a:gd name="T7" fmla="*/ 52 h 112"/>
                <a:gd name="T8" fmla="*/ 51 w 212"/>
                <a:gd name="T9" fmla="*/ 44 h 112"/>
                <a:gd name="T10" fmla="*/ 93 w 212"/>
                <a:gd name="T11" fmla="*/ 54 h 112"/>
                <a:gd name="T12" fmla="*/ 111 w 212"/>
                <a:gd name="T13" fmla="*/ 60 h 112"/>
                <a:gd name="T14" fmla="*/ 133 w 212"/>
                <a:gd name="T15" fmla="*/ 88 h 112"/>
                <a:gd name="T16" fmla="*/ 141 w 212"/>
                <a:gd name="T17" fmla="*/ 112 h 112"/>
                <a:gd name="T18" fmla="*/ 157 w 212"/>
                <a:gd name="T19" fmla="*/ 100 h 112"/>
                <a:gd name="T20" fmla="*/ 169 w 212"/>
                <a:gd name="T21" fmla="*/ 96 h 112"/>
                <a:gd name="T22" fmla="*/ 187 w 212"/>
                <a:gd name="T23" fmla="*/ 102 h 112"/>
                <a:gd name="T24" fmla="*/ 195 w 212"/>
                <a:gd name="T25" fmla="*/ 80 h 112"/>
                <a:gd name="T26" fmla="*/ 153 w 212"/>
                <a:gd name="T27" fmla="*/ 54 h 112"/>
                <a:gd name="T28" fmla="*/ 105 w 212"/>
                <a:gd name="T29" fmla="*/ 20 h 112"/>
                <a:gd name="T30" fmla="*/ 53 w 212"/>
                <a:gd name="T31" fmla="*/ 26 h 112"/>
                <a:gd name="T32" fmla="*/ 47 w 212"/>
                <a:gd name="T33" fmla="*/ 12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12" h="112">
                  <a:moveTo>
                    <a:pt x="47" y="12"/>
                  </a:moveTo>
                  <a:cubicBezTo>
                    <a:pt x="39" y="0"/>
                    <a:pt x="28" y="7"/>
                    <a:pt x="17" y="12"/>
                  </a:cubicBezTo>
                  <a:cubicBezTo>
                    <a:pt x="13" y="14"/>
                    <a:pt x="5" y="16"/>
                    <a:pt x="5" y="16"/>
                  </a:cubicBezTo>
                  <a:cubicBezTo>
                    <a:pt x="0" y="31"/>
                    <a:pt x="10" y="48"/>
                    <a:pt x="25" y="52"/>
                  </a:cubicBezTo>
                  <a:cubicBezTo>
                    <a:pt x="37" y="50"/>
                    <a:pt x="41" y="47"/>
                    <a:pt x="51" y="44"/>
                  </a:cubicBezTo>
                  <a:cubicBezTo>
                    <a:pt x="65" y="53"/>
                    <a:pt x="76" y="53"/>
                    <a:pt x="93" y="54"/>
                  </a:cubicBezTo>
                  <a:cubicBezTo>
                    <a:pt x="99" y="56"/>
                    <a:pt x="111" y="60"/>
                    <a:pt x="111" y="60"/>
                  </a:cubicBezTo>
                  <a:cubicBezTo>
                    <a:pt x="120" y="69"/>
                    <a:pt x="129" y="75"/>
                    <a:pt x="133" y="88"/>
                  </a:cubicBezTo>
                  <a:cubicBezTo>
                    <a:pt x="125" y="100"/>
                    <a:pt x="126" y="107"/>
                    <a:pt x="141" y="112"/>
                  </a:cubicBezTo>
                  <a:cubicBezTo>
                    <a:pt x="145" y="106"/>
                    <a:pt x="150" y="103"/>
                    <a:pt x="157" y="100"/>
                  </a:cubicBezTo>
                  <a:cubicBezTo>
                    <a:pt x="161" y="98"/>
                    <a:pt x="169" y="96"/>
                    <a:pt x="169" y="96"/>
                  </a:cubicBezTo>
                  <a:cubicBezTo>
                    <a:pt x="175" y="98"/>
                    <a:pt x="187" y="102"/>
                    <a:pt x="187" y="102"/>
                  </a:cubicBezTo>
                  <a:cubicBezTo>
                    <a:pt x="203" y="100"/>
                    <a:pt x="212" y="94"/>
                    <a:pt x="195" y="80"/>
                  </a:cubicBezTo>
                  <a:cubicBezTo>
                    <a:pt x="183" y="70"/>
                    <a:pt x="165" y="66"/>
                    <a:pt x="153" y="54"/>
                  </a:cubicBezTo>
                  <a:cubicBezTo>
                    <a:pt x="141" y="42"/>
                    <a:pt x="122" y="26"/>
                    <a:pt x="105" y="20"/>
                  </a:cubicBezTo>
                  <a:cubicBezTo>
                    <a:pt x="85" y="21"/>
                    <a:pt x="71" y="20"/>
                    <a:pt x="53" y="26"/>
                  </a:cubicBezTo>
                  <a:cubicBezTo>
                    <a:pt x="47" y="24"/>
                    <a:pt x="33" y="12"/>
                    <a:pt x="47" y="12"/>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22" name="Freeform 21"/>
            <p:cNvSpPr>
              <a:spLocks/>
            </p:cNvSpPr>
            <p:nvPr/>
          </p:nvSpPr>
          <p:spPr bwMode="invGray">
            <a:xfrm>
              <a:off x="1448" y="2857"/>
              <a:ext cx="99" cy="41"/>
            </a:xfrm>
            <a:custGeom>
              <a:avLst/>
              <a:gdLst>
                <a:gd name="T0" fmla="*/ 57 w 133"/>
                <a:gd name="T1" fmla="*/ 0 h 54"/>
                <a:gd name="T2" fmla="*/ 43 w 133"/>
                <a:gd name="T3" fmla="*/ 6 h 54"/>
                <a:gd name="T4" fmla="*/ 31 w 133"/>
                <a:gd name="T5" fmla="*/ 30 h 54"/>
                <a:gd name="T6" fmla="*/ 15 w 133"/>
                <a:gd name="T7" fmla="*/ 34 h 54"/>
                <a:gd name="T8" fmla="*/ 3 w 133"/>
                <a:gd name="T9" fmla="*/ 42 h 54"/>
                <a:gd name="T10" fmla="*/ 13 w 133"/>
                <a:gd name="T11" fmla="*/ 54 h 54"/>
                <a:gd name="T12" fmla="*/ 133 w 133"/>
                <a:gd name="T13" fmla="*/ 34 h 54"/>
                <a:gd name="T14" fmla="*/ 123 w 133"/>
                <a:gd name="T15" fmla="*/ 16 h 54"/>
                <a:gd name="T16" fmla="*/ 105 w 133"/>
                <a:gd name="T17" fmla="*/ 8 h 54"/>
                <a:gd name="T18" fmla="*/ 101 w 133"/>
                <a:gd name="T19" fmla="*/ 24 h 54"/>
                <a:gd name="T20" fmla="*/ 89 w 133"/>
                <a:gd name="T21" fmla="*/ 18 h 54"/>
                <a:gd name="T22" fmla="*/ 67 w 133"/>
                <a:gd name="T23" fmla="*/ 14 h 54"/>
                <a:gd name="T24" fmla="*/ 57 w 133"/>
                <a:gd name="T25" fmla="*/ 0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3" h="54">
                  <a:moveTo>
                    <a:pt x="57" y="0"/>
                  </a:moveTo>
                  <a:cubicBezTo>
                    <a:pt x="53" y="3"/>
                    <a:pt x="46" y="2"/>
                    <a:pt x="43" y="6"/>
                  </a:cubicBezTo>
                  <a:cubicBezTo>
                    <a:pt x="36" y="14"/>
                    <a:pt x="43" y="26"/>
                    <a:pt x="31" y="30"/>
                  </a:cubicBezTo>
                  <a:cubicBezTo>
                    <a:pt x="26" y="32"/>
                    <a:pt x="20" y="31"/>
                    <a:pt x="15" y="34"/>
                  </a:cubicBezTo>
                  <a:cubicBezTo>
                    <a:pt x="11" y="36"/>
                    <a:pt x="3" y="42"/>
                    <a:pt x="3" y="42"/>
                  </a:cubicBezTo>
                  <a:cubicBezTo>
                    <a:pt x="0" y="51"/>
                    <a:pt x="5" y="51"/>
                    <a:pt x="13" y="54"/>
                  </a:cubicBezTo>
                  <a:cubicBezTo>
                    <a:pt x="51" y="51"/>
                    <a:pt x="97" y="46"/>
                    <a:pt x="133" y="34"/>
                  </a:cubicBezTo>
                  <a:cubicBezTo>
                    <a:pt x="129" y="28"/>
                    <a:pt x="128" y="21"/>
                    <a:pt x="123" y="16"/>
                  </a:cubicBezTo>
                  <a:cubicBezTo>
                    <a:pt x="118" y="11"/>
                    <a:pt x="105" y="8"/>
                    <a:pt x="105" y="8"/>
                  </a:cubicBezTo>
                  <a:cubicBezTo>
                    <a:pt x="84" y="13"/>
                    <a:pt x="106" y="19"/>
                    <a:pt x="101" y="24"/>
                  </a:cubicBezTo>
                  <a:cubicBezTo>
                    <a:pt x="99" y="26"/>
                    <a:pt x="89" y="18"/>
                    <a:pt x="89" y="18"/>
                  </a:cubicBezTo>
                  <a:cubicBezTo>
                    <a:pt x="83" y="15"/>
                    <a:pt x="73" y="15"/>
                    <a:pt x="67" y="14"/>
                  </a:cubicBezTo>
                  <a:cubicBezTo>
                    <a:pt x="58" y="8"/>
                    <a:pt x="62" y="12"/>
                    <a:pt x="57"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23" name="Freeform 22"/>
            <p:cNvSpPr>
              <a:spLocks/>
            </p:cNvSpPr>
            <p:nvPr/>
          </p:nvSpPr>
          <p:spPr bwMode="invGray">
            <a:xfrm>
              <a:off x="1553" y="288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24" name="Freeform 23"/>
            <p:cNvSpPr>
              <a:spLocks/>
            </p:cNvSpPr>
            <p:nvPr/>
          </p:nvSpPr>
          <p:spPr bwMode="invGray">
            <a:xfrm>
              <a:off x="1609" y="2886"/>
              <a:ext cx="12" cy="25"/>
            </a:xfrm>
            <a:custGeom>
              <a:avLst/>
              <a:gdLst>
                <a:gd name="T0" fmla="*/ 14 w 16"/>
                <a:gd name="T1" fmla="*/ 0 h 34"/>
                <a:gd name="T2" fmla="*/ 0 w 16"/>
                <a:gd name="T3" fmla="*/ 14 h 34"/>
                <a:gd name="T4" fmla="*/ 16 w 16"/>
                <a:gd name="T5" fmla="*/ 34 h 34"/>
                <a:gd name="T6" fmla="*/ 12 w 16"/>
                <a:gd name="T7" fmla="*/ 18 h 34"/>
                <a:gd name="T8" fmla="*/ 16 w 16"/>
                <a:gd name="T9" fmla="*/ 6 h 34"/>
                <a:gd name="T10" fmla="*/ 14 w 16"/>
                <a:gd name="T11" fmla="*/ 0 h 34"/>
              </a:gdLst>
              <a:ahLst/>
              <a:cxnLst>
                <a:cxn ang="0">
                  <a:pos x="T0" y="T1"/>
                </a:cxn>
                <a:cxn ang="0">
                  <a:pos x="T2" y="T3"/>
                </a:cxn>
                <a:cxn ang="0">
                  <a:pos x="T4" y="T5"/>
                </a:cxn>
                <a:cxn ang="0">
                  <a:pos x="T6" y="T7"/>
                </a:cxn>
                <a:cxn ang="0">
                  <a:pos x="T8" y="T9"/>
                </a:cxn>
                <a:cxn ang="0">
                  <a:pos x="T10" y="T11"/>
                </a:cxn>
              </a:cxnLst>
              <a:rect l="0" t="0" r="r" b="b"/>
              <a:pathLst>
                <a:path w="16" h="34">
                  <a:moveTo>
                    <a:pt x="14" y="0"/>
                  </a:moveTo>
                  <a:cubicBezTo>
                    <a:pt x="5" y="3"/>
                    <a:pt x="2" y="4"/>
                    <a:pt x="0" y="14"/>
                  </a:cubicBezTo>
                  <a:cubicBezTo>
                    <a:pt x="3" y="26"/>
                    <a:pt x="4" y="30"/>
                    <a:pt x="16" y="34"/>
                  </a:cubicBezTo>
                  <a:cubicBezTo>
                    <a:pt x="15" y="29"/>
                    <a:pt x="11" y="23"/>
                    <a:pt x="12" y="18"/>
                  </a:cubicBezTo>
                  <a:cubicBezTo>
                    <a:pt x="12" y="14"/>
                    <a:pt x="16" y="6"/>
                    <a:pt x="16" y="6"/>
                  </a:cubicBezTo>
                  <a:cubicBezTo>
                    <a:pt x="9" y="1"/>
                    <a:pt x="8" y="3"/>
                    <a:pt x="14"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25" name="Freeform 24"/>
            <p:cNvSpPr>
              <a:spLocks/>
            </p:cNvSpPr>
            <p:nvPr/>
          </p:nvSpPr>
          <p:spPr bwMode="invGray">
            <a:xfrm>
              <a:off x="1426" y="2040"/>
              <a:ext cx="180" cy="88"/>
            </a:xfrm>
            <a:custGeom>
              <a:avLst/>
              <a:gdLst>
                <a:gd name="T0" fmla="*/ 64 w 240"/>
                <a:gd name="T1" fmla="*/ 1 h 117"/>
                <a:gd name="T2" fmla="*/ 24 w 240"/>
                <a:gd name="T3" fmla="*/ 31 h 117"/>
                <a:gd name="T4" fmla="*/ 6 w 240"/>
                <a:gd name="T5" fmla="*/ 37 h 117"/>
                <a:gd name="T6" fmla="*/ 0 w 240"/>
                <a:gd name="T7" fmla="*/ 39 h 117"/>
                <a:gd name="T8" fmla="*/ 26 w 240"/>
                <a:gd name="T9" fmla="*/ 59 h 117"/>
                <a:gd name="T10" fmla="*/ 38 w 240"/>
                <a:gd name="T11" fmla="*/ 63 h 117"/>
                <a:gd name="T12" fmla="*/ 68 w 240"/>
                <a:gd name="T13" fmla="*/ 47 h 117"/>
                <a:gd name="T14" fmla="*/ 80 w 240"/>
                <a:gd name="T15" fmla="*/ 43 h 117"/>
                <a:gd name="T16" fmla="*/ 82 w 240"/>
                <a:gd name="T17" fmla="*/ 55 h 117"/>
                <a:gd name="T18" fmla="*/ 64 w 240"/>
                <a:gd name="T19" fmla="*/ 61 h 117"/>
                <a:gd name="T20" fmla="*/ 72 w 240"/>
                <a:gd name="T21" fmla="*/ 73 h 117"/>
                <a:gd name="T22" fmla="*/ 40 w 240"/>
                <a:gd name="T23" fmla="*/ 87 h 117"/>
                <a:gd name="T24" fmla="*/ 70 w 240"/>
                <a:gd name="T25" fmla="*/ 109 h 117"/>
                <a:gd name="T26" fmla="*/ 82 w 240"/>
                <a:gd name="T27" fmla="*/ 113 h 117"/>
                <a:gd name="T28" fmla="*/ 118 w 240"/>
                <a:gd name="T29" fmla="*/ 103 h 117"/>
                <a:gd name="T30" fmla="*/ 150 w 240"/>
                <a:gd name="T31" fmla="*/ 105 h 117"/>
                <a:gd name="T32" fmla="*/ 168 w 240"/>
                <a:gd name="T33" fmla="*/ 117 h 117"/>
                <a:gd name="T34" fmla="*/ 204 w 240"/>
                <a:gd name="T35" fmla="*/ 109 h 117"/>
                <a:gd name="T36" fmla="*/ 224 w 240"/>
                <a:gd name="T37" fmla="*/ 103 h 117"/>
                <a:gd name="T38" fmla="*/ 222 w 240"/>
                <a:gd name="T39" fmla="*/ 77 h 117"/>
                <a:gd name="T40" fmla="*/ 234 w 240"/>
                <a:gd name="T41" fmla="*/ 69 h 117"/>
                <a:gd name="T42" fmla="*/ 238 w 240"/>
                <a:gd name="T43" fmla="*/ 47 h 117"/>
                <a:gd name="T44" fmla="*/ 210 w 240"/>
                <a:gd name="T45" fmla="*/ 57 h 117"/>
                <a:gd name="T46" fmla="*/ 200 w 240"/>
                <a:gd name="T47" fmla="*/ 43 h 117"/>
                <a:gd name="T48" fmla="*/ 172 w 240"/>
                <a:gd name="T49" fmla="*/ 45 h 117"/>
                <a:gd name="T50" fmla="*/ 134 w 240"/>
                <a:gd name="T51" fmla="*/ 9 h 117"/>
                <a:gd name="T52" fmla="*/ 94 w 240"/>
                <a:gd name="T53" fmla="*/ 11 h 117"/>
                <a:gd name="T54" fmla="*/ 82 w 240"/>
                <a:gd name="T55" fmla="*/ 1 h 117"/>
                <a:gd name="T56" fmla="*/ 64 w 240"/>
                <a:gd name="T57" fmla="*/ 1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40" h="117">
                  <a:moveTo>
                    <a:pt x="64" y="1"/>
                  </a:moveTo>
                  <a:cubicBezTo>
                    <a:pt x="57" y="21"/>
                    <a:pt x="44" y="24"/>
                    <a:pt x="24" y="31"/>
                  </a:cubicBezTo>
                  <a:cubicBezTo>
                    <a:pt x="18" y="33"/>
                    <a:pt x="12" y="35"/>
                    <a:pt x="6" y="37"/>
                  </a:cubicBezTo>
                  <a:cubicBezTo>
                    <a:pt x="4" y="38"/>
                    <a:pt x="0" y="39"/>
                    <a:pt x="0" y="39"/>
                  </a:cubicBezTo>
                  <a:cubicBezTo>
                    <a:pt x="3" y="55"/>
                    <a:pt x="12" y="54"/>
                    <a:pt x="26" y="59"/>
                  </a:cubicBezTo>
                  <a:cubicBezTo>
                    <a:pt x="30" y="60"/>
                    <a:pt x="38" y="63"/>
                    <a:pt x="38" y="63"/>
                  </a:cubicBezTo>
                  <a:cubicBezTo>
                    <a:pt x="50" y="59"/>
                    <a:pt x="57" y="54"/>
                    <a:pt x="68" y="47"/>
                  </a:cubicBezTo>
                  <a:cubicBezTo>
                    <a:pt x="72" y="45"/>
                    <a:pt x="80" y="43"/>
                    <a:pt x="80" y="43"/>
                  </a:cubicBezTo>
                  <a:cubicBezTo>
                    <a:pt x="82" y="46"/>
                    <a:pt x="88" y="51"/>
                    <a:pt x="82" y="55"/>
                  </a:cubicBezTo>
                  <a:cubicBezTo>
                    <a:pt x="77" y="59"/>
                    <a:pt x="64" y="61"/>
                    <a:pt x="64" y="61"/>
                  </a:cubicBezTo>
                  <a:cubicBezTo>
                    <a:pt x="58" y="70"/>
                    <a:pt x="63" y="70"/>
                    <a:pt x="72" y="73"/>
                  </a:cubicBezTo>
                  <a:cubicBezTo>
                    <a:pt x="77" y="88"/>
                    <a:pt x="50" y="86"/>
                    <a:pt x="40" y="87"/>
                  </a:cubicBezTo>
                  <a:cubicBezTo>
                    <a:pt x="47" y="94"/>
                    <a:pt x="60" y="106"/>
                    <a:pt x="70" y="109"/>
                  </a:cubicBezTo>
                  <a:cubicBezTo>
                    <a:pt x="74" y="110"/>
                    <a:pt x="82" y="113"/>
                    <a:pt x="82" y="113"/>
                  </a:cubicBezTo>
                  <a:cubicBezTo>
                    <a:pt x="99" y="111"/>
                    <a:pt x="104" y="108"/>
                    <a:pt x="118" y="103"/>
                  </a:cubicBezTo>
                  <a:cubicBezTo>
                    <a:pt x="129" y="104"/>
                    <a:pt x="140" y="103"/>
                    <a:pt x="150" y="105"/>
                  </a:cubicBezTo>
                  <a:cubicBezTo>
                    <a:pt x="157" y="107"/>
                    <a:pt x="168" y="117"/>
                    <a:pt x="168" y="117"/>
                  </a:cubicBezTo>
                  <a:cubicBezTo>
                    <a:pt x="193" y="115"/>
                    <a:pt x="188" y="116"/>
                    <a:pt x="204" y="109"/>
                  </a:cubicBezTo>
                  <a:cubicBezTo>
                    <a:pt x="210" y="106"/>
                    <a:pt x="224" y="103"/>
                    <a:pt x="224" y="103"/>
                  </a:cubicBezTo>
                  <a:cubicBezTo>
                    <a:pt x="223" y="98"/>
                    <a:pt x="217" y="82"/>
                    <a:pt x="222" y="77"/>
                  </a:cubicBezTo>
                  <a:cubicBezTo>
                    <a:pt x="225" y="73"/>
                    <a:pt x="234" y="69"/>
                    <a:pt x="234" y="69"/>
                  </a:cubicBezTo>
                  <a:cubicBezTo>
                    <a:pt x="237" y="59"/>
                    <a:pt x="240" y="59"/>
                    <a:pt x="238" y="47"/>
                  </a:cubicBezTo>
                  <a:cubicBezTo>
                    <a:pt x="228" y="49"/>
                    <a:pt x="219" y="51"/>
                    <a:pt x="210" y="57"/>
                  </a:cubicBezTo>
                  <a:cubicBezTo>
                    <a:pt x="201" y="71"/>
                    <a:pt x="201" y="50"/>
                    <a:pt x="200" y="43"/>
                  </a:cubicBezTo>
                  <a:cubicBezTo>
                    <a:pt x="189" y="45"/>
                    <a:pt x="182" y="48"/>
                    <a:pt x="172" y="45"/>
                  </a:cubicBezTo>
                  <a:cubicBezTo>
                    <a:pt x="161" y="34"/>
                    <a:pt x="148" y="14"/>
                    <a:pt x="134" y="9"/>
                  </a:cubicBezTo>
                  <a:cubicBezTo>
                    <a:pt x="119" y="11"/>
                    <a:pt x="108" y="13"/>
                    <a:pt x="94" y="11"/>
                  </a:cubicBezTo>
                  <a:cubicBezTo>
                    <a:pt x="92" y="9"/>
                    <a:pt x="85" y="2"/>
                    <a:pt x="82" y="1"/>
                  </a:cubicBezTo>
                  <a:cubicBezTo>
                    <a:pt x="74" y="0"/>
                    <a:pt x="72" y="9"/>
                    <a:pt x="64" y="1"/>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26" name="Freeform 25"/>
            <p:cNvSpPr>
              <a:spLocks/>
            </p:cNvSpPr>
            <p:nvPr/>
          </p:nvSpPr>
          <p:spPr bwMode="invGray">
            <a:xfrm>
              <a:off x="1506" y="1999"/>
              <a:ext cx="146" cy="60"/>
            </a:xfrm>
            <a:custGeom>
              <a:avLst/>
              <a:gdLst>
                <a:gd name="T0" fmla="*/ 97 w 194"/>
                <a:gd name="T1" fmla="*/ 10 h 80"/>
                <a:gd name="T2" fmla="*/ 13 w 194"/>
                <a:gd name="T3" fmla="*/ 24 h 80"/>
                <a:gd name="T4" fmla="*/ 9 w 194"/>
                <a:gd name="T5" fmla="*/ 34 h 80"/>
                <a:gd name="T6" fmla="*/ 57 w 194"/>
                <a:gd name="T7" fmla="*/ 52 h 80"/>
                <a:gd name="T8" fmla="*/ 135 w 194"/>
                <a:gd name="T9" fmla="*/ 74 h 80"/>
                <a:gd name="T10" fmla="*/ 175 w 194"/>
                <a:gd name="T11" fmla="*/ 68 h 80"/>
                <a:gd name="T12" fmla="*/ 187 w 194"/>
                <a:gd name="T13" fmla="*/ 64 h 80"/>
                <a:gd name="T14" fmla="*/ 175 w 194"/>
                <a:gd name="T15" fmla="*/ 44 h 80"/>
                <a:gd name="T16" fmla="*/ 163 w 194"/>
                <a:gd name="T17" fmla="*/ 36 h 80"/>
                <a:gd name="T18" fmla="*/ 129 w 194"/>
                <a:gd name="T19" fmla="*/ 26 h 80"/>
                <a:gd name="T20" fmla="*/ 97 w 194"/>
                <a:gd name="T21" fmla="*/ 10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80">
                  <a:moveTo>
                    <a:pt x="97" y="10"/>
                  </a:moveTo>
                  <a:cubicBezTo>
                    <a:pt x="70" y="19"/>
                    <a:pt x="42" y="22"/>
                    <a:pt x="13" y="24"/>
                  </a:cubicBezTo>
                  <a:cubicBezTo>
                    <a:pt x="9" y="25"/>
                    <a:pt x="0" y="26"/>
                    <a:pt x="9" y="34"/>
                  </a:cubicBezTo>
                  <a:cubicBezTo>
                    <a:pt x="21" y="44"/>
                    <a:pt x="43" y="43"/>
                    <a:pt x="57" y="52"/>
                  </a:cubicBezTo>
                  <a:cubicBezTo>
                    <a:pt x="75" y="80"/>
                    <a:pt x="104" y="73"/>
                    <a:pt x="135" y="74"/>
                  </a:cubicBezTo>
                  <a:cubicBezTo>
                    <a:pt x="153" y="73"/>
                    <a:pt x="159" y="73"/>
                    <a:pt x="175" y="68"/>
                  </a:cubicBezTo>
                  <a:cubicBezTo>
                    <a:pt x="179" y="67"/>
                    <a:pt x="187" y="64"/>
                    <a:pt x="187" y="64"/>
                  </a:cubicBezTo>
                  <a:cubicBezTo>
                    <a:pt x="194" y="53"/>
                    <a:pt x="184" y="49"/>
                    <a:pt x="175" y="44"/>
                  </a:cubicBezTo>
                  <a:cubicBezTo>
                    <a:pt x="171" y="42"/>
                    <a:pt x="163" y="36"/>
                    <a:pt x="163" y="36"/>
                  </a:cubicBezTo>
                  <a:cubicBezTo>
                    <a:pt x="140" y="41"/>
                    <a:pt x="147" y="38"/>
                    <a:pt x="129" y="26"/>
                  </a:cubicBezTo>
                  <a:cubicBezTo>
                    <a:pt x="123" y="17"/>
                    <a:pt x="107" y="0"/>
                    <a:pt x="97" y="1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27" name="Freeform 26"/>
            <p:cNvSpPr>
              <a:spLocks/>
            </p:cNvSpPr>
            <p:nvPr/>
          </p:nvSpPr>
          <p:spPr bwMode="invGray">
            <a:xfrm>
              <a:off x="1711" y="2069"/>
              <a:ext cx="233" cy="190"/>
            </a:xfrm>
            <a:custGeom>
              <a:avLst/>
              <a:gdLst>
                <a:gd name="T0" fmla="*/ 67 w 310"/>
                <a:gd name="T1" fmla="*/ 9 h 254"/>
                <a:gd name="T2" fmla="*/ 51 w 310"/>
                <a:gd name="T3" fmla="*/ 23 h 254"/>
                <a:gd name="T4" fmla="*/ 21 w 310"/>
                <a:gd name="T5" fmla="*/ 39 h 254"/>
                <a:gd name="T6" fmla="*/ 53 w 310"/>
                <a:gd name="T7" fmla="*/ 77 h 254"/>
                <a:gd name="T8" fmla="*/ 79 w 310"/>
                <a:gd name="T9" fmla="*/ 85 h 254"/>
                <a:gd name="T10" fmla="*/ 103 w 310"/>
                <a:gd name="T11" fmla="*/ 99 h 254"/>
                <a:gd name="T12" fmla="*/ 127 w 310"/>
                <a:gd name="T13" fmla="*/ 85 h 254"/>
                <a:gd name="T14" fmla="*/ 143 w 310"/>
                <a:gd name="T15" fmla="*/ 101 h 254"/>
                <a:gd name="T16" fmla="*/ 149 w 310"/>
                <a:gd name="T17" fmla="*/ 127 h 254"/>
                <a:gd name="T18" fmla="*/ 115 w 310"/>
                <a:gd name="T19" fmla="*/ 151 h 254"/>
                <a:gd name="T20" fmla="*/ 89 w 310"/>
                <a:gd name="T21" fmla="*/ 173 h 254"/>
                <a:gd name="T22" fmla="*/ 69 w 310"/>
                <a:gd name="T23" fmla="*/ 169 h 254"/>
                <a:gd name="T24" fmla="*/ 57 w 310"/>
                <a:gd name="T25" fmla="*/ 165 h 254"/>
                <a:gd name="T26" fmla="*/ 43 w 310"/>
                <a:gd name="T27" fmla="*/ 187 h 254"/>
                <a:gd name="T28" fmla="*/ 39 w 310"/>
                <a:gd name="T29" fmla="*/ 199 h 254"/>
                <a:gd name="T30" fmla="*/ 73 w 310"/>
                <a:gd name="T31" fmla="*/ 205 h 254"/>
                <a:gd name="T32" fmla="*/ 95 w 310"/>
                <a:gd name="T33" fmla="*/ 203 h 254"/>
                <a:gd name="T34" fmla="*/ 115 w 310"/>
                <a:gd name="T35" fmla="*/ 231 h 254"/>
                <a:gd name="T36" fmla="*/ 127 w 310"/>
                <a:gd name="T37" fmla="*/ 235 h 254"/>
                <a:gd name="T38" fmla="*/ 139 w 310"/>
                <a:gd name="T39" fmla="*/ 239 h 254"/>
                <a:gd name="T40" fmla="*/ 155 w 310"/>
                <a:gd name="T41" fmla="*/ 251 h 254"/>
                <a:gd name="T42" fmla="*/ 181 w 310"/>
                <a:gd name="T43" fmla="*/ 237 h 254"/>
                <a:gd name="T44" fmla="*/ 203 w 310"/>
                <a:gd name="T45" fmla="*/ 235 h 254"/>
                <a:gd name="T46" fmla="*/ 229 w 310"/>
                <a:gd name="T47" fmla="*/ 213 h 254"/>
                <a:gd name="T48" fmla="*/ 225 w 310"/>
                <a:gd name="T49" fmla="*/ 185 h 254"/>
                <a:gd name="T50" fmla="*/ 217 w 310"/>
                <a:gd name="T51" fmla="*/ 173 h 254"/>
                <a:gd name="T52" fmla="*/ 233 w 310"/>
                <a:gd name="T53" fmla="*/ 167 h 254"/>
                <a:gd name="T54" fmla="*/ 245 w 310"/>
                <a:gd name="T55" fmla="*/ 183 h 254"/>
                <a:gd name="T56" fmla="*/ 247 w 310"/>
                <a:gd name="T57" fmla="*/ 197 h 254"/>
                <a:gd name="T58" fmla="*/ 261 w 310"/>
                <a:gd name="T59" fmla="*/ 193 h 254"/>
                <a:gd name="T60" fmla="*/ 303 w 310"/>
                <a:gd name="T61" fmla="*/ 169 h 254"/>
                <a:gd name="T62" fmla="*/ 293 w 310"/>
                <a:gd name="T63" fmla="*/ 147 h 254"/>
                <a:gd name="T64" fmla="*/ 259 w 310"/>
                <a:gd name="T65" fmla="*/ 123 h 254"/>
                <a:gd name="T66" fmla="*/ 265 w 310"/>
                <a:gd name="T67" fmla="*/ 107 h 254"/>
                <a:gd name="T68" fmla="*/ 277 w 310"/>
                <a:gd name="T69" fmla="*/ 103 h 254"/>
                <a:gd name="T70" fmla="*/ 253 w 310"/>
                <a:gd name="T71" fmla="*/ 63 h 254"/>
                <a:gd name="T72" fmla="*/ 233 w 310"/>
                <a:gd name="T73" fmla="*/ 59 h 254"/>
                <a:gd name="T74" fmla="*/ 221 w 310"/>
                <a:gd name="T75" fmla="*/ 55 h 254"/>
                <a:gd name="T76" fmla="*/ 201 w 310"/>
                <a:gd name="T77" fmla="*/ 33 h 254"/>
                <a:gd name="T78" fmla="*/ 155 w 310"/>
                <a:gd name="T79" fmla="*/ 45 h 254"/>
                <a:gd name="T80" fmla="*/ 167 w 310"/>
                <a:gd name="T81" fmla="*/ 25 h 254"/>
                <a:gd name="T82" fmla="*/ 139 w 310"/>
                <a:gd name="T83" fmla="*/ 17 h 254"/>
                <a:gd name="T84" fmla="*/ 119 w 310"/>
                <a:gd name="T85" fmla="*/ 19 h 254"/>
                <a:gd name="T86" fmla="*/ 67 w 310"/>
                <a:gd name="T87" fmla="*/ 9 h 2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10" h="254">
                  <a:moveTo>
                    <a:pt x="67" y="9"/>
                  </a:moveTo>
                  <a:cubicBezTo>
                    <a:pt x="63" y="15"/>
                    <a:pt x="51" y="23"/>
                    <a:pt x="51" y="23"/>
                  </a:cubicBezTo>
                  <a:cubicBezTo>
                    <a:pt x="43" y="34"/>
                    <a:pt x="33" y="35"/>
                    <a:pt x="21" y="39"/>
                  </a:cubicBezTo>
                  <a:cubicBezTo>
                    <a:pt x="0" y="71"/>
                    <a:pt x="30" y="74"/>
                    <a:pt x="53" y="77"/>
                  </a:cubicBezTo>
                  <a:cubicBezTo>
                    <a:pt x="61" y="89"/>
                    <a:pt x="63" y="87"/>
                    <a:pt x="79" y="85"/>
                  </a:cubicBezTo>
                  <a:cubicBezTo>
                    <a:pt x="88" y="88"/>
                    <a:pt x="93" y="96"/>
                    <a:pt x="103" y="99"/>
                  </a:cubicBezTo>
                  <a:cubicBezTo>
                    <a:pt x="117" y="96"/>
                    <a:pt x="116" y="89"/>
                    <a:pt x="127" y="85"/>
                  </a:cubicBezTo>
                  <a:cubicBezTo>
                    <a:pt x="134" y="90"/>
                    <a:pt x="138" y="94"/>
                    <a:pt x="143" y="101"/>
                  </a:cubicBezTo>
                  <a:cubicBezTo>
                    <a:pt x="140" y="116"/>
                    <a:pt x="134" y="117"/>
                    <a:pt x="149" y="127"/>
                  </a:cubicBezTo>
                  <a:cubicBezTo>
                    <a:pt x="161" y="144"/>
                    <a:pt x="126" y="147"/>
                    <a:pt x="115" y="151"/>
                  </a:cubicBezTo>
                  <a:cubicBezTo>
                    <a:pt x="109" y="160"/>
                    <a:pt x="100" y="169"/>
                    <a:pt x="89" y="173"/>
                  </a:cubicBezTo>
                  <a:cubicBezTo>
                    <a:pt x="81" y="172"/>
                    <a:pt x="76" y="171"/>
                    <a:pt x="69" y="169"/>
                  </a:cubicBezTo>
                  <a:cubicBezTo>
                    <a:pt x="65" y="168"/>
                    <a:pt x="57" y="165"/>
                    <a:pt x="57" y="165"/>
                  </a:cubicBezTo>
                  <a:cubicBezTo>
                    <a:pt x="46" y="169"/>
                    <a:pt x="46" y="177"/>
                    <a:pt x="43" y="187"/>
                  </a:cubicBezTo>
                  <a:cubicBezTo>
                    <a:pt x="42" y="191"/>
                    <a:pt x="39" y="199"/>
                    <a:pt x="39" y="199"/>
                  </a:cubicBezTo>
                  <a:cubicBezTo>
                    <a:pt x="50" y="203"/>
                    <a:pt x="61" y="204"/>
                    <a:pt x="73" y="205"/>
                  </a:cubicBezTo>
                  <a:cubicBezTo>
                    <a:pt x="82" y="203"/>
                    <a:pt x="86" y="201"/>
                    <a:pt x="95" y="203"/>
                  </a:cubicBezTo>
                  <a:cubicBezTo>
                    <a:pt x="107" y="211"/>
                    <a:pt x="111" y="218"/>
                    <a:pt x="115" y="231"/>
                  </a:cubicBezTo>
                  <a:cubicBezTo>
                    <a:pt x="116" y="235"/>
                    <a:pt x="123" y="234"/>
                    <a:pt x="127" y="235"/>
                  </a:cubicBezTo>
                  <a:cubicBezTo>
                    <a:pt x="131" y="236"/>
                    <a:pt x="139" y="239"/>
                    <a:pt x="139" y="239"/>
                  </a:cubicBezTo>
                  <a:cubicBezTo>
                    <a:pt x="144" y="246"/>
                    <a:pt x="147" y="248"/>
                    <a:pt x="155" y="251"/>
                  </a:cubicBezTo>
                  <a:cubicBezTo>
                    <a:pt x="169" y="250"/>
                    <a:pt x="187" y="254"/>
                    <a:pt x="181" y="237"/>
                  </a:cubicBezTo>
                  <a:cubicBezTo>
                    <a:pt x="184" y="220"/>
                    <a:pt x="192" y="228"/>
                    <a:pt x="203" y="235"/>
                  </a:cubicBezTo>
                  <a:cubicBezTo>
                    <a:pt x="224" y="233"/>
                    <a:pt x="224" y="232"/>
                    <a:pt x="229" y="213"/>
                  </a:cubicBezTo>
                  <a:cubicBezTo>
                    <a:pt x="229" y="211"/>
                    <a:pt x="229" y="192"/>
                    <a:pt x="225" y="185"/>
                  </a:cubicBezTo>
                  <a:cubicBezTo>
                    <a:pt x="223" y="181"/>
                    <a:pt x="217" y="173"/>
                    <a:pt x="217" y="173"/>
                  </a:cubicBezTo>
                  <a:cubicBezTo>
                    <a:pt x="220" y="163"/>
                    <a:pt x="224" y="165"/>
                    <a:pt x="233" y="167"/>
                  </a:cubicBezTo>
                  <a:cubicBezTo>
                    <a:pt x="240" y="172"/>
                    <a:pt x="242" y="175"/>
                    <a:pt x="245" y="183"/>
                  </a:cubicBezTo>
                  <a:cubicBezTo>
                    <a:pt x="246" y="188"/>
                    <a:pt x="244" y="193"/>
                    <a:pt x="247" y="197"/>
                  </a:cubicBezTo>
                  <a:cubicBezTo>
                    <a:pt x="250" y="201"/>
                    <a:pt x="256" y="194"/>
                    <a:pt x="261" y="193"/>
                  </a:cubicBezTo>
                  <a:cubicBezTo>
                    <a:pt x="276" y="188"/>
                    <a:pt x="290" y="178"/>
                    <a:pt x="303" y="169"/>
                  </a:cubicBezTo>
                  <a:cubicBezTo>
                    <a:pt x="310" y="158"/>
                    <a:pt x="302" y="153"/>
                    <a:pt x="293" y="147"/>
                  </a:cubicBezTo>
                  <a:cubicBezTo>
                    <a:pt x="281" y="129"/>
                    <a:pt x="283" y="126"/>
                    <a:pt x="259" y="123"/>
                  </a:cubicBezTo>
                  <a:cubicBezTo>
                    <a:pt x="256" y="115"/>
                    <a:pt x="257" y="111"/>
                    <a:pt x="265" y="107"/>
                  </a:cubicBezTo>
                  <a:cubicBezTo>
                    <a:pt x="269" y="105"/>
                    <a:pt x="277" y="103"/>
                    <a:pt x="277" y="103"/>
                  </a:cubicBezTo>
                  <a:cubicBezTo>
                    <a:pt x="287" y="88"/>
                    <a:pt x="269" y="66"/>
                    <a:pt x="253" y="63"/>
                  </a:cubicBezTo>
                  <a:cubicBezTo>
                    <a:pt x="239" y="60"/>
                    <a:pt x="244" y="62"/>
                    <a:pt x="233" y="59"/>
                  </a:cubicBezTo>
                  <a:cubicBezTo>
                    <a:pt x="229" y="58"/>
                    <a:pt x="221" y="55"/>
                    <a:pt x="221" y="55"/>
                  </a:cubicBezTo>
                  <a:cubicBezTo>
                    <a:pt x="200" y="60"/>
                    <a:pt x="217" y="38"/>
                    <a:pt x="201" y="33"/>
                  </a:cubicBezTo>
                  <a:cubicBezTo>
                    <a:pt x="185" y="35"/>
                    <a:pt x="169" y="36"/>
                    <a:pt x="155" y="45"/>
                  </a:cubicBezTo>
                  <a:cubicBezTo>
                    <a:pt x="145" y="30"/>
                    <a:pt x="152" y="30"/>
                    <a:pt x="167" y="25"/>
                  </a:cubicBezTo>
                  <a:cubicBezTo>
                    <a:pt x="163" y="10"/>
                    <a:pt x="155" y="15"/>
                    <a:pt x="139" y="17"/>
                  </a:cubicBezTo>
                  <a:cubicBezTo>
                    <a:pt x="131" y="20"/>
                    <a:pt x="127" y="22"/>
                    <a:pt x="119" y="19"/>
                  </a:cubicBezTo>
                  <a:cubicBezTo>
                    <a:pt x="106" y="0"/>
                    <a:pt x="74" y="29"/>
                    <a:pt x="67" y="9"/>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28" name="Freeform 27"/>
            <p:cNvSpPr>
              <a:spLocks/>
            </p:cNvSpPr>
            <p:nvPr/>
          </p:nvSpPr>
          <p:spPr bwMode="invGray">
            <a:xfrm>
              <a:off x="1709" y="1987"/>
              <a:ext cx="44" cy="37"/>
            </a:xfrm>
            <a:custGeom>
              <a:avLst/>
              <a:gdLst>
                <a:gd name="T0" fmla="*/ 26 w 59"/>
                <a:gd name="T1" fmla="*/ 0 h 50"/>
                <a:gd name="T2" fmla="*/ 0 w 59"/>
                <a:gd name="T3" fmla="*/ 10 h 50"/>
                <a:gd name="T4" fmla="*/ 30 w 59"/>
                <a:gd name="T5" fmla="*/ 40 h 50"/>
                <a:gd name="T6" fmla="*/ 48 w 59"/>
                <a:gd name="T7" fmla="*/ 50 h 50"/>
                <a:gd name="T8" fmla="*/ 58 w 59"/>
                <a:gd name="T9" fmla="*/ 28 h 50"/>
                <a:gd name="T10" fmla="*/ 44 w 59"/>
                <a:gd name="T11" fmla="*/ 8 h 50"/>
                <a:gd name="T12" fmla="*/ 26 w 59"/>
                <a:gd name="T13" fmla="*/ 0 h 50"/>
              </a:gdLst>
              <a:ahLst/>
              <a:cxnLst>
                <a:cxn ang="0">
                  <a:pos x="T0" y="T1"/>
                </a:cxn>
                <a:cxn ang="0">
                  <a:pos x="T2" y="T3"/>
                </a:cxn>
                <a:cxn ang="0">
                  <a:pos x="T4" y="T5"/>
                </a:cxn>
                <a:cxn ang="0">
                  <a:pos x="T6" y="T7"/>
                </a:cxn>
                <a:cxn ang="0">
                  <a:pos x="T8" y="T9"/>
                </a:cxn>
                <a:cxn ang="0">
                  <a:pos x="T10" y="T11"/>
                </a:cxn>
                <a:cxn ang="0">
                  <a:pos x="T12" y="T13"/>
                </a:cxn>
              </a:cxnLst>
              <a:rect l="0" t="0" r="r" b="b"/>
              <a:pathLst>
                <a:path w="59" h="50">
                  <a:moveTo>
                    <a:pt x="26" y="0"/>
                  </a:moveTo>
                  <a:cubicBezTo>
                    <a:pt x="13" y="2"/>
                    <a:pt x="7" y="0"/>
                    <a:pt x="0" y="10"/>
                  </a:cubicBezTo>
                  <a:cubicBezTo>
                    <a:pt x="4" y="22"/>
                    <a:pt x="18" y="36"/>
                    <a:pt x="30" y="40"/>
                  </a:cubicBezTo>
                  <a:cubicBezTo>
                    <a:pt x="37" y="42"/>
                    <a:pt x="48" y="50"/>
                    <a:pt x="48" y="50"/>
                  </a:cubicBezTo>
                  <a:cubicBezTo>
                    <a:pt x="57" y="44"/>
                    <a:pt x="55" y="37"/>
                    <a:pt x="58" y="28"/>
                  </a:cubicBezTo>
                  <a:cubicBezTo>
                    <a:pt x="55" y="11"/>
                    <a:pt x="59" y="18"/>
                    <a:pt x="44" y="8"/>
                  </a:cubicBezTo>
                  <a:cubicBezTo>
                    <a:pt x="42" y="6"/>
                    <a:pt x="26" y="5"/>
                    <a:pt x="26"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29" name="Freeform 28"/>
            <p:cNvSpPr>
              <a:spLocks/>
            </p:cNvSpPr>
            <p:nvPr/>
          </p:nvSpPr>
          <p:spPr bwMode="invGray">
            <a:xfrm>
              <a:off x="1625" y="2057"/>
              <a:ext cx="65" cy="42"/>
            </a:xfrm>
            <a:custGeom>
              <a:avLst/>
              <a:gdLst>
                <a:gd name="T0" fmla="*/ 44 w 86"/>
                <a:gd name="T1" fmla="*/ 7 h 57"/>
                <a:gd name="T2" fmla="*/ 24 w 86"/>
                <a:gd name="T3" fmla="*/ 25 h 57"/>
                <a:gd name="T4" fmla="*/ 4 w 86"/>
                <a:gd name="T5" fmla="*/ 27 h 57"/>
                <a:gd name="T6" fmla="*/ 16 w 86"/>
                <a:gd name="T7" fmla="*/ 57 h 57"/>
                <a:gd name="T8" fmla="*/ 74 w 86"/>
                <a:gd name="T9" fmla="*/ 35 h 57"/>
                <a:gd name="T10" fmla="*/ 86 w 86"/>
                <a:gd name="T11" fmla="*/ 17 h 57"/>
                <a:gd name="T12" fmla="*/ 56 w 86"/>
                <a:gd name="T13" fmla="*/ 7 h 57"/>
                <a:gd name="T14" fmla="*/ 44 w 86"/>
                <a:gd name="T15" fmla="*/ 7 h 5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6" h="57">
                  <a:moveTo>
                    <a:pt x="44" y="7"/>
                  </a:moveTo>
                  <a:cubicBezTo>
                    <a:pt x="39" y="14"/>
                    <a:pt x="31" y="20"/>
                    <a:pt x="24" y="25"/>
                  </a:cubicBezTo>
                  <a:cubicBezTo>
                    <a:pt x="16" y="19"/>
                    <a:pt x="12" y="22"/>
                    <a:pt x="4" y="27"/>
                  </a:cubicBezTo>
                  <a:cubicBezTo>
                    <a:pt x="0" y="38"/>
                    <a:pt x="4" y="53"/>
                    <a:pt x="16" y="57"/>
                  </a:cubicBezTo>
                  <a:cubicBezTo>
                    <a:pt x="33" y="51"/>
                    <a:pt x="60" y="45"/>
                    <a:pt x="74" y="35"/>
                  </a:cubicBezTo>
                  <a:cubicBezTo>
                    <a:pt x="78" y="29"/>
                    <a:pt x="86" y="17"/>
                    <a:pt x="86" y="17"/>
                  </a:cubicBezTo>
                  <a:cubicBezTo>
                    <a:pt x="80" y="0"/>
                    <a:pt x="74" y="5"/>
                    <a:pt x="56" y="7"/>
                  </a:cubicBezTo>
                  <a:cubicBezTo>
                    <a:pt x="43" y="11"/>
                    <a:pt x="44" y="15"/>
                    <a:pt x="44" y="7"/>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30" name="Freeform 29"/>
            <p:cNvSpPr>
              <a:spLocks/>
            </p:cNvSpPr>
            <p:nvPr/>
          </p:nvSpPr>
          <p:spPr bwMode="invGray">
            <a:xfrm>
              <a:off x="1693" y="2065"/>
              <a:ext cx="54" cy="25"/>
            </a:xfrm>
            <a:custGeom>
              <a:avLst/>
              <a:gdLst>
                <a:gd name="T0" fmla="*/ 40 w 73"/>
                <a:gd name="T1" fmla="*/ 0 h 34"/>
                <a:gd name="T2" fmla="*/ 10 w 73"/>
                <a:gd name="T3" fmla="*/ 16 h 34"/>
                <a:gd name="T4" fmla="*/ 24 w 73"/>
                <a:gd name="T5" fmla="*/ 34 h 34"/>
                <a:gd name="T6" fmla="*/ 52 w 73"/>
                <a:gd name="T7" fmla="*/ 28 h 34"/>
                <a:gd name="T8" fmla="*/ 64 w 73"/>
                <a:gd name="T9" fmla="*/ 20 h 34"/>
                <a:gd name="T10" fmla="*/ 40 w 73"/>
                <a:gd name="T11" fmla="*/ 0 h 34"/>
              </a:gdLst>
              <a:ahLst/>
              <a:cxnLst>
                <a:cxn ang="0">
                  <a:pos x="T0" y="T1"/>
                </a:cxn>
                <a:cxn ang="0">
                  <a:pos x="T2" y="T3"/>
                </a:cxn>
                <a:cxn ang="0">
                  <a:pos x="T4" y="T5"/>
                </a:cxn>
                <a:cxn ang="0">
                  <a:pos x="T6" y="T7"/>
                </a:cxn>
                <a:cxn ang="0">
                  <a:pos x="T8" y="T9"/>
                </a:cxn>
                <a:cxn ang="0">
                  <a:pos x="T10" y="T11"/>
                </a:cxn>
              </a:cxnLst>
              <a:rect l="0" t="0" r="r" b="b"/>
              <a:pathLst>
                <a:path w="73" h="34">
                  <a:moveTo>
                    <a:pt x="40" y="0"/>
                  </a:moveTo>
                  <a:cubicBezTo>
                    <a:pt x="30" y="6"/>
                    <a:pt x="20" y="10"/>
                    <a:pt x="10" y="16"/>
                  </a:cubicBezTo>
                  <a:cubicBezTo>
                    <a:pt x="0" y="31"/>
                    <a:pt x="13" y="30"/>
                    <a:pt x="24" y="34"/>
                  </a:cubicBezTo>
                  <a:cubicBezTo>
                    <a:pt x="44" y="31"/>
                    <a:pt x="35" y="34"/>
                    <a:pt x="52" y="28"/>
                  </a:cubicBezTo>
                  <a:cubicBezTo>
                    <a:pt x="57" y="26"/>
                    <a:pt x="64" y="20"/>
                    <a:pt x="64" y="20"/>
                  </a:cubicBezTo>
                  <a:cubicBezTo>
                    <a:pt x="73" y="7"/>
                    <a:pt x="48" y="8"/>
                    <a:pt x="40"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31" name="Freeform 30"/>
            <p:cNvSpPr>
              <a:spLocks/>
            </p:cNvSpPr>
            <p:nvPr/>
          </p:nvSpPr>
          <p:spPr bwMode="invGray">
            <a:xfrm>
              <a:off x="1664" y="2029"/>
              <a:ext cx="64" cy="34"/>
            </a:xfrm>
            <a:custGeom>
              <a:avLst/>
              <a:gdLst>
                <a:gd name="T0" fmla="*/ 58 w 85"/>
                <a:gd name="T1" fmla="*/ 10 h 45"/>
                <a:gd name="T2" fmla="*/ 28 w 85"/>
                <a:gd name="T3" fmla="*/ 4 h 45"/>
                <a:gd name="T4" fmla="*/ 0 w 85"/>
                <a:gd name="T5" fmla="*/ 18 h 45"/>
                <a:gd name="T6" fmla="*/ 40 w 85"/>
                <a:gd name="T7" fmla="*/ 32 h 45"/>
                <a:gd name="T8" fmla="*/ 64 w 85"/>
                <a:gd name="T9" fmla="*/ 40 h 45"/>
                <a:gd name="T10" fmla="*/ 84 w 85"/>
                <a:gd name="T11" fmla="*/ 18 h 45"/>
                <a:gd name="T12" fmla="*/ 82 w 85"/>
                <a:gd name="T13" fmla="*/ 6 h 45"/>
                <a:gd name="T14" fmla="*/ 64 w 85"/>
                <a:gd name="T15" fmla="*/ 0 h 45"/>
                <a:gd name="T16" fmla="*/ 58 w 85"/>
                <a:gd name="T17" fmla="*/ 10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45">
                  <a:moveTo>
                    <a:pt x="58" y="10"/>
                  </a:moveTo>
                  <a:cubicBezTo>
                    <a:pt x="39" y="16"/>
                    <a:pt x="45" y="10"/>
                    <a:pt x="28" y="4"/>
                  </a:cubicBezTo>
                  <a:cubicBezTo>
                    <a:pt x="7" y="6"/>
                    <a:pt x="5" y="2"/>
                    <a:pt x="0" y="18"/>
                  </a:cubicBezTo>
                  <a:cubicBezTo>
                    <a:pt x="5" y="34"/>
                    <a:pt x="26" y="31"/>
                    <a:pt x="40" y="32"/>
                  </a:cubicBezTo>
                  <a:cubicBezTo>
                    <a:pt x="50" y="42"/>
                    <a:pt x="49" y="45"/>
                    <a:pt x="64" y="40"/>
                  </a:cubicBezTo>
                  <a:cubicBezTo>
                    <a:pt x="69" y="32"/>
                    <a:pt x="77" y="25"/>
                    <a:pt x="84" y="18"/>
                  </a:cubicBezTo>
                  <a:cubicBezTo>
                    <a:pt x="83" y="14"/>
                    <a:pt x="85" y="9"/>
                    <a:pt x="82" y="6"/>
                  </a:cubicBezTo>
                  <a:cubicBezTo>
                    <a:pt x="78" y="1"/>
                    <a:pt x="64" y="0"/>
                    <a:pt x="64" y="0"/>
                  </a:cubicBezTo>
                  <a:cubicBezTo>
                    <a:pt x="56" y="3"/>
                    <a:pt x="47" y="21"/>
                    <a:pt x="58" y="1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32" name="Freeform 31"/>
            <p:cNvSpPr>
              <a:spLocks/>
            </p:cNvSpPr>
            <p:nvPr/>
          </p:nvSpPr>
          <p:spPr bwMode="invGray">
            <a:xfrm>
              <a:off x="1637" y="1997"/>
              <a:ext cx="44" cy="24"/>
            </a:xfrm>
            <a:custGeom>
              <a:avLst/>
              <a:gdLst>
                <a:gd name="T0" fmla="*/ 16 w 58"/>
                <a:gd name="T1" fmla="*/ 4 h 31"/>
                <a:gd name="T2" fmla="*/ 0 w 58"/>
                <a:gd name="T3" fmla="*/ 18 h 31"/>
                <a:gd name="T4" fmla="*/ 20 w 58"/>
                <a:gd name="T5" fmla="*/ 28 h 31"/>
                <a:gd name="T6" fmla="*/ 28 w 58"/>
                <a:gd name="T7" fmla="*/ 20 h 31"/>
                <a:gd name="T8" fmla="*/ 52 w 58"/>
                <a:gd name="T9" fmla="*/ 12 h 31"/>
                <a:gd name="T10" fmla="*/ 44 w 58"/>
                <a:gd name="T11" fmla="*/ 0 h 31"/>
                <a:gd name="T12" fmla="*/ 16 w 58"/>
                <a:gd name="T13" fmla="*/ 4 h 31"/>
              </a:gdLst>
              <a:ahLst/>
              <a:cxnLst>
                <a:cxn ang="0">
                  <a:pos x="T0" y="T1"/>
                </a:cxn>
                <a:cxn ang="0">
                  <a:pos x="T2" y="T3"/>
                </a:cxn>
                <a:cxn ang="0">
                  <a:pos x="T4" y="T5"/>
                </a:cxn>
                <a:cxn ang="0">
                  <a:pos x="T6" y="T7"/>
                </a:cxn>
                <a:cxn ang="0">
                  <a:pos x="T8" y="T9"/>
                </a:cxn>
                <a:cxn ang="0">
                  <a:pos x="T10" y="T11"/>
                </a:cxn>
                <a:cxn ang="0">
                  <a:pos x="T12" y="T13"/>
                </a:cxn>
              </a:cxnLst>
              <a:rect l="0" t="0" r="r" b="b"/>
              <a:pathLst>
                <a:path w="58" h="31">
                  <a:moveTo>
                    <a:pt x="16" y="4"/>
                  </a:moveTo>
                  <a:cubicBezTo>
                    <a:pt x="2" y="13"/>
                    <a:pt x="7" y="8"/>
                    <a:pt x="0" y="18"/>
                  </a:cubicBezTo>
                  <a:cubicBezTo>
                    <a:pt x="5" y="26"/>
                    <a:pt x="11" y="25"/>
                    <a:pt x="20" y="28"/>
                  </a:cubicBezTo>
                  <a:cubicBezTo>
                    <a:pt x="36" y="23"/>
                    <a:pt x="17" y="31"/>
                    <a:pt x="28" y="20"/>
                  </a:cubicBezTo>
                  <a:cubicBezTo>
                    <a:pt x="33" y="15"/>
                    <a:pt x="46" y="13"/>
                    <a:pt x="52" y="12"/>
                  </a:cubicBezTo>
                  <a:cubicBezTo>
                    <a:pt x="58" y="3"/>
                    <a:pt x="53" y="3"/>
                    <a:pt x="44" y="0"/>
                  </a:cubicBezTo>
                  <a:cubicBezTo>
                    <a:pt x="38" y="1"/>
                    <a:pt x="20" y="8"/>
                    <a:pt x="16" y="4"/>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33" name="Freeform 32"/>
            <p:cNvSpPr>
              <a:spLocks/>
            </p:cNvSpPr>
            <p:nvPr/>
          </p:nvSpPr>
          <p:spPr bwMode="invGray">
            <a:xfrm>
              <a:off x="1751" y="2000"/>
              <a:ext cx="114" cy="77"/>
            </a:xfrm>
            <a:custGeom>
              <a:avLst/>
              <a:gdLst>
                <a:gd name="T0" fmla="*/ 38 w 152"/>
                <a:gd name="T1" fmla="*/ 0 h 102"/>
                <a:gd name="T2" fmla="*/ 14 w 152"/>
                <a:gd name="T3" fmla="*/ 6 h 102"/>
                <a:gd name="T4" fmla="*/ 4 w 152"/>
                <a:gd name="T5" fmla="*/ 38 h 102"/>
                <a:gd name="T6" fmla="*/ 12 w 152"/>
                <a:gd name="T7" fmla="*/ 56 h 102"/>
                <a:gd name="T8" fmla="*/ 0 w 152"/>
                <a:gd name="T9" fmla="*/ 72 h 102"/>
                <a:gd name="T10" fmla="*/ 56 w 152"/>
                <a:gd name="T11" fmla="*/ 86 h 102"/>
                <a:gd name="T12" fmla="*/ 82 w 152"/>
                <a:gd name="T13" fmla="*/ 92 h 102"/>
                <a:gd name="T14" fmla="*/ 152 w 152"/>
                <a:gd name="T15" fmla="*/ 86 h 102"/>
                <a:gd name="T16" fmla="*/ 76 w 152"/>
                <a:gd name="T17" fmla="*/ 70 h 102"/>
                <a:gd name="T18" fmla="*/ 54 w 152"/>
                <a:gd name="T19" fmla="*/ 62 h 102"/>
                <a:gd name="T20" fmla="*/ 44 w 152"/>
                <a:gd name="T21" fmla="*/ 52 h 102"/>
                <a:gd name="T22" fmla="*/ 50 w 152"/>
                <a:gd name="T23" fmla="*/ 34 h 102"/>
                <a:gd name="T24" fmla="*/ 38 w 152"/>
                <a:gd name="T25" fmla="*/ 0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52" h="102">
                  <a:moveTo>
                    <a:pt x="38" y="0"/>
                  </a:moveTo>
                  <a:cubicBezTo>
                    <a:pt x="22" y="5"/>
                    <a:pt x="30" y="3"/>
                    <a:pt x="14" y="6"/>
                  </a:cubicBezTo>
                  <a:cubicBezTo>
                    <a:pt x="18" y="22"/>
                    <a:pt x="22" y="32"/>
                    <a:pt x="4" y="38"/>
                  </a:cubicBezTo>
                  <a:cubicBezTo>
                    <a:pt x="1" y="47"/>
                    <a:pt x="7" y="49"/>
                    <a:pt x="12" y="56"/>
                  </a:cubicBezTo>
                  <a:cubicBezTo>
                    <a:pt x="10" y="65"/>
                    <a:pt x="9" y="69"/>
                    <a:pt x="0" y="72"/>
                  </a:cubicBezTo>
                  <a:cubicBezTo>
                    <a:pt x="5" y="88"/>
                    <a:pt x="45" y="85"/>
                    <a:pt x="56" y="86"/>
                  </a:cubicBezTo>
                  <a:cubicBezTo>
                    <a:pt x="72" y="97"/>
                    <a:pt x="63" y="95"/>
                    <a:pt x="82" y="92"/>
                  </a:cubicBezTo>
                  <a:cubicBezTo>
                    <a:pt x="86" y="92"/>
                    <a:pt x="147" y="102"/>
                    <a:pt x="152" y="86"/>
                  </a:cubicBezTo>
                  <a:cubicBezTo>
                    <a:pt x="123" y="66"/>
                    <a:pt x="128" y="72"/>
                    <a:pt x="76" y="70"/>
                  </a:cubicBezTo>
                  <a:cubicBezTo>
                    <a:pt x="62" y="56"/>
                    <a:pt x="81" y="73"/>
                    <a:pt x="54" y="62"/>
                  </a:cubicBezTo>
                  <a:cubicBezTo>
                    <a:pt x="50" y="60"/>
                    <a:pt x="48" y="55"/>
                    <a:pt x="44" y="52"/>
                  </a:cubicBezTo>
                  <a:cubicBezTo>
                    <a:pt x="41" y="43"/>
                    <a:pt x="42" y="39"/>
                    <a:pt x="50" y="34"/>
                  </a:cubicBezTo>
                  <a:cubicBezTo>
                    <a:pt x="52" y="27"/>
                    <a:pt x="42" y="9"/>
                    <a:pt x="38"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34" name="Freeform 33"/>
            <p:cNvSpPr>
              <a:spLocks/>
            </p:cNvSpPr>
            <p:nvPr/>
          </p:nvSpPr>
          <p:spPr bwMode="invGray">
            <a:xfrm>
              <a:off x="664" y="2245"/>
              <a:ext cx="25" cy="15"/>
            </a:xfrm>
            <a:custGeom>
              <a:avLst/>
              <a:gdLst>
                <a:gd name="T0" fmla="*/ 34 w 34"/>
                <a:gd name="T1" fmla="*/ 0 h 20"/>
                <a:gd name="T2" fmla="*/ 24 w 34"/>
                <a:gd name="T3" fmla="*/ 20 h 20"/>
                <a:gd name="T4" fmla="*/ 4 w 34"/>
                <a:gd name="T5" fmla="*/ 18 h 20"/>
                <a:gd name="T6" fmla="*/ 4 w 34"/>
                <a:gd name="T7" fmla="*/ 6 h 20"/>
                <a:gd name="T8" fmla="*/ 34 w 34"/>
                <a:gd name="T9" fmla="*/ 0 h 20"/>
              </a:gdLst>
              <a:ahLst/>
              <a:cxnLst>
                <a:cxn ang="0">
                  <a:pos x="T0" y="T1"/>
                </a:cxn>
                <a:cxn ang="0">
                  <a:pos x="T2" y="T3"/>
                </a:cxn>
                <a:cxn ang="0">
                  <a:pos x="T4" y="T5"/>
                </a:cxn>
                <a:cxn ang="0">
                  <a:pos x="T6" y="T7"/>
                </a:cxn>
                <a:cxn ang="0">
                  <a:pos x="T8" y="T9"/>
                </a:cxn>
              </a:cxnLst>
              <a:rect l="0" t="0" r="r" b="b"/>
              <a:pathLst>
                <a:path w="34" h="20">
                  <a:moveTo>
                    <a:pt x="34" y="0"/>
                  </a:moveTo>
                  <a:cubicBezTo>
                    <a:pt x="32" y="10"/>
                    <a:pt x="34" y="17"/>
                    <a:pt x="24" y="20"/>
                  </a:cubicBezTo>
                  <a:cubicBezTo>
                    <a:pt x="17" y="19"/>
                    <a:pt x="10" y="20"/>
                    <a:pt x="4" y="18"/>
                  </a:cubicBezTo>
                  <a:cubicBezTo>
                    <a:pt x="0" y="17"/>
                    <a:pt x="2" y="7"/>
                    <a:pt x="4" y="6"/>
                  </a:cubicBezTo>
                  <a:cubicBezTo>
                    <a:pt x="12" y="0"/>
                    <a:pt x="24" y="0"/>
                    <a:pt x="34"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35" name="Freeform 34"/>
            <p:cNvSpPr>
              <a:spLocks/>
            </p:cNvSpPr>
            <p:nvPr/>
          </p:nvSpPr>
          <p:spPr bwMode="invGray">
            <a:xfrm>
              <a:off x="1421" y="2756"/>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36" name="Freeform 35"/>
            <p:cNvSpPr>
              <a:spLocks/>
            </p:cNvSpPr>
            <p:nvPr/>
          </p:nvSpPr>
          <p:spPr bwMode="invGray">
            <a:xfrm>
              <a:off x="1424" y="2781"/>
              <a:ext cx="16"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37" name="Freeform 36"/>
            <p:cNvSpPr>
              <a:spLocks/>
            </p:cNvSpPr>
            <p:nvPr/>
          </p:nvSpPr>
          <p:spPr bwMode="invGray">
            <a:xfrm>
              <a:off x="1628" y="2913"/>
              <a:ext cx="15" cy="12"/>
            </a:xfrm>
            <a:custGeom>
              <a:avLst/>
              <a:gdLst>
                <a:gd name="T0" fmla="*/ 3 w 21"/>
                <a:gd name="T1" fmla="*/ 0 h 16"/>
                <a:gd name="T2" fmla="*/ 13 w 21"/>
                <a:gd name="T3" fmla="*/ 16 h 16"/>
                <a:gd name="T4" fmla="*/ 3 w 21"/>
                <a:gd name="T5" fmla="*/ 0 h 16"/>
              </a:gdLst>
              <a:ahLst/>
              <a:cxnLst>
                <a:cxn ang="0">
                  <a:pos x="T0" y="T1"/>
                </a:cxn>
                <a:cxn ang="0">
                  <a:pos x="T2" y="T3"/>
                </a:cxn>
                <a:cxn ang="0">
                  <a:pos x="T4" y="T5"/>
                </a:cxn>
              </a:cxnLst>
              <a:rect l="0" t="0" r="r" b="b"/>
              <a:pathLst>
                <a:path w="21" h="16">
                  <a:moveTo>
                    <a:pt x="3" y="0"/>
                  </a:moveTo>
                  <a:cubicBezTo>
                    <a:pt x="0" y="9"/>
                    <a:pt x="6" y="11"/>
                    <a:pt x="13" y="16"/>
                  </a:cubicBezTo>
                  <a:cubicBezTo>
                    <a:pt x="21" y="4"/>
                    <a:pt x="16" y="2"/>
                    <a:pt x="3"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38" name="Freeform 37"/>
            <p:cNvSpPr>
              <a:spLocks/>
            </p:cNvSpPr>
            <p:nvPr/>
          </p:nvSpPr>
          <p:spPr bwMode="invGray">
            <a:xfrm>
              <a:off x="1752" y="2429"/>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39" name="Freeform 38"/>
            <p:cNvSpPr>
              <a:spLocks/>
            </p:cNvSpPr>
            <p:nvPr/>
          </p:nvSpPr>
          <p:spPr bwMode="invGray">
            <a:xfrm>
              <a:off x="1652" y="2224"/>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40" name="Freeform 39"/>
            <p:cNvSpPr>
              <a:spLocks/>
            </p:cNvSpPr>
            <p:nvPr/>
          </p:nvSpPr>
          <p:spPr bwMode="invGray">
            <a:xfrm>
              <a:off x="1717" y="2045"/>
              <a:ext cx="39"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41" name="Freeform 40"/>
            <p:cNvSpPr>
              <a:spLocks/>
            </p:cNvSpPr>
            <p:nvPr/>
          </p:nvSpPr>
          <p:spPr bwMode="invGray">
            <a:xfrm>
              <a:off x="1780" y="2153"/>
              <a:ext cx="38" cy="18"/>
            </a:xfrm>
            <a:custGeom>
              <a:avLst/>
              <a:gdLst>
                <a:gd name="T0" fmla="*/ 13 w 51"/>
                <a:gd name="T1" fmla="*/ 0 h 24"/>
                <a:gd name="T2" fmla="*/ 7 w 51"/>
                <a:gd name="T3" fmla="*/ 18 h 24"/>
                <a:gd name="T4" fmla="*/ 27 w 51"/>
                <a:gd name="T5" fmla="*/ 24 h 24"/>
                <a:gd name="T6" fmla="*/ 33 w 51"/>
                <a:gd name="T7" fmla="*/ 4 h 24"/>
                <a:gd name="T8" fmla="*/ 13 w 51"/>
                <a:gd name="T9" fmla="*/ 0 h 24"/>
              </a:gdLst>
              <a:ahLst/>
              <a:cxnLst>
                <a:cxn ang="0">
                  <a:pos x="T0" y="T1"/>
                </a:cxn>
                <a:cxn ang="0">
                  <a:pos x="T2" y="T3"/>
                </a:cxn>
                <a:cxn ang="0">
                  <a:pos x="T4" y="T5"/>
                </a:cxn>
                <a:cxn ang="0">
                  <a:pos x="T6" y="T7"/>
                </a:cxn>
                <a:cxn ang="0">
                  <a:pos x="T8" y="T9"/>
                </a:cxn>
              </a:cxnLst>
              <a:rect l="0" t="0" r="r" b="b"/>
              <a:pathLst>
                <a:path w="51" h="24">
                  <a:moveTo>
                    <a:pt x="13" y="0"/>
                  </a:moveTo>
                  <a:cubicBezTo>
                    <a:pt x="12" y="2"/>
                    <a:pt x="0" y="12"/>
                    <a:pt x="7" y="18"/>
                  </a:cubicBezTo>
                  <a:cubicBezTo>
                    <a:pt x="12" y="22"/>
                    <a:pt x="27" y="24"/>
                    <a:pt x="27" y="24"/>
                  </a:cubicBezTo>
                  <a:cubicBezTo>
                    <a:pt x="44" y="22"/>
                    <a:pt x="51" y="16"/>
                    <a:pt x="33" y="4"/>
                  </a:cubicBezTo>
                  <a:cubicBezTo>
                    <a:pt x="29" y="1"/>
                    <a:pt x="14" y="0"/>
                    <a:pt x="13"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42" name="Freeform 41"/>
            <p:cNvSpPr>
              <a:spLocks/>
            </p:cNvSpPr>
            <p:nvPr/>
          </p:nvSpPr>
          <p:spPr bwMode="invGray">
            <a:xfrm>
              <a:off x="1796" y="1951"/>
              <a:ext cx="696" cy="346"/>
            </a:xfrm>
            <a:custGeom>
              <a:avLst/>
              <a:gdLst>
                <a:gd name="T0" fmla="*/ 28 w 929"/>
                <a:gd name="T1" fmla="*/ 56 h 462"/>
                <a:gd name="T2" fmla="*/ 6 w 929"/>
                <a:gd name="T3" fmla="*/ 92 h 462"/>
                <a:gd name="T4" fmla="*/ 36 w 929"/>
                <a:gd name="T5" fmla="*/ 100 h 462"/>
                <a:gd name="T6" fmla="*/ 16 w 929"/>
                <a:gd name="T7" fmla="*/ 116 h 462"/>
                <a:gd name="T8" fmla="*/ 104 w 929"/>
                <a:gd name="T9" fmla="*/ 136 h 462"/>
                <a:gd name="T10" fmla="*/ 142 w 929"/>
                <a:gd name="T11" fmla="*/ 130 h 462"/>
                <a:gd name="T12" fmla="*/ 250 w 929"/>
                <a:gd name="T13" fmla="*/ 78 h 462"/>
                <a:gd name="T14" fmla="*/ 300 w 929"/>
                <a:gd name="T15" fmla="*/ 66 h 462"/>
                <a:gd name="T16" fmla="*/ 324 w 929"/>
                <a:gd name="T17" fmla="*/ 80 h 462"/>
                <a:gd name="T18" fmla="*/ 272 w 929"/>
                <a:gd name="T19" fmla="*/ 88 h 462"/>
                <a:gd name="T20" fmla="*/ 242 w 929"/>
                <a:gd name="T21" fmla="*/ 112 h 462"/>
                <a:gd name="T22" fmla="*/ 254 w 929"/>
                <a:gd name="T23" fmla="*/ 120 h 462"/>
                <a:gd name="T24" fmla="*/ 260 w 929"/>
                <a:gd name="T25" fmla="*/ 158 h 462"/>
                <a:gd name="T26" fmla="*/ 350 w 929"/>
                <a:gd name="T27" fmla="*/ 192 h 462"/>
                <a:gd name="T28" fmla="*/ 336 w 929"/>
                <a:gd name="T29" fmla="*/ 210 h 462"/>
                <a:gd name="T30" fmla="*/ 368 w 929"/>
                <a:gd name="T31" fmla="*/ 246 h 462"/>
                <a:gd name="T32" fmla="*/ 348 w 929"/>
                <a:gd name="T33" fmla="*/ 266 h 462"/>
                <a:gd name="T34" fmla="*/ 324 w 929"/>
                <a:gd name="T35" fmla="*/ 294 h 462"/>
                <a:gd name="T36" fmla="*/ 294 w 929"/>
                <a:gd name="T37" fmla="*/ 324 h 462"/>
                <a:gd name="T38" fmla="*/ 292 w 929"/>
                <a:gd name="T39" fmla="*/ 420 h 462"/>
                <a:gd name="T40" fmla="*/ 332 w 929"/>
                <a:gd name="T41" fmla="*/ 446 h 462"/>
                <a:gd name="T42" fmla="*/ 388 w 929"/>
                <a:gd name="T43" fmla="*/ 448 h 462"/>
                <a:gd name="T44" fmla="*/ 412 w 929"/>
                <a:gd name="T45" fmla="*/ 422 h 462"/>
                <a:gd name="T46" fmla="*/ 506 w 929"/>
                <a:gd name="T47" fmla="*/ 356 h 462"/>
                <a:gd name="T48" fmla="*/ 572 w 929"/>
                <a:gd name="T49" fmla="*/ 334 h 462"/>
                <a:gd name="T50" fmla="*/ 646 w 929"/>
                <a:gd name="T51" fmla="*/ 308 h 462"/>
                <a:gd name="T52" fmla="*/ 720 w 929"/>
                <a:gd name="T53" fmla="*/ 290 h 462"/>
                <a:gd name="T54" fmla="*/ 762 w 929"/>
                <a:gd name="T55" fmla="*/ 260 h 462"/>
                <a:gd name="T56" fmla="*/ 800 w 929"/>
                <a:gd name="T57" fmla="*/ 200 h 462"/>
                <a:gd name="T58" fmla="*/ 802 w 929"/>
                <a:gd name="T59" fmla="*/ 154 h 462"/>
                <a:gd name="T60" fmla="*/ 802 w 929"/>
                <a:gd name="T61" fmla="*/ 124 h 462"/>
                <a:gd name="T62" fmla="*/ 832 w 929"/>
                <a:gd name="T63" fmla="*/ 90 h 462"/>
                <a:gd name="T64" fmla="*/ 876 w 929"/>
                <a:gd name="T65" fmla="*/ 94 h 462"/>
                <a:gd name="T66" fmla="*/ 922 w 929"/>
                <a:gd name="T67" fmla="*/ 52 h 462"/>
                <a:gd name="T68" fmla="*/ 888 w 929"/>
                <a:gd name="T69" fmla="*/ 56 h 462"/>
                <a:gd name="T70" fmla="*/ 848 w 929"/>
                <a:gd name="T71" fmla="*/ 46 h 462"/>
                <a:gd name="T72" fmla="*/ 794 w 929"/>
                <a:gd name="T73" fmla="*/ 22 h 462"/>
                <a:gd name="T74" fmla="*/ 642 w 929"/>
                <a:gd name="T75" fmla="*/ 26 h 462"/>
                <a:gd name="T76" fmla="*/ 584 w 929"/>
                <a:gd name="T77" fmla="*/ 38 h 462"/>
                <a:gd name="T78" fmla="*/ 556 w 929"/>
                <a:gd name="T79" fmla="*/ 38 h 462"/>
                <a:gd name="T80" fmla="*/ 516 w 929"/>
                <a:gd name="T81" fmla="*/ 54 h 462"/>
                <a:gd name="T82" fmla="*/ 478 w 929"/>
                <a:gd name="T83" fmla="*/ 30 h 462"/>
                <a:gd name="T84" fmla="*/ 432 w 929"/>
                <a:gd name="T85" fmla="*/ 40 h 462"/>
                <a:gd name="T86" fmla="*/ 366 w 929"/>
                <a:gd name="T87" fmla="*/ 52 h 462"/>
                <a:gd name="T88" fmla="*/ 410 w 929"/>
                <a:gd name="T89" fmla="*/ 38 h 462"/>
                <a:gd name="T90" fmla="*/ 352 w 929"/>
                <a:gd name="T91" fmla="*/ 8 h 462"/>
                <a:gd name="T92" fmla="*/ 334 w 929"/>
                <a:gd name="T93" fmla="*/ 2 h 462"/>
                <a:gd name="T94" fmla="*/ 314 w 929"/>
                <a:gd name="T95" fmla="*/ 8 h 462"/>
                <a:gd name="T96" fmla="*/ 240 w 929"/>
                <a:gd name="T97" fmla="*/ 16 h 462"/>
                <a:gd name="T98" fmla="*/ 160 w 929"/>
                <a:gd name="T99" fmla="*/ 28 h 462"/>
                <a:gd name="T100" fmla="*/ 108 w 929"/>
                <a:gd name="T101" fmla="*/ 26 h 462"/>
                <a:gd name="T102" fmla="*/ 114 w 929"/>
                <a:gd name="T103" fmla="*/ 68 h 462"/>
                <a:gd name="T104" fmla="*/ 104 w 929"/>
                <a:gd name="T105" fmla="*/ 52 h 462"/>
                <a:gd name="T106" fmla="*/ 60 w 929"/>
                <a:gd name="T107" fmla="*/ 42 h 4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29" h="462">
                  <a:moveTo>
                    <a:pt x="60" y="42"/>
                  </a:moveTo>
                  <a:cubicBezTo>
                    <a:pt x="40" y="45"/>
                    <a:pt x="42" y="46"/>
                    <a:pt x="28" y="56"/>
                  </a:cubicBezTo>
                  <a:cubicBezTo>
                    <a:pt x="26" y="74"/>
                    <a:pt x="27" y="75"/>
                    <a:pt x="10" y="78"/>
                  </a:cubicBezTo>
                  <a:cubicBezTo>
                    <a:pt x="4" y="82"/>
                    <a:pt x="0" y="82"/>
                    <a:pt x="6" y="92"/>
                  </a:cubicBezTo>
                  <a:cubicBezTo>
                    <a:pt x="10" y="98"/>
                    <a:pt x="21" y="96"/>
                    <a:pt x="28" y="98"/>
                  </a:cubicBezTo>
                  <a:cubicBezTo>
                    <a:pt x="31" y="99"/>
                    <a:pt x="36" y="100"/>
                    <a:pt x="36" y="100"/>
                  </a:cubicBezTo>
                  <a:cubicBezTo>
                    <a:pt x="47" y="99"/>
                    <a:pt x="69" y="97"/>
                    <a:pt x="50" y="110"/>
                  </a:cubicBezTo>
                  <a:cubicBezTo>
                    <a:pt x="37" y="108"/>
                    <a:pt x="24" y="104"/>
                    <a:pt x="16" y="116"/>
                  </a:cubicBezTo>
                  <a:cubicBezTo>
                    <a:pt x="24" y="141"/>
                    <a:pt x="68" y="125"/>
                    <a:pt x="94" y="126"/>
                  </a:cubicBezTo>
                  <a:cubicBezTo>
                    <a:pt x="98" y="129"/>
                    <a:pt x="100" y="134"/>
                    <a:pt x="104" y="136"/>
                  </a:cubicBezTo>
                  <a:cubicBezTo>
                    <a:pt x="108" y="138"/>
                    <a:pt x="116" y="140"/>
                    <a:pt x="116" y="140"/>
                  </a:cubicBezTo>
                  <a:cubicBezTo>
                    <a:pt x="129" y="138"/>
                    <a:pt x="133" y="139"/>
                    <a:pt x="142" y="130"/>
                  </a:cubicBezTo>
                  <a:cubicBezTo>
                    <a:pt x="151" y="104"/>
                    <a:pt x="179" y="110"/>
                    <a:pt x="202" y="102"/>
                  </a:cubicBezTo>
                  <a:cubicBezTo>
                    <a:pt x="219" y="96"/>
                    <a:pt x="233" y="84"/>
                    <a:pt x="250" y="78"/>
                  </a:cubicBezTo>
                  <a:cubicBezTo>
                    <a:pt x="260" y="75"/>
                    <a:pt x="269" y="74"/>
                    <a:pt x="280" y="72"/>
                  </a:cubicBezTo>
                  <a:cubicBezTo>
                    <a:pt x="287" y="71"/>
                    <a:pt x="300" y="66"/>
                    <a:pt x="300" y="66"/>
                  </a:cubicBezTo>
                  <a:cubicBezTo>
                    <a:pt x="311" y="49"/>
                    <a:pt x="336" y="54"/>
                    <a:pt x="354" y="60"/>
                  </a:cubicBezTo>
                  <a:cubicBezTo>
                    <a:pt x="367" y="79"/>
                    <a:pt x="335" y="79"/>
                    <a:pt x="324" y="80"/>
                  </a:cubicBezTo>
                  <a:cubicBezTo>
                    <a:pt x="312" y="83"/>
                    <a:pt x="306" y="93"/>
                    <a:pt x="292" y="96"/>
                  </a:cubicBezTo>
                  <a:cubicBezTo>
                    <a:pt x="284" y="94"/>
                    <a:pt x="279" y="90"/>
                    <a:pt x="272" y="88"/>
                  </a:cubicBezTo>
                  <a:cubicBezTo>
                    <a:pt x="253" y="91"/>
                    <a:pt x="232" y="96"/>
                    <a:pt x="214" y="102"/>
                  </a:cubicBezTo>
                  <a:cubicBezTo>
                    <a:pt x="223" y="108"/>
                    <a:pt x="231" y="109"/>
                    <a:pt x="242" y="112"/>
                  </a:cubicBezTo>
                  <a:cubicBezTo>
                    <a:pt x="245" y="113"/>
                    <a:pt x="250" y="114"/>
                    <a:pt x="250" y="114"/>
                  </a:cubicBezTo>
                  <a:cubicBezTo>
                    <a:pt x="251" y="116"/>
                    <a:pt x="255" y="118"/>
                    <a:pt x="254" y="120"/>
                  </a:cubicBezTo>
                  <a:cubicBezTo>
                    <a:pt x="252" y="124"/>
                    <a:pt x="242" y="128"/>
                    <a:pt x="242" y="128"/>
                  </a:cubicBezTo>
                  <a:cubicBezTo>
                    <a:pt x="233" y="141"/>
                    <a:pt x="247" y="154"/>
                    <a:pt x="260" y="158"/>
                  </a:cubicBezTo>
                  <a:cubicBezTo>
                    <a:pt x="282" y="155"/>
                    <a:pt x="295" y="151"/>
                    <a:pt x="318" y="150"/>
                  </a:cubicBezTo>
                  <a:cubicBezTo>
                    <a:pt x="334" y="155"/>
                    <a:pt x="345" y="176"/>
                    <a:pt x="350" y="192"/>
                  </a:cubicBezTo>
                  <a:cubicBezTo>
                    <a:pt x="349" y="195"/>
                    <a:pt x="350" y="199"/>
                    <a:pt x="348" y="202"/>
                  </a:cubicBezTo>
                  <a:cubicBezTo>
                    <a:pt x="345" y="206"/>
                    <a:pt x="336" y="210"/>
                    <a:pt x="336" y="210"/>
                  </a:cubicBezTo>
                  <a:cubicBezTo>
                    <a:pt x="327" y="224"/>
                    <a:pt x="332" y="235"/>
                    <a:pt x="348" y="240"/>
                  </a:cubicBezTo>
                  <a:cubicBezTo>
                    <a:pt x="358" y="237"/>
                    <a:pt x="362" y="237"/>
                    <a:pt x="368" y="246"/>
                  </a:cubicBezTo>
                  <a:cubicBezTo>
                    <a:pt x="360" y="252"/>
                    <a:pt x="346" y="246"/>
                    <a:pt x="338" y="252"/>
                  </a:cubicBezTo>
                  <a:cubicBezTo>
                    <a:pt x="326" y="260"/>
                    <a:pt x="346" y="265"/>
                    <a:pt x="348" y="266"/>
                  </a:cubicBezTo>
                  <a:cubicBezTo>
                    <a:pt x="352" y="278"/>
                    <a:pt x="347" y="279"/>
                    <a:pt x="336" y="286"/>
                  </a:cubicBezTo>
                  <a:cubicBezTo>
                    <a:pt x="332" y="289"/>
                    <a:pt x="324" y="294"/>
                    <a:pt x="324" y="294"/>
                  </a:cubicBezTo>
                  <a:cubicBezTo>
                    <a:pt x="315" y="308"/>
                    <a:pt x="320" y="303"/>
                    <a:pt x="310" y="310"/>
                  </a:cubicBezTo>
                  <a:cubicBezTo>
                    <a:pt x="306" y="316"/>
                    <a:pt x="294" y="324"/>
                    <a:pt x="294" y="324"/>
                  </a:cubicBezTo>
                  <a:cubicBezTo>
                    <a:pt x="285" y="338"/>
                    <a:pt x="288" y="331"/>
                    <a:pt x="284" y="342"/>
                  </a:cubicBezTo>
                  <a:cubicBezTo>
                    <a:pt x="285" y="374"/>
                    <a:pt x="283" y="393"/>
                    <a:pt x="292" y="420"/>
                  </a:cubicBezTo>
                  <a:cubicBezTo>
                    <a:pt x="295" y="429"/>
                    <a:pt x="307" y="435"/>
                    <a:pt x="314" y="440"/>
                  </a:cubicBezTo>
                  <a:cubicBezTo>
                    <a:pt x="319" y="444"/>
                    <a:pt x="332" y="446"/>
                    <a:pt x="332" y="446"/>
                  </a:cubicBezTo>
                  <a:cubicBezTo>
                    <a:pt x="340" y="457"/>
                    <a:pt x="345" y="459"/>
                    <a:pt x="358" y="462"/>
                  </a:cubicBezTo>
                  <a:cubicBezTo>
                    <a:pt x="376" y="459"/>
                    <a:pt x="375" y="457"/>
                    <a:pt x="388" y="448"/>
                  </a:cubicBezTo>
                  <a:cubicBezTo>
                    <a:pt x="390" y="441"/>
                    <a:pt x="394" y="435"/>
                    <a:pt x="400" y="430"/>
                  </a:cubicBezTo>
                  <a:cubicBezTo>
                    <a:pt x="404" y="427"/>
                    <a:pt x="412" y="422"/>
                    <a:pt x="412" y="422"/>
                  </a:cubicBezTo>
                  <a:cubicBezTo>
                    <a:pt x="417" y="415"/>
                    <a:pt x="451" y="367"/>
                    <a:pt x="458" y="364"/>
                  </a:cubicBezTo>
                  <a:cubicBezTo>
                    <a:pt x="475" y="356"/>
                    <a:pt x="486" y="357"/>
                    <a:pt x="506" y="356"/>
                  </a:cubicBezTo>
                  <a:cubicBezTo>
                    <a:pt x="525" y="350"/>
                    <a:pt x="533" y="342"/>
                    <a:pt x="554" y="340"/>
                  </a:cubicBezTo>
                  <a:cubicBezTo>
                    <a:pt x="560" y="338"/>
                    <a:pt x="566" y="336"/>
                    <a:pt x="572" y="334"/>
                  </a:cubicBezTo>
                  <a:cubicBezTo>
                    <a:pt x="576" y="333"/>
                    <a:pt x="584" y="330"/>
                    <a:pt x="584" y="330"/>
                  </a:cubicBezTo>
                  <a:cubicBezTo>
                    <a:pt x="603" y="311"/>
                    <a:pt x="618" y="310"/>
                    <a:pt x="646" y="308"/>
                  </a:cubicBezTo>
                  <a:cubicBezTo>
                    <a:pt x="665" y="304"/>
                    <a:pt x="684" y="303"/>
                    <a:pt x="704" y="302"/>
                  </a:cubicBezTo>
                  <a:cubicBezTo>
                    <a:pt x="712" y="299"/>
                    <a:pt x="712" y="293"/>
                    <a:pt x="720" y="290"/>
                  </a:cubicBezTo>
                  <a:cubicBezTo>
                    <a:pt x="732" y="285"/>
                    <a:pt x="743" y="285"/>
                    <a:pt x="754" y="278"/>
                  </a:cubicBezTo>
                  <a:cubicBezTo>
                    <a:pt x="756" y="271"/>
                    <a:pt x="760" y="267"/>
                    <a:pt x="762" y="260"/>
                  </a:cubicBezTo>
                  <a:cubicBezTo>
                    <a:pt x="763" y="247"/>
                    <a:pt x="762" y="233"/>
                    <a:pt x="764" y="220"/>
                  </a:cubicBezTo>
                  <a:cubicBezTo>
                    <a:pt x="764" y="219"/>
                    <a:pt x="794" y="204"/>
                    <a:pt x="800" y="200"/>
                  </a:cubicBezTo>
                  <a:cubicBezTo>
                    <a:pt x="807" y="189"/>
                    <a:pt x="808" y="186"/>
                    <a:pt x="820" y="182"/>
                  </a:cubicBezTo>
                  <a:cubicBezTo>
                    <a:pt x="825" y="166"/>
                    <a:pt x="814" y="162"/>
                    <a:pt x="802" y="154"/>
                  </a:cubicBezTo>
                  <a:cubicBezTo>
                    <a:pt x="797" y="151"/>
                    <a:pt x="790" y="142"/>
                    <a:pt x="790" y="142"/>
                  </a:cubicBezTo>
                  <a:cubicBezTo>
                    <a:pt x="786" y="131"/>
                    <a:pt x="792" y="127"/>
                    <a:pt x="802" y="124"/>
                  </a:cubicBezTo>
                  <a:cubicBezTo>
                    <a:pt x="810" y="116"/>
                    <a:pt x="813" y="98"/>
                    <a:pt x="820" y="94"/>
                  </a:cubicBezTo>
                  <a:cubicBezTo>
                    <a:pt x="824" y="92"/>
                    <a:pt x="832" y="90"/>
                    <a:pt x="832" y="90"/>
                  </a:cubicBezTo>
                  <a:cubicBezTo>
                    <a:pt x="844" y="92"/>
                    <a:pt x="848" y="92"/>
                    <a:pt x="856" y="100"/>
                  </a:cubicBezTo>
                  <a:cubicBezTo>
                    <a:pt x="863" y="98"/>
                    <a:pt x="876" y="94"/>
                    <a:pt x="876" y="94"/>
                  </a:cubicBezTo>
                  <a:cubicBezTo>
                    <a:pt x="889" y="81"/>
                    <a:pt x="906" y="77"/>
                    <a:pt x="924" y="74"/>
                  </a:cubicBezTo>
                  <a:cubicBezTo>
                    <a:pt x="929" y="67"/>
                    <a:pt x="929" y="58"/>
                    <a:pt x="922" y="52"/>
                  </a:cubicBezTo>
                  <a:cubicBezTo>
                    <a:pt x="918" y="49"/>
                    <a:pt x="910" y="44"/>
                    <a:pt x="910" y="44"/>
                  </a:cubicBezTo>
                  <a:cubicBezTo>
                    <a:pt x="894" y="47"/>
                    <a:pt x="899" y="49"/>
                    <a:pt x="888" y="56"/>
                  </a:cubicBezTo>
                  <a:cubicBezTo>
                    <a:pt x="884" y="58"/>
                    <a:pt x="876" y="60"/>
                    <a:pt x="876" y="60"/>
                  </a:cubicBezTo>
                  <a:cubicBezTo>
                    <a:pt x="853" y="59"/>
                    <a:pt x="810" y="59"/>
                    <a:pt x="848" y="46"/>
                  </a:cubicBezTo>
                  <a:cubicBezTo>
                    <a:pt x="844" y="33"/>
                    <a:pt x="831" y="37"/>
                    <a:pt x="818" y="36"/>
                  </a:cubicBezTo>
                  <a:cubicBezTo>
                    <a:pt x="809" y="33"/>
                    <a:pt x="802" y="27"/>
                    <a:pt x="794" y="22"/>
                  </a:cubicBezTo>
                  <a:cubicBezTo>
                    <a:pt x="790" y="20"/>
                    <a:pt x="782" y="18"/>
                    <a:pt x="782" y="18"/>
                  </a:cubicBezTo>
                  <a:cubicBezTo>
                    <a:pt x="727" y="19"/>
                    <a:pt x="688" y="11"/>
                    <a:pt x="642" y="26"/>
                  </a:cubicBezTo>
                  <a:cubicBezTo>
                    <a:pt x="635" y="16"/>
                    <a:pt x="632" y="18"/>
                    <a:pt x="620" y="20"/>
                  </a:cubicBezTo>
                  <a:cubicBezTo>
                    <a:pt x="611" y="34"/>
                    <a:pt x="600" y="36"/>
                    <a:pt x="584" y="38"/>
                  </a:cubicBezTo>
                  <a:cubicBezTo>
                    <a:pt x="575" y="44"/>
                    <a:pt x="581" y="46"/>
                    <a:pt x="578" y="56"/>
                  </a:cubicBezTo>
                  <a:cubicBezTo>
                    <a:pt x="572" y="47"/>
                    <a:pt x="566" y="41"/>
                    <a:pt x="556" y="38"/>
                  </a:cubicBezTo>
                  <a:cubicBezTo>
                    <a:pt x="553" y="38"/>
                    <a:pt x="539" y="39"/>
                    <a:pt x="534" y="42"/>
                  </a:cubicBezTo>
                  <a:cubicBezTo>
                    <a:pt x="528" y="46"/>
                    <a:pt x="516" y="54"/>
                    <a:pt x="516" y="54"/>
                  </a:cubicBezTo>
                  <a:cubicBezTo>
                    <a:pt x="507" y="52"/>
                    <a:pt x="503" y="51"/>
                    <a:pt x="500" y="42"/>
                  </a:cubicBezTo>
                  <a:cubicBezTo>
                    <a:pt x="505" y="28"/>
                    <a:pt x="488" y="31"/>
                    <a:pt x="478" y="30"/>
                  </a:cubicBezTo>
                  <a:cubicBezTo>
                    <a:pt x="469" y="33"/>
                    <a:pt x="473" y="37"/>
                    <a:pt x="464" y="40"/>
                  </a:cubicBezTo>
                  <a:cubicBezTo>
                    <a:pt x="447" y="34"/>
                    <a:pt x="451" y="27"/>
                    <a:pt x="432" y="40"/>
                  </a:cubicBezTo>
                  <a:cubicBezTo>
                    <a:pt x="427" y="54"/>
                    <a:pt x="427" y="52"/>
                    <a:pt x="410" y="50"/>
                  </a:cubicBezTo>
                  <a:cubicBezTo>
                    <a:pt x="391" y="52"/>
                    <a:pt x="385" y="54"/>
                    <a:pt x="366" y="52"/>
                  </a:cubicBezTo>
                  <a:cubicBezTo>
                    <a:pt x="357" y="49"/>
                    <a:pt x="356" y="46"/>
                    <a:pt x="364" y="40"/>
                  </a:cubicBezTo>
                  <a:cubicBezTo>
                    <a:pt x="380" y="42"/>
                    <a:pt x="395" y="43"/>
                    <a:pt x="410" y="38"/>
                  </a:cubicBezTo>
                  <a:cubicBezTo>
                    <a:pt x="426" y="15"/>
                    <a:pt x="386" y="21"/>
                    <a:pt x="370" y="20"/>
                  </a:cubicBezTo>
                  <a:cubicBezTo>
                    <a:pt x="364" y="16"/>
                    <a:pt x="358" y="12"/>
                    <a:pt x="352" y="8"/>
                  </a:cubicBezTo>
                  <a:cubicBezTo>
                    <a:pt x="348" y="5"/>
                    <a:pt x="340" y="0"/>
                    <a:pt x="340" y="0"/>
                  </a:cubicBezTo>
                  <a:cubicBezTo>
                    <a:pt x="338" y="1"/>
                    <a:pt x="336" y="1"/>
                    <a:pt x="334" y="2"/>
                  </a:cubicBezTo>
                  <a:cubicBezTo>
                    <a:pt x="331" y="3"/>
                    <a:pt x="329" y="3"/>
                    <a:pt x="326" y="4"/>
                  </a:cubicBezTo>
                  <a:cubicBezTo>
                    <a:pt x="322" y="5"/>
                    <a:pt x="314" y="8"/>
                    <a:pt x="314" y="8"/>
                  </a:cubicBezTo>
                  <a:cubicBezTo>
                    <a:pt x="305" y="22"/>
                    <a:pt x="288" y="6"/>
                    <a:pt x="276" y="2"/>
                  </a:cubicBezTo>
                  <a:cubicBezTo>
                    <a:pt x="270" y="3"/>
                    <a:pt x="241" y="16"/>
                    <a:pt x="240" y="16"/>
                  </a:cubicBezTo>
                  <a:cubicBezTo>
                    <a:pt x="226" y="17"/>
                    <a:pt x="212" y="17"/>
                    <a:pt x="198" y="18"/>
                  </a:cubicBezTo>
                  <a:cubicBezTo>
                    <a:pt x="183" y="19"/>
                    <a:pt x="172" y="20"/>
                    <a:pt x="160" y="28"/>
                  </a:cubicBezTo>
                  <a:cubicBezTo>
                    <a:pt x="146" y="26"/>
                    <a:pt x="141" y="27"/>
                    <a:pt x="130" y="20"/>
                  </a:cubicBezTo>
                  <a:cubicBezTo>
                    <a:pt x="123" y="22"/>
                    <a:pt x="115" y="24"/>
                    <a:pt x="108" y="26"/>
                  </a:cubicBezTo>
                  <a:cubicBezTo>
                    <a:pt x="102" y="35"/>
                    <a:pt x="113" y="41"/>
                    <a:pt x="122" y="44"/>
                  </a:cubicBezTo>
                  <a:cubicBezTo>
                    <a:pt x="125" y="52"/>
                    <a:pt x="114" y="68"/>
                    <a:pt x="114" y="68"/>
                  </a:cubicBezTo>
                  <a:cubicBezTo>
                    <a:pt x="112" y="79"/>
                    <a:pt x="111" y="82"/>
                    <a:pt x="100" y="78"/>
                  </a:cubicBezTo>
                  <a:cubicBezTo>
                    <a:pt x="93" y="67"/>
                    <a:pt x="100" y="63"/>
                    <a:pt x="104" y="52"/>
                  </a:cubicBezTo>
                  <a:cubicBezTo>
                    <a:pt x="96" y="44"/>
                    <a:pt x="91" y="36"/>
                    <a:pt x="80" y="32"/>
                  </a:cubicBezTo>
                  <a:cubicBezTo>
                    <a:pt x="73" y="34"/>
                    <a:pt x="67" y="39"/>
                    <a:pt x="60" y="42"/>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43" name="Freeform 42"/>
            <p:cNvSpPr>
              <a:spLocks/>
            </p:cNvSpPr>
            <p:nvPr/>
          </p:nvSpPr>
          <p:spPr bwMode="invGray">
            <a:xfrm>
              <a:off x="2009" y="2135"/>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44" name="Freeform 43"/>
            <p:cNvSpPr>
              <a:spLocks/>
            </p:cNvSpPr>
            <p:nvPr/>
          </p:nvSpPr>
          <p:spPr bwMode="invGray">
            <a:xfrm>
              <a:off x="2292" y="2201"/>
              <a:ext cx="128" cy="54"/>
            </a:xfrm>
            <a:custGeom>
              <a:avLst/>
              <a:gdLst>
                <a:gd name="T0" fmla="*/ 102 w 172"/>
                <a:gd name="T1" fmla="*/ 8 h 72"/>
                <a:gd name="T2" fmla="*/ 66 w 172"/>
                <a:gd name="T3" fmla="*/ 4 h 72"/>
                <a:gd name="T4" fmla="*/ 54 w 172"/>
                <a:gd name="T5" fmla="*/ 0 h 72"/>
                <a:gd name="T6" fmla="*/ 0 w 172"/>
                <a:gd name="T7" fmla="*/ 28 h 72"/>
                <a:gd name="T8" fmla="*/ 28 w 172"/>
                <a:gd name="T9" fmla="*/ 40 h 72"/>
                <a:gd name="T10" fmla="*/ 42 w 172"/>
                <a:gd name="T11" fmla="*/ 60 h 72"/>
                <a:gd name="T12" fmla="*/ 66 w 172"/>
                <a:gd name="T13" fmla="*/ 68 h 72"/>
                <a:gd name="T14" fmla="*/ 78 w 172"/>
                <a:gd name="T15" fmla="*/ 72 h 72"/>
                <a:gd name="T16" fmla="*/ 130 w 172"/>
                <a:gd name="T17" fmla="*/ 60 h 72"/>
                <a:gd name="T18" fmla="*/ 172 w 172"/>
                <a:gd name="T19" fmla="*/ 44 h 72"/>
                <a:gd name="T20" fmla="*/ 148 w 172"/>
                <a:gd name="T21" fmla="*/ 18 h 72"/>
                <a:gd name="T22" fmla="*/ 136 w 172"/>
                <a:gd name="T23" fmla="*/ 4 h 72"/>
                <a:gd name="T24" fmla="*/ 102 w 172"/>
                <a:gd name="T25" fmla="*/ 8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2" h="72">
                  <a:moveTo>
                    <a:pt x="102" y="8"/>
                  </a:moveTo>
                  <a:cubicBezTo>
                    <a:pt x="89" y="12"/>
                    <a:pt x="78" y="8"/>
                    <a:pt x="66" y="4"/>
                  </a:cubicBezTo>
                  <a:cubicBezTo>
                    <a:pt x="62" y="3"/>
                    <a:pt x="54" y="0"/>
                    <a:pt x="54" y="0"/>
                  </a:cubicBezTo>
                  <a:cubicBezTo>
                    <a:pt x="38" y="5"/>
                    <a:pt x="12" y="16"/>
                    <a:pt x="0" y="28"/>
                  </a:cubicBezTo>
                  <a:cubicBezTo>
                    <a:pt x="4" y="39"/>
                    <a:pt x="18" y="39"/>
                    <a:pt x="28" y="40"/>
                  </a:cubicBezTo>
                  <a:cubicBezTo>
                    <a:pt x="39" y="44"/>
                    <a:pt x="41" y="60"/>
                    <a:pt x="42" y="60"/>
                  </a:cubicBezTo>
                  <a:cubicBezTo>
                    <a:pt x="50" y="63"/>
                    <a:pt x="58" y="65"/>
                    <a:pt x="66" y="68"/>
                  </a:cubicBezTo>
                  <a:cubicBezTo>
                    <a:pt x="70" y="69"/>
                    <a:pt x="78" y="72"/>
                    <a:pt x="78" y="72"/>
                  </a:cubicBezTo>
                  <a:cubicBezTo>
                    <a:pt x="92" y="71"/>
                    <a:pt x="117" y="69"/>
                    <a:pt x="130" y="60"/>
                  </a:cubicBezTo>
                  <a:cubicBezTo>
                    <a:pt x="148" y="48"/>
                    <a:pt x="150" y="46"/>
                    <a:pt x="172" y="44"/>
                  </a:cubicBezTo>
                  <a:cubicBezTo>
                    <a:pt x="169" y="29"/>
                    <a:pt x="162" y="23"/>
                    <a:pt x="148" y="18"/>
                  </a:cubicBezTo>
                  <a:cubicBezTo>
                    <a:pt x="145" y="10"/>
                    <a:pt x="144" y="7"/>
                    <a:pt x="136" y="4"/>
                  </a:cubicBezTo>
                  <a:cubicBezTo>
                    <a:pt x="134" y="4"/>
                    <a:pt x="105" y="11"/>
                    <a:pt x="102" y="8"/>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45" name="Freeform 44"/>
            <p:cNvSpPr>
              <a:spLocks/>
            </p:cNvSpPr>
            <p:nvPr/>
          </p:nvSpPr>
          <p:spPr bwMode="invGray">
            <a:xfrm>
              <a:off x="2393" y="2038"/>
              <a:ext cx="39" cy="24"/>
            </a:xfrm>
            <a:custGeom>
              <a:avLst/>
              <a:gdLst>
                <a:gd name="T0" fmla="*/ 34 w 52"/>
                <a:gd name="T1" fmla="*/ 0 h 32"/>
                <a:gd name="T2" fmla="*/ 8 w 52"/>
                <a:gd name="T3" fmla="*/ 20 h 32"/>
                <a:gd name="T4" fmla="*/ 24 w 52"/>
                <a:gd name="T5" fmla="*/ 32 h 32"/>
                <a:gd name="T6" fmla="*/ 42 w 52"/>
                <a:gd name="T7" fmla="*/ 30 h 32"/>
                <a:gd name="T8" fmla="*/ 34 w 52"/>
                <a:gd name="T9" fmla="*/ 0 h 32"/>
              </a:gdLst>
              <a:ahLst/>
              <a:cxnLst>
                <a:cxn ang="0">
                  <a:pos x="T0" y="T1"/>
                </a:cxn>
                <a:cxn ang="0">
                  <a:pos x="T2" y="T3"/>
                </a:cxn>
                <a:cxn ang="0">
                  <a:pos x="T4" y="T5"/>
                </a:cxn>
                <a:cxn ang="0">
                  <a:pos x="T6" y="T7"/>
                </a:cxn>
                <a:cxn ang="0">
                  <a:pos x="T8" y="T9"/>
                </a:cxn>
              </a:cxnLst>
              <a:rect l="0" t="0" r="r" b="b"/>
              <a:pathLst>
                <a:path w="52" h="32">
                  <a:moveTo>
                    <a:pt x="34" y="0"/>
                  </a:moveTo>
                  <a:cubicBezTo>
                    <a:pt x="30" y="12"/>
                    <a:pt x="19" y="16"/>
                    <a:pt x="8" y="20"/>
                  </a:cubicBezTo>
                  <a:cubicBezTo>
                    <a:pt x="0" y="32"/>
                    <a:pt x="14" y="31"/>
                    <a:pt x="24" y="32"/>
                  </a:cubicBezTo>
                  <a:cubicBezTo>
                    <a:pt x="30" y="31"/>
                    <a:pt x="36" y="32"/>
                    <a:pt x="42" y="30"/>
                  </a:cubicBezTo>
                  <a:cubicBezTo>
                    <a:pt x="52" y="26"/>
                    <a:pt x="34" y="3"/>
                    <a:pt x="34"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46" name="Freeform 45"/>
            <p:cNvSpPr>
              <a:spLocks/>
            </p:cNvSpPr>
            <p:nvPr/>
          </p:nvSpPr>
          <p:spPr bwMode="invGray">
            <a:xfrm>
              <a:off x="2662" y="2006"/>
              <a:ext cx="155" cy="63"/>
            </a:xfrm>
            <a:custGeom>
              <a:avLst/>
              <a:gdLst>
                <a:gd name="T0" fmla="*/ 191 w 206"/>
                <a:gd name="T1" fmla="*/ 7 h 85"/>
                <a:gd name="T2" fmla="*/ 103 w 206"/>
                <a:gd name="T3" fmla="*/ 9 h 85"/>
                <a:gd name="T4" fmla="*/ 109 w 206"/>
                <a:gd name="T5" fmla="*/ 25 h 85"/>
                <a:gd name="T6" fmla="*/ 107 w 206"/>
                <a:gd name="T7" fmla="*/ 33 h 85"/>
                <a:gd name="T8" fmla="*/ 89 w 206"/>
                <a:gd name="T9" fmla="*/ 27 h 85"/>
                <a:gd name="T10" fmla="*/ 77 w 206"/>
                <a:gd name="T11" fmla="*/ 19 h 85"/>
                <a:gd name="T12" fmla="*/ 23 w 206"/>
                <a:gd name="T13" fmla="*/ 27 h 85"/>
                <a:gd name="T14" fmla="*/ 31 w 206"/>
                <a:gd name="T15" fmla="*/ 49 h 85"/>
                <a:gd name="T16" fmla="*/ 55 w 206"/>
                <a:gd name="T17" fmla="*/ 53 h 85"/>
                <a:gd name="T18" fmla="*/ 75 w 206"/>
                <a:gd name="T19" fmla="*/ 73 h 85"/>
                <a:gd name="T20" fmla="*/ 89 w 206"/>
                <a:gd name="T21" fmla="*/ 85 h 85"/>
                <a:gd name="T22" fmla="*/ 109 w 206"/>
                <a:gd name="T23" fmla="*/ 67 h 85"/>
                <a:gd name="T24" fmla="*/ 121 w 206"/>
                <a:gd name="T25" fmla="*/ 59 h 85"/>
                <a:gd name="T26" fmla="*/ 127 w 206"/>
                <a:gd name="T27" fmla="*/ 47 h 85"/>
                <a:gd name="T28" fmla="*/ 167 w 206"/>
                <a:gd name="T29" fmla="*/ 35 h 85"/>
                <a:gd name="T30" fmla="*/ 187 w 206"/>
                <a:gd name="T31" fmla="*/ 31 h 85"/>
                <a:gd name="T32" fmla="*/ 199 w 206"/>
                <a:gd name="T33" fmla="*/ 27 h 85"/>
                <a:gd name="T34" fmla="*/ 191 w 206"/>
                <a:gd name="T35" fmla="*/ 7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06" h="85">
                  <a:moveTo>
                    <a:pt x="191" y="7"/>
                  </a:moveTo>
                  <a:cubicBezTo>
                    <a:pt x="165" y="6"/>
                    <a:pt x="130" y="0"/>
                    <a:pt x="103" y="9"/>
                  </a:cubicBezTo>
                  <a:cubicBezTo>
                    <a:pt x="100" y="18"/>
                    <a:pt x="101" y="20"/>
                    <a:pt x="109" y="25"/>
                  </a:cubicBezTo>
                  <a:cubicBezTo>
                    <a:pt x="111" y="28"/>
                    <a:pt x="118" y="34"/>
                    <a:pt x="107" y="33"/>
                  </a:cubicBezTo>
                  <a:cubicBezTo>
                    <a:pt x="101" y="32"/>
                    <a:pt x="89" y="27"/>
                    <a:pt x="89" y="27"/>
                  </a:cubicBezTo>
                  <a:cubicBezTo>
                    <a:pt x="86" y="24"/>
                    <a:pt x="82" y="18"/>
                    <a:pt x="77" y="19"/>
                  </a:cubicBezTo>
                  <a:cubicBezTo>
                    <a:pt x="52" y="22"/>
                    <a:pt x="57" y="25"/>
                    <a:pt x="23" y="27"/>
                  </a:cubicBezTo>
                  <a:cubicBezTo>
                    <a:pt x="0" y="31"/>
                    <a:pt x="18" y="45"/>
                    <a:pt x="31" y="49"/>
                  </a:cubicBezTo>
                  <a:cubicBezTo>
                    <a:pt x="43" y="53"/>
                    <a:pt x="35" y="51"/>
                    <a:pt x="55" y="53"/>
                  </a:cubicBezTo>
                  <a:cubicBezTo>
                    <a:pt x="63" y="59"/>
                    <a:pt x="66" y="67"/>
                    <a:pt x="75" y="73"/>
                  </a:cubicBezTo>
                  <a:cubicBezTo>
                    <a:pt x="78" y="81"/>
                    <a:pt x="81" y="82"/>
                    <a:pt x="89" y="85"/>
                  </a:cubicBezTo>
                  <a:cubicBezTo>
                    <a:pt x="104" y="81"/>
                    <a:pt x="99" y="75"/>
                    <a:pt x="109" y="67"/>
                  </a:cubicBezTo>
                  <a:cubicBezTo>
                    <a:pt x="113" y="64"/>
                    <a:pt x="121" y="59"/>
                    <a:pt x="121" y="59"/>
                  </a:cubicBezTo>
                  <a:cubicBezTo>
                    <a:pt x="123" y="55"/>
                    <a:pt x="124" y="50"/>
                    <a:pt x="127" y="47"/>
                  </a:cubicBezTo>
                  <a:cubicBezTo>
                    <a:pt x="132" y="41"/>
                    <a:pt x="158" y="37"/>
                    <a:pt x="167" y="35"/>
                  </a:cubicBezTo>
                  <a:cubicBezTo>
                    <a:pt x="174" y="34"/>
                    <a:pt x="181" y="33"/>
                    <a:pt x="187" y="31"/>
                  </a:cubicBezTo>
                  <a:cubicBezTo>
                    <a:pt x="191" y="30"/>
                    <a:pt x="199" y="27"/>
                    <a:pt x="199" y="27"/>
                  </a:cubicBezTo>
                  <a:cubicBezTo>
                    <a:pt x="206" y="16"/>
                    <a:pt x="199" y="15"/>
                    <a:pt x="191" y="7"/>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47" name="Freeform 46"/>
            <p:cNvSpPr>
              <a:spLocks/>
            </p:cNvSpPr>
            <p:nvPr/>
          </p:nvSpPr>
          <p:spPr bwMode="invGray">
            <a:xfrm>
              <a:off x="2759" y="2039"/>
              <a:ext cx="48" cy="21"/>
            </a:xfrm>
            <a:custGeom>
              <a:avLst/>
              <a:gdLst>
                <a:gd name="T0" fmla="*/ 36 w 64"/>
                <a:gd name="T1" fmla="*/ 6 h 28"/>
                <a:gd name="T2" fmla="*/ 8 w 64"/>
                <a:gd name="T3" fmla="*/ 4 h 28"/>
                <a:gd name="T4" fmla="*/ 24 w 64"/>
                <a:gd name="T5" fmla="*/ 28 h 28"/>
                <a:gd name="T6" fmla="*/ 54 w 64"/>
                <a:gd name="T7" fmla="*/ 14 h 28"/>
                <a:gd name="T8" fmla="*/ 36 w 64"/>
                <a:gd name="T9" fmla="*/ 6 h 28"/>
              </a:gdLst>
              <a:ahLst/>
              <a:cxnLst>
                <a:cxn ang="0">
                  <a:pos x="T0" y="T1"/>
                </a:cxn>
                <a:cxn ang="0">
                  <a:pos x="T2" y="T3"/>
                </a:cxn>
                <a:cxn ang="0">
                  <a:pos x="T4" y="T5"/>
                </a:cxn>
                <a:cxn ang="0">
                  <a:pos x="T6" y="T7"/>
                </a:cxn>
                <a:cxn ang="0">
                  <a:pos x="T8" y="T9"/>
                </a:cxn>
              </a:cxnLst>
              <a:rect l="0" t="0" r="r" b="b"/>
              <a:pathLst>
                <a:path w="64" h="28">
                  <a:moveTo>
                    <a:pt x="36" y="6"/>
                  </a:moveTo>
                  <a:cubicBezTo>
                    <a:pt x="32" y="18"/>
                    <a:pt x="19" y="0"/>
                    <a:pt x="8" y="4"/>
                  </a:cubicBezTo>
                  <a:cubicBezTo>
                    <a:pt x="0" y="16"/>
                    <a:pt x="14" y="27"/>
                    <a:pt x="24" y="28"/>
                  </a:cubicBezTo>
                  <a:cubicBezTo>
                    <a:pt x="30" y="27"/>
                    <a:pt x="48" y="16"/>
                    <a:pt x="54" y="14"/>
                  </a:cubicBezTo>
                  <a:cubicBezTo>
                    <a:pt x="64" y="10"/>
                    <a:pt x="36" y="9"/>
                    <a:pt x="36" y="6"/>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48" name="Freeform 47"/>
            <p:cNvSpPr>
              <a:spLocks/>
            </p:cNvSpPr>
            <p:nvPr/>
          </p:nvSpPr>
          <p:spPr bwMode="invGray">
            <a:xfrm>
              <a:off x="2467" y="2311"/>
              <a:ext cx="109" cy="132"/>
            </a:xfrm>
            <a:custGeom>
              <a:avLst/>
              <a:gdLst>
                <a:gd name="T0" fmla="*/ 24 w 146"/>
                <a:gd name="T1" fmla="*/ 19 h 176"/>
                <a:gd name="T2" fmla="*/ 0 w 146"/>
                <a:gd name="T3" fmla="*/ 25 h 176"/>
                <a:gd name="T4" fmla="*/ 14 w 146"/>
                <a:gd name="T5" fmla="*/ 43 h 176"/>
                <a:gd name="T6" fmla="*/ 34 w 146"/>
                <a:gd name="T7" fmla="*/ 87 h 176"/>
                <a:gd name="T8" fmla="*/ 52 w 146"/>
                <a:gd name="T9" fmla="*/ 91 h 176"/>
                <a:gd name="T10" fmla="*/ 50 w 146"/>
                <a:gd name="T11" fmla="*/ 107 h 176"/>
                <a:gd name="T12" fmla="*/ 28 w 146"/>
                <a:gd name="T13" fmla="*/ 113 h 176"/>
                <a:gd name="T14" fmla="*/ 16 w 146"/>
                <a:gd name="T15" fmla="*/ 131 h 176"/>
                <a:gd name="T16" fmla="*/ 18 w 146"/>
                <a:gd name="T17" fmla="*/ 137 h 176"/>
                <a:gd name="T18" fmla="*/ 30 w 146"/>
                <a:gd name="T19" fmla="*/ 141 h 176"/>
                <a:gd name="T20" fmla="*/ 18 w 146"/>
                <a:gd name="T21" fmla="*/ 169 h 176"/>
                <a:gd name="T22" fmla="*/ 20 w 146"/>
                <a:gd name="T23" fmla="*/ 175 h 176"/>
                <a:gd name="T24" fmla="*/ 34 w 146"/>
                <a:gd name="T25" fmla="*/ 171 h 176"/>
                <a:gd name="T26" fmla="*/ 58 w 146"/>
                <a:gd name="T27" fmla="*/ 169 h 176"/>
                <a:gd name="T28" fmla="*/ 92 w 146"/>
                <a:gd name="T29" fmla="*/ 171 h 176"/>
                <a:gd name="T30" fmla="*/ 110 w 146"/>
                <a:gd name="T31" fmla="*/ 169 h 176"/>
                <a:gd name="T32" fmla="*/ 122 w 146"/>
                <a:gd name="T33" fmla="*/ 165 h 176"/>
                <a:gd name="T34" fmla="*/ 128 w 146"/>
                <a:gd name="T35" fmla="*/ 141 h 176"/>
                <a:gd name="T36" fmla="*/ 146 w 146"/>
                <a:gd name="T37" fmla="*/ 133 h 176"/>
                <a:gd name="T38" fmla="*/ 110 w 146"/>
                <a:gd name="T39" fmla="*/ 109 h 176"/>
                <a:gd name="T40" fmla="*/ 88 w 146"/>
                <a:gd name="T41" fmla="*/ 83 h 176"/>
                <a:gd name="T42" fmla="*/ 82 w 146"/>
                <a:gd name="T43" fmla="*/ 69 h 176"/>
                <a:gd name="T44" fmla="*/ 64 w 146"/>
                <a:gd name="T45" fmla="*/ 61 h 176"/>
                <a:gd name="T46" fmla="*/ 86 w 146"/>
                <a:gd name="T47" fmla="*/ 45 h 176"/>
                <a:gd name="T48" fmla="*/ 64 w 146"/>
                <a:gd name="T49" fmla="*/ 31 h 176"/>
                <a:gd name="T50" fmla="*/ 70 w 146"/>
                <a:gd name="T51" fmla="*/ 13 h 176"/>
                <a:gd name="T52" fmla="*/ 46 w 146"/>
                <a:gd name="T53" fmla="*/ 1 h 176"/>
                <a:gd name="T54" fmla="*/ 30 w 146"/>
                <a:gd name="T55" fmla="*/ 9 h 176"/>
                <a:gd name="T56" fmla="*/ 24 w 146"/>
                <a:gd name="T57" fmla="*/ 19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176">
                  <a:moveTo>
                    <a:pt x="24" y="19"/>
                  </a:moveTo>
                  <a:cubicBezTo>
                    <a:pt x="13" y="23"/>
                    <a:pt x="7" y="15"/>
                    <a:pt x="0" y="25"/>
                  </a:cubicBezTo>
                  <a:cubicBezTo>
                    <a:pt x="2" y="32"/>
                    <a:pt x="14" y="43"/>
                    <a:pt x="14" y="43"/>
                  </a:cubicBezTo>
                  <a:cubicBezTo>
                    <a:pt x="19" y="58"/>
                    <a:pt x="20" y="78"/>
                    <a:pt x="34" y="87"/>
                  </a:cubicBezTo>
                  <a:cubicBezTo>
                    <a:pt x="42" y="84"/>
                    <a:pt x="45" y="86"/>
                    <a:pt x="52" y="91"/>
                  </a:cubicBezTo>
                  <a:cubicBezTo>
                    <a:pt x="57" y="105"/>
                    <a:pt x="60" y="101"/>
                    <a:pt x="50" y="107"/>
                  </a:cubicBezTo>
                  <a:cubicBezTo>
                    <a:pt x="38" y="105"/>
                    <a:pt x="32" y="101"/>
                    <a:pt x="28" y="113"/>
                  </a:cubicBezTo>
                  <a:cubicBezTo>
                    <a:pt x="32" y="129"/>
                    <a:pt x="33" y="128"/>
                    <a:pt x="16" y="131"/>
                  </a:cubicBezTo>
                  <a:cubicBezTo>
                    <a:pt x="17" y="133"/>
                    <a:pt x="16" y="136"/>
                    <a:pt x="18" y="137"/>
                  </a:cubicBezTo>
                  <a:cubicBezTo>
                    <a:pt x="21" y="139"/>
                    <a:pt x="30" y="141"/>
                    <a:pt x="30" y="141"/>
                  </a:cubicBezTo>
                  <a:cubicBezTo>
                    <a:pt x="28" y="152"/>
                    <a:pt x="21" y="159"/>
                    <a:pt x="18" y="169"/>
                  </a:cubicBezTo>
                  <a:cubicBezTo>
                    <a:pt x="19" y="171"/>
                    <a:pt x="18" y="174"/>
                    <a:pt x="20" y="175"/>
                  </a:cubicBezTo>
                  <a:cubicBezTo>
                    <a:pt x="22" y="176"/>
                    <a:pt x="32" y="171"/>
                    <a:pt x="34" y="171"/>
                  </a:cubicBezTo>
                  <a:cubicBezTo>
                    <a:pt x="42" y="170"/>
                    <a:pt x="50" y="170"/>
                    <a:pt x="58" y="169"/>
                  </a:cubicBezTo>
                  <a:cubicBezTo>
                    <a:pt x="70" y="167"/>
                    <a:pt x="80" y="167"/>
                    <a:pt x="92" y="171"/>
                  </a:cubicBezTo>
                  <a:cubicBezTo>
                    <a:pt x="98" y="170"/>
                    <a:pt x="104" y="170"/>
                    <a:pt x="110" y="169"/>
                  </a:cubicBezTo>
                  <a:cubicBezTo>
                    <a:pt x="114" y="168"/>
                    <a:pt x="122" y="165"/>
                    <a:pt x="122" y="165"/>
                  </a:cubicBezTo>
                  <a:cubicBezTo>
                    <a:pt x="124" y="158"/>
                    <a:pt x="123" y="147"/>
                    <a:pt x="128" y="141"/>
                  </a:cubicBezTo>
                  <a:cubicBezTo>
                    <a:pt x="132" y="136"/>
                    <a:pt x="146" y="133"/>
                    <a:pt x="146" y="133"/>
                  </a:cubicBezTo>
                  <a:cubicBezTo>
                    <a:pt x="142" y="105"/>
                    <a:pt x="143" y="111"/>
                    <a:pt x="110" y="109"/>
                  </a:cubicBezTo>
                  <a:cubicBezTo>
                    <a:pt x="102" y="97"/>
                    <a:pt x="103" y="88"/>
                    <a:pt x="88" y="83"/>
                  </a:cubicBezTo>
                  <a:cubicBezTo>
                    <a:pt x="85" y="79"/>
                    <a:pt x="86" y="72"/>
                    <a:pt x="82" y="69"/>
                  </a:cubicBezTo>
                  <a:cubicBezTo>
                    <a:pt x="77" y="65"/>
                    <a:pt x="69" y="65"/>
                    <a:pt x="64" y="61"/>
                  </a:cubicBezTo>
                  <a:cubicBezTo>
                    <a:pt x="52" y="43"/>
                    <a:pt x="67" y="47"/>
                    <a:pt x="86" y="45"/>
                  </a:cubicBezTo>
                  <a:cubicBezTo>
                    <a:pt x="93" y="25"/>
                    <a:pt x="83" y="29"/>
                    <a:pt x="64" y="31"/>
                  </a:cubicBezTo>
                  <a:cubicBezTo>
                    <a:pt x="62" y="25"/>
                    <a:pt x="70" y="13"/>
                    <a:pt x="70" y="13"/>
                  </a:cubicBezTo>
                  <a:cubicBezTo>
                    <a:pt x="64" y="4"/>
                    <a:pt x="56" y="3"/>
                    <a:pt x="46" y="1"/>
                  </a:cubicBezTo>
                  <a:cubicBezTo>
                    <a:pt x="35" y="3"/>
                    <a:pt x="34" y="0"/>
                    <a:pt x="30" y="9"/>
                  </a:cubicBezTo>
                  <a:cubicBezTo>
                    <a:pt x="25" y="21"/>
                    <a:pt x="29" y="24"/>
                    <a:pt x="24" y="19"/>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49" name="Freeform 48"/>
            <p:cNvSpPr>
              <a:spLocks/>
            </p:cNvSpPr>
            <p:nvPr/>
          </p:nvSpPr>
          <p:spPr bwMode="invGray">
            <a:xfrm>
              <a:off x="2413" y="2359"/>
              <a:ext cx="69" cy="68"/>
            </a:xfrm>
            <a:custGeom>
              <a:avLst/>
              <a:gdLst>
                <a:gd name="T0" fmla="*/ 58 w 92"/>
                <a:gd name="T1" fmla="*/ 6 h 92"/>
                <a:gd name="T2" fmla="*/ 82 w 92"/>
                <a:gd name="T3" fmla="*/ 8 h 92"/>
                <a:gd name="T4" fmla="*/ 92 w 92"/>
                <a:gd name="T5" fmla="*/ 26 h 92"/>
                <a:gd name="T6" fmla="*/ 78 w 92"/>
                <a:gd name="T7" fmla="*/ 48 h 92"/>
                <a:gd name="T8" fmla="*/ 46 w 92"/>
                <a:gd name="T9" fmla="*/ 76 h 92"/>
                <a:gd name="T10" fmla="*/ 18 w 92"/>
                <a:gd name="T11" fmla="*/ 92 h 92"/>
                <a:gd name="T12" fmla="*/ 8 w 92"/>
                <a:gd name="T13" fmla="*/ 72 h 92"/>
                <a:gd name="T14" fmla="*/ 20 w 92"/>
                <a:gd name="T15" fmla="*/ 64 h 92"/>
                <a:gd name="T16" fmla="*/ 14 w 92"/>
                <a:gd name="T17" fmla="*/ 46 h 92"/>
                <a:gd name="T18" fmla="*/ 40 w 92"/>
                <a:gd name="T19" fmla="*/ 28 h 92"/>
                <a:gd name="T20" fmla="*/ 58 w 92"/>
                <a:gd name="T2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92" h="92">
                  <a:moveTo>
                    <a:pt x="58" y="6"/>
                  </a:moveTo>
                  <a:cubicBezTo>
                    <a:pt x="67" y="0"/>
                    <a:pt x="73" y="2"/>
                    <a:pt x="82" y="8"/>
                  </a:cubicBezTo>
                  <a:cubicBezTo>
                    <a:pt x="91" y="22"/>
                    <a:pt x="88" y="15"/>
                    <a:pt x="92" y="26"/>
                  </a:cubicBezTo>
                  <a:cubicBezTo>
                    <a:pt x="89" y="36"/>
                    <a:pt x="82" y="37"/>
                    <a:pt x="78" y="48"/>
                  </a:cubicBezTo>
                  <a:cubicBezTo>
                    <a:pt x="85" y="69"/>
                    <a:pt x="60" y="71"/>
                    <a:pt x="46" y="76"/>
                  </a:cubicBezTo>
                  <a:cubicBezTo>
                    <a:pt x="40" y="86"/>
                    <a:pt x="28" y="86"/>
                    <a:pt x="18" y="92"/>
                  </a:cubicBezTo>
                  <a:cubicBezTo>
                    <a:pt x="9" y="90"/>
                    <a:pt x="0" y="84"/>
                    <a:pt x="8" y="72"/>
                  </a:cubicBezTo>
                  <a:cubicBezTo>
                    <a:pt x="11" y="68"/>
                    <a:pt x="20" y="64"/>
                    <a:pt x="20" y="64"/>
                  </a:cubicBezTo>
                  <a:cubicBezTo>
                    <a:pt x="23" y="55"/>
                    <a:pt x="21" y="53"/>
                    <a:pt x="14" y="46"/>
                  </a:cubicBezTo>
                  <a:cubicBezTo>
                    <a:pt x="18" y="30"/>
                    <a:pt x="28" y="36"/>
                    <a:pt x="40" y="28"/>
                  </a:cubicBezTo>
                  <a:cubicBezTo>
                    <a:pt x="56" y="17"/>
                    <a:pt x="50" y="24"/>
                    <a:pt x="58" y="6"/>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50" name="Freeform 49"/>
            <p:cNvSpPr>
              <a:spLocks/>
            </p:cNvSpPr>
            <p:nvPr/>
          </p:nvSpPr>
          <p:spPr bwMode="invGray">
            <a:xfrm>
              <a:off x="4099" y="3502"/>
              <a:ext cx="474" cy="495"/>
            </a:xfrm>
            <a:custGeom>
              <a:avLst/>
              <a:gdLst>
                <a:gd name="T0" fmla="*/ 212 w 633"/>
                <a:gd name="T1" fmla="*/ 11 h 660"/>
                <a:gd name="T2" fmla="*/ 176 w 633"/>
                <a:gd name="T3" fmla="*/ 19 h 660"/>
                <a:gd name="T4" fmla="*/ 144 w 633"/>
                <a:gd name="T5" fmla="*/ 51 h 660"/>
                <a:gd name="T6" fmla="*/ 104 w 633"/>
                <a:gd name="T7" fmla="*/ 59 h 660"/>
                <a:gd name="T8" fmla="*/ 84 w 633"/>
                <a:gd name="T9" fmla="*/ 75 h 660"/>
                <a:gd name="T10" fmla="*/ 68 w 633"/>
                <a:gd name="T11" fmla="*/ 115 h 660"/>
                <a:gd name="T12" fmla="*/ 36 w 633"/>
                <a:gd name="T13" fmla="*/ 167 h 660"/>
                <a:gd name="T14" fmla="*/ 0 w 633"/>
                <a:gd name="T15" fmla="*/ 179 h 660"/>
                <a:gd name="T16" fmla="*/ 72 w 633"/>
                <a:gd name="T17" fmla="*/ 323 h 660"/>
                <a:gd name="T18" fmla="*/ 120 w 633"/>
                <a:gd name="T19" fmla="*/ 427 h 660"/>
                <a:gd name="T20" fmla="*/ 144 w 633"/>
                <a:gd name="T21" fmla="*/ 443 h 660"/>
                <a:gd name="T22" fmla="*/ 168 w 633"/>
                <a:gd name="T23" fmla="*/ 451 h 660"/>
                <a:gd name="T24" fmla="*/ 228 w 633"/>
                <a:gd name="T25" fmla="*/ 431 h 660"/>
                <a:gd name="T26" fmla="*/ 252 w 633"/>
                <a:gd name="T27" fmla="*/ 423 h 660"/>
                <a:gd name="T28" fmla="*/ 300 w 633"/>
                <a:gd name="T29" fmla="*/ 451 h 660"/>
                <a:gd name="T30" fmla="*/ 324 w 633"/>
                <a:gd name="T31" fmla="*/ 527 h 660"/>
                <a:gd name="T32" fmla="*/ 336 w 633"/>
                <a:gd name="T33" fmla="*/ 523 h 660"/>
                <a:gd name="T34" fmla="*/ 344 w 633"/>
                <a:gd name="T35" fmla="*/ 511 h 660"/>
                <a:gd name="T36" fmla="*/ 368 w 633"/>
                <a:gd name="T37" fmla="*/ 547 h 660"/>
                <a:gd name="T38" fmla="*/ 404 w 633"/>
                <a:gd name="T39" fmla="*/ 571 h 660"/>
                <a:gd name="T40" fmla="*/ 436 w 633"/>
                <a:gd name="T41" fmla="*/ 603 h 660"/>
                <a:gd name="T42" fmla="*/ 444 w 633"/>
                <a:gd name="T43" fmla="*/ 615 h 660"/>
                <a:gd name="T44" fmla="*/ 456 w 633"/>
                <a:gd name="T45" fmla="*/ 623 h 660"/>
                <a:gd name="T46" fmla="*/ 484 w 633"/>
                <a:gd name="T47" fmla="*/ 655 h 660"/>
                <a:gd name="T48" fmla="*/ 492 w 633"/>
                <a:gd name="T49" fmla="*/ 631 h 660"/>
                <a:gd name="T50" fmla="*/ 540 w 633"/>
                <a:gd name="T51" fmla="*/ 659 h 660"/>
                <a:gd name="T52" fmla="*/ 588 w 633"/>
                <a:gd name="T53" fmla="*/ 655 h 660"/>
                <a:gd name="T54" fmla="*/ 616 w 633"/>
                <a:gd name="T55" fmla="*/ 531 h 660"/>
                <a:gd name="T56" fmla="*/ 632 w 633"/>
                <a:gd name="T57" fmla="*/ 463 h 660"/>
                <a:gd name="T58" fmla="*/ 620 w 633"/>
                <a:gd name="T59" fmla="*/ 367 h 660"/>
                <a:gd name="T60" fmla="*/ 536 w 633"/>
                <a:gd name="T61" fmla="*/ 271 h 660"/>
                <a:gd name="T62" fmla="*/ 528 w 633"/>
                <a:gd name="T63" fmla="*/ 235 h 660"/>
                <a:gd name="T64" fmla="*/ 460 w 633"/>
                <a:gd name="T65" fmla="*/ 179 h 660"/>
                <a:gd name="T66" fmla="*/ 472 w 633"/>
                <a:gd name="T67" fmla="*/ 155 h 660"/>
                <a:gd name="T68" fmla="*/ 456 w 633"/>
                <a:gd name="T69" fmla="*/ 131 h 660"/>
                <a:gd name="T70" fmla="*/ 416 w 633"/>
                <a:gd name="T71" fmla="*/ 79 h 660"/>
                <a:gd name="T72" fmla="*/ 392 w 633"/>
                <a:gd name="T73" fmla="*/ 31 h 660"/>
                <a:gd name="T74" fmla="*/ 388 w 633"/>
                <a:gd name="T75" fmla="*/ 19 h 660"/>
                <a:gd name="T76" fmla="*/ 364 w 633"/>
                <a:gd name="T77" fmla="*/ 151 h 660"/>
                <a:gd name="T78" fmla="*/ 324 w 633"/>
                <a:gd name="T79" fmla="*/ 115 h 660"/>
                <a:gd name="T80" fmla="*/ 292 w 633"/>
                <a:gd name="T81" fmla="*/ 111 h 660"/>
                <a:gd name="T82" fmla="*/ 272 w 633"/>
                <a:gd name="T83" fmla="*/ 87 h 660"/>
                <a:gd name="T84" fmla="*/ 264 w 633"/>
                <a:gd name="T85" fmla="*/ 63 h 660"/>
                <a:gd name="T86" fmla="*/ 276 w 633"/>
                <a:gd name="T87" fmla="*/ 55 h 660"/>
                <a:gd name="T88" fmla="*/ 240 w 633"/>
                <a:gd name="T89" fmla="*/ 19 h 660"/>
                <a:gd name="T90" fmla="*/ 216 w 633"/>
                <a:gd name="T91" fmla="*/ 11 h 660"/>
                <a:gd name="T92" fmla="*/ 204 w 633"/>
                <a:gd name="T93" fmla="*/ 7 h 660"/>
                <a:gd name="T94" fmla="*/ 212 w 633"/>
                <a:gd name="T95" fmla="*/ 11 h 6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33" h="660">
                  <a:moveTo>
                    <a:pt x="212" y="11"/>
                  </a:moveTo>
                  <a:cubicBezTo>
                    <a:pt x="195" y="0"/>
                    <a:pt x="187" y="2"/>
                    <a:pt x="176" y="19"/>
                  </a:cubicBezTo>
                  <a:cubicBezTo>
                    <a:pt x="171" y="61"/>
                    <a:pt x="181" y="88"/>
                    <a:pt x="144" y="51"/>
                  </a:cubicBezTo>
                  <a:cubicBezTo>
                    <a:pt x="131" y="53"/>
                    <a:pt x="115" y="51"/>
                    <a:pt x="104" y="59"/>
                  </a:cubicBezTo>
                  <a:cubicBezTo>
                    <a:pt x="78" y="80"/>
                    <a:pt x="114" y="65"/>
                    <a:pt x="84" y="75"/>
                  </a:cubicBezTo>
                  <a:cubicBezTo>
                    <a:pt x="78" y="94"/>
                    <a:pt x="92" y="107"/>
                    <a:pt x="68" y="115"/>
                  </a:cubicBezTo>
                  <a:cubicBezTo>
                    <a:pt x="55" y="135"/>
                    <a:pt x="59" y="159"/>
                    <a:pt x="36" y="167"/>
                  </a:cubicBezTo>
                  <a:cubicBezTo>
                    <a:pt x="16" y="163"/>
                    <a:pt x="7" y="158"/>
                    <a:pt x="0" y="179"/>
                  </a:cubicBezTo>
                  <a:cubicBezTo>
                    <a:pt x="9" y="232"/>
                    <a:pt x="43" y="279"/>
                    <a:pt x="72" y="323"/>
                  </a:cubicBezTo>
                  <a:cubicBezTo>
                    <a:pt x="82" y="371"/>
                    <a:pt x="85" y="392"/>
                    <a:pt x="120" y="427"/>
                  </a:cubicBezTo>
                  <a:cubicBezTo>
                    <a:pt x="127" y="434"/>
                    <a:pt x="136" y="438"/>
                    <a:pt x="144" y="443"/>
                  </a:cubicBezTo>
                  <a:cubicBezTo>
                    <a:pt x="151" y="448"/>
                    <a:pt x="168" y="451"/>
                    <a:pt x="168" y="451"/>
                  </a:cubicBezTo>
                  <a:cubicBezTo>
                    <a:pt x="188" y="444"/>
                    <a:pt x="208" y="438"/>
                    <a:pt x="228" y="431"/>
                  </a:cubicBezTo>
                  <a:cubicBezTo>
                    <a:pt x="236" y="428"/>
                    <a:pt x="252" y="423"/>
                    <a:pt x="252" y="423"/>
                  </a:cubicBezTo>
                  <a:cubicBezTo>
                    <a:pt x="271" y="429"/>
                    <a:pt x="281" y="445"/>
                    <a:pt x="300" y="451"/>
                  </a:cubicBezTo>
                  <a:cubicBezTo>
                    <a:pt x="320" y="471"/>
                    <a:pt x="315" y="500"/>
                    <a:pt x="324" y="527"/>
                  </a:cubicBezTo>
                  <a:cubicBezTo>
                    <a:pt x="328" y="526"/>
                    <a:pt x="333" y="526"/>
                    <a:pt x="336" y="523"/>
                  </a:cubicBezTo>
                  <a:cubicBezTo>
                    <a:pt x="340" y="520"/>
                    <a:pt x="339" y="511"/>
                    <a:pt x="344" y="511"/>
                  </a:cubicBezTo>
                  <a:cubicBezTo>
                    <a:pt x="358" y="511"/>
                    <a:pt x="362" y="541"/>
                    <a:pt x="368" y="547"/>
                  </a:cubicBezTo>
                  <a:cubicBezTo>
                    <a:pt x="378" y="557"/>
                    <a:pt x="392" y="563"/>
                    <a:pt x="404" y="571"/>
                  </a:cubicBezTo>
                  <a:cubicBezTo>
                    <a:pt x="418" y="580"/>
                    <a:pt x="422" y="594"/>
                    <a:pt x="436" y="603"/>
                  </a:cubicBezTo>
                  <a:cubicBezTo>
                    <a:pt x="439" y="607"/>
                    <a:pt x="441" y="612"/>
                    <a:pt x="444" y="615"/>
                  </a:cubicBezTo>
                  <a:cubicBezTo>
                    <a:pt x="447" y="618"/>
                    <a:pt x="453" y="619"/>
                    <a:pt x="456" y="623"/>
                  </a:cubicBezTo>
                  <a:cubicBezTo>
                    <a:pt x="489" y="660"/>
                    <a:pt x="457" y="637"/>
                    <a:pt x="484" y="655"/>
                  </a:cubicBezTo>
                  <a:cubicBezTo>
                    <a:pt x="487" y="647"/>
                    <a:pt x="485" y="626"/>
                    <a:pt x="492" y="631"/>
                  </a:cubicBezTo>
                  <a:cubicBezTo>
                    <a:pt x="509" y="642"/>
                    <a:pt x="522" y="653"/>
                    <a:pt x="540" y="659"/>
                  </a:cubicBezTo>
                  <a:cubicBezTo>
                    <a:pt x="557" y="642"/>
                    <a:pt x="567" y="648"/>
                    <a:pt x="588" y="655"/>
                  </a:cubicBezTo>
                  <a:cubicBezTo>
                    <a:pt x="611" y="621"/>
                    <a:pt x="573" y="560"/>
                    <a:pt x="616" y="531"/>
                  </a:cubicBezTo>
                  <a:cubicBezTo>
                    <a:pt x="632" y="507"/>
                    <a:pt x="629" y="496"/>
                    <a:pt x="632" y="463"/>
                  </a:cubicBezTo>
                  <a:cubicBezTo>
                    <a:pt x="630" y="440"/>
                    <a:pt x="633" y="390"/>
                    <a:pt x="620" y="367"/>
                  </a:cubicBezTo>
                  <a:cubicBezTo>
                    <a:pt x="600" y="332"/>
                    <a:pt x="565" y="300"/>
                    <a:pt x="536" y="271"/>
                  </a:cubicBezTo>
                  <a:cubicBezTo>
                    <a:pt x="532" y="259"/>
                    <a:pt x="532" y="247"/>
                    <a:pt x="528" y="235"/>
                  </a:cubicBezTo>
                  <a:cubicBezTo>
                    <a:pt x="525" y="225"/>
                    <a:pt x="474" y="188"/>
                    <a:pt x="460" y="179"/>
                  </a:cubicBezTo>
                  <a:cubicBezTo>
                    <a:pt x="463" y="171"/>
                    <a:pt x="471" y="164"/>
                    <a:pt x="472" y="155"/>
                  </a:cubicBezTo>
                  <a:cubicBezTo>
                    <a:pt x="474" y="144"/>
                    <a:pt x="461" y="137"/>
                    <a:pt x="456" y="131"/>
                  </a:cubicBezTo>
                  <a:cubicBezTo>
                    <a:pt x="435" y="106"/>
                    <a:pt x="451" y="88"/>
                    <a:pt x="416" y="79"/>
                  </a:cubicBezTo>
                  <a:cubicBezTo>
                    <a:pt x="395" y="48"/>
                    <a:pt x="403" y="64"/>
                    <a:pt x="392" y="31"/>
                  </a:cubicBezTo>
                  <a:cubicBezTo>
                    <a:pt x="391" y="27"/>
                    <a:pt x="388" y="19"/>
                    <a:pt x="388" y="19"/>
                  </a:cubicBezTo>
                  <a:cubicBezTo>
                    <a:pt x="362" y="58"/>
                    <a:pt x="379" y="107"/>
                    <a:pt x="364" y="151"/>
                  </a:cubicBezTo>
                  <a:cubicBezTo>
                    <a:pt x="344" y="144"/>
                    <a:pt x="344" y="120"/>
                    <a:pt x="324" y="115"/>
                  </a:cubicBezTo>
                  <a:cubicBezTo>
                    <a:pt x="314" y="112"/>
                    <a:pt x="303" y="112"/>
                    <a:pt x="292" y="111"/>
                  </a:cubicBezTo>
                  <a:cubicBezTo>
                    <a:pt x="284" y="103"/>
                    <a:pt x="276" y="97"/>
                    <a:pt x="272" y="87"/>
                  </a:cubicBezTo>
                  <a:cubicBezTo>
                    <a:pt x="269" y="79"/>
                    <a:pt x="264" y="63"/>
                    <a:pt x="264" y="63"/>
                  </a:cubicBezTo>
                  <a:cubicBezTo>
                    <a:pt x="268" y="60"/>
                    <a:pt x="273" y="58"/>
                    <a:pt x="276" y="55"/>
                  </a:cubicBezTo>
                  <a:cubicBezTo>
                    <a:pt x="300" y="31"/>
                    <a:pt x="256" y="24"/>
                    <a:pt x="240" y="19"/>
                  </a:cubicBezTo>
                  <a:cubicBezTo>
                    <a:pt x="232" y="16"/>
                    <a:pt x="224" y="14"/>
                    <a:pt x="216" y="11"/>
                  </a:cubicBezTo>
                  <a:cubicBezTo>
                    <a:pt x="212" y="10"/>
                    <a:pt x="200" y="5"/>
                    <a:pt x="204" y="7"/>
                  </a:cubicBezTo>
                  <a:cubicBezTo>
                    <a:pt x="207" y="8"/>
                    <a:pt x="209" y="10"/>
                    <a:pt x="212" y="11"/>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51" name="Freeform 50"/>
            <p:cNvSpPr>
              <a:spLocks/>
            </p:cNvSpPr>
            <p:nvPr/>
          </p:nvSpPr>
          <p:spPr bwMode="invGray">
            <a:xfrm>
              <a:off x="4246" y="3241"/>
              <a:ext cx="319" cy="210"/>
            </a:xfrm>
            <a:custGeom>
              <a:avLst/>
              <a:gdLst>
                <a:gd name="T0" fmla="*/ 84 w 426"/>
                <a:gd name="T1" fmla="*/ 60 h 280"/>
                <a:gd name="T2" fmla="*/ 68 w 426"/>
                <a:gd name="T3" fmla="*/ 36 h 280"/>
                <a:gd name="T4" fmla="*/ 64 w 426"/>
                <a:gd name="T5" fmla="*/ 16 h 280"/>
                <a:gd name="T6" fmla="*/ 52 w 426"/>
                <a:gd name="T7" fmla="*/ 12 h 280"/>
                <a:gd name="T8" fmla="*/ 16 w 426"/>
                <a:gd name="T9" fmla="*/ 16 h 280"/>
                <a:gd name="T10" fmla="*/ 44 w 426"/>
                <a:gd name="T11" fmla="*/ 40 h 280"/>
                <a:gd name="T12" fmla="*/ 48 w 426"/>
                <a:gd name="T13" fmla="*/ 52 h 280"/>
                <a:gd name="T14" fmla="*/ 24 w 426"/>
                <a:gd name="T15" fmla="*/ 68 h 280"/>
                <a:gd name="T16" fmla="*/ 88 w 426"/>
                <a:gd name="T17" fmla="*/ 92 h 280"/>
                <a:gd name="T18" fmla="*/ 124 w 426"/>
                <a:gd name="T19" fmla="*/ 112 h 280"/>
                <a:gd name="T20" fmla="*/ 128 w 426"/>
                <a:gd name="T21" fmla="*/ 124 h 280"/>
                <a:gd name="T22" fmla="*/ 140 w 426"/>
                <a:gd name="T23" fmla="*/ 132 h 280"/>
                <a:gd name="T24" fmla="*/ 148 w 426"/>
                <a:gd name="T25" fmla="*/ 156 h 280"/>
                <a:gd name="T26" fmla="*/ 132 w 426"/>
                <a:gd name="T27" fmla="*/ 196 h 280"/>
                <a:gd name="T28" fmla="*/ 180 w 426"/>
                <a:gd name="T29" fmla="*/ 188 h 280"/>
                <a:gd name="T30" fmla="*/ 192 w 426"/>
                <a:gd name="T31" fmla="*/ 216 h 280"/>
                <a:gd name="T32" fmla="*/ 216 w 426"/>
                <a:gd name="T33" fmla="*/ 224 h 280"/>
                <a:gd name="T34" fmla="*/ 228 w 426"/>
                <a:gd name="T35" fmla="*/ 228 h 280"/>
                <a:gd name="T36" fmla="*/ 252 w 426"/>
                <a:gd name="T37" fmla="*/ 224 h 280"/>
                <a:gd name="T38" fmla="*/ 276 w 426"/>
                <a:gd name="T39" fmla="*/ 196 h 280"/>
                <a:gd name="T40" fmla="*/ 336 w 426"/>
                <a:gd name="T41" fmla="*/ 252 h 280"/>
                <a:gd name="T42" fmla="*/ 364 w 426"/>
                <a:gd name="T43" fmla="*/ 280 h 280"/>
                <a:gd name="T44" fmla="*/ 360 w 426"/>
                <a:gd name="T45" fmla="*/ 224 h 280"/>
                <a:gd name="T46" fmla="*/ 336 w 426"/>
                <a:gd name="T47" fmla="*/ 200 h 280"/>
                <a:gd name="T48" fmla="*/ 372 w 426"/>
                <a:gd name="T49" fmla="*/ 168 h 280"/>
                <a:gd name="T50" fmla="*/ 408 w 426"/>
                <a:gd name="T51" fmla="*/ 156 h 280"/>
                <a:gd name="T52" fmla="*/ 420 w 426"/>
                <a:gd name="T53" fmla="*/ 152 h 280"/>
                <a:gd name="T54" fmla="*/ 424 w 426"/>
                <a:gd name="T55" fmla="*/ 140 h 280"/>
                <a:gd name="T56" fmla="*/ 356 w 426"/>
                <a:gd name="T57" fmla="*/ 148 h 280"/>
                <a:gd name="T58" fmla="*/ 304 w 426"/>
                <a:gd name="T59" fmla="*/ 140 h 280"/>
                <a:gd name="T60" fmla="*/ 300 w 426"/>
                <a:gd name="T61" fmla="*/ 128 h 280"/>
                <a:gd name="T62" fmla="*/ 292 w 426"/>
                <a:gd name="T63" fmla="*/ 116 h 280"/>
                <a:gd name="T64" fmla="*/ 220 w 426"/>
                <a:gd name="T65" fmla="*/ 80 h 280"/>
                <a:gd name="T66" fmla="*/ 160 w 426"/>
                <a:gd name="T67" fmla="*/ 60 h 280"/>
                <a:gd name="T68" fmla="*/ 136 w 426"/>
                <a:gd name="T69" fmla="*/ 52 h 280"/>
                <a:gd name="T70" fmla="*/ 80 w 426"/>
                <a:gd name="T71" fmla="*/ 52 h 280"/>
                <a:gd name="T72" fmla="*/ 68 w 426"/>
                <a:gd name="T73" fmla="*/ 32 h 280"/>
                <a:gd name="T74" fmla="*/ 68 w 426"/>
                <a:gd name="T75" fmla="*/ 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26" h="280">
                  <a:moveTo>
                    <a:pt x="84" y="60"/>
                  </a:moveTo>
                  <a:cubicBezTo>
                    <a:pt x="79" y="52"/>
                    <a:pt x="70" y="45"/>
                    <a:pt x="68" y="36"/>
                  </a:cubicBezTo>
                  <a:cubicBezTo>
                    <a:pt x="67" y="29"/>
                    <a:pt x="68" y="22"/>
                    <a:pt x="64" y="16"/>
                  </a:cubicBezTo>
                  <a:cubicBezTo>
                    <a:pt x="62" y="12"/>
                    <a:pt x="56" y="13"/>
                    <a:pt x="52" y="12"/>
                  </a:cubicBezTo>
                  <a:cubicBezTo>
                    <a:pt x="40" y="13"/>
                    <a:pt x="27" y="11"/>
                    <a:pt x="16" y="16"/>
                  </a:cubicBezTo>
                  <a:cubicBezTo>
                    <a:pt x="0" y="24"/>
                    <a:pt x="43" y="40"/>
                    <a:pt x="44" y="40"/>
                  </a:cubicBezTo>
                  <a:cubicBezTo>
                    <a:pt x="45" y="44"/>
                    <a:pt x="50" y="49"/>
                    <a:pt x="48" y="52"/>
                  </a:cubicBezTo>
                  <a:cubicBezTo>
                    <a:pt x="42" y="60"/>
                    <a:pt x="24" y="68"/>
                    <a:pt x="24" y="68"/>
                  </a:cubicBezTo>
                  <a:cubicBezTo>
                    <a:pt x="38" y="88"/>
                    <a:pt x="65" y="89"/>
                    <a:pt x="88" y="92"/>
                  </a:cubicBezTo>
                  <a:cubicBezTo>
                    <a:pt x="101" y="96"/>
                    <a:pt x="124" y="112"/>
                    <a:pt x="124" y="112"/>
                  </a:cubicBezTo>
                  <a:cubicBezTo>
                    <a:pt x="125" y="116"/>
                    <a:pt x="125" y="121"/>
                    <a:pt x="128" y="124"/>
                  </a:cubicBezTo>
                  <a:cubicBezTo>
                    <a:pt x="131" y="128"/>
                    <a:pt x="137" y="128"/>
                    <a:pt x="140" y="132"/>
                  </a:cubicBezTo>
                  <a:cubicBezTo>
                    <a:pt x="144" y="139"/>
                    <a:pt x="148" y="156"/>
                    <a:pt x="148" y="156"/>
                  </a:cubicBezTo>
                  <a:cubicBezTo>
                    <a:pt x="144" y="171"/>
                    <a:pt x="137" y="181"/>
                    <a:pt x="132" y="196"/>
                  </a:cubicBezTo>
                  <a:cubicBezTo>
                    <a:pt x="151" y="209"/>
                    <a:pt x="167" y="207"/>
                    <a:pt x="180" y="188"/>
                  </a:cubicBezTo>
                  <a:cubicBezTo>
                    <a:pt x="182" y="196"/>
                    <a:pt x="184" y="211"/>
                    <a:pt x="192" y="216"/>
                  </a:cubicBezTo>
                  <a:cubicBezTo>
                    <a:pt x="199" y="220"/>
                    <a:pt x="208" y="221"/>
                    <a:pt x="216" y="224"/>
                  </a:cubicBezTo>
                  <a:cubicBezTo>
                    <a:pt x="220" y="225"/>
                    <a:pt x="228" y="228"/>
                    <a:pt x="228" y="228"/>
                  </a:cubicBezTo>
                  <a:cubicBezTo>
                    <a:pt x="236" y="227"/>
                    <a:pt x="245" y="228"/>
                    <a:pt x="252" y="224"/>
                  </a:cubicBezTo>
                  <a:cubicBezTo>
                    <a:pt x="269" y="216"/>
                    <a:pt x="252" y="204"/>
                    <a:pt x="276" y="196"/>
                  </a:cubicBezTo>
                  <a:cubicBezTo>
                    <a:pt x="296" y="209"/>
                    <a:pt x="322" y="231"/>
                    <a:pt x="336" y="252"/>
                  </a:cubicBezTo>
                  <a:cubicBezTo>
                    <a:pt x="354" y="280"/>
                    <a:pt x="343" y="273"/>
                    <a:pt x="364" y="280"/>
                  </a:cubicBezTo>
                  <a:cubicBezTo>
                    <a:pt x="376" y="262"/>
                    <a:pt x="375" y="241"/>
                    <a:pt x="360" y="224"/>
                  </a:cubicBezTo>
                  <a:cubicBezTo>
                    <a:pt x="352" y="216"/>
                    <a:pt x="336" y="200"/>
                    <a:pt x="336" y="200"/>
                  </a:cubicBezTo>
                  <a:cubicBezTo>
                    <a:pt x="323" y="162"/>
                    <a:pt x="322" y="174"/>
                    <a:pt x="372" y="168"/>
                  </a:cubicBezTo>
                  <a:cubicBezTo>
                    <a:pt x="384" y="164"/>
                    <a:pt x="396" y="160"/>
                    <a:pt x="408" y="156"/>
                  </a:cubicBezTo>
                  <a:cubicBezTo>
                    <a:pt x="412" y="155"/>
                    <a:pt x="420" y="152"/>
                    <a:pt x="420" y="152"/>
                  </a:cubicBezTo>
                  <a:cubicBezTo>
                    <a:pt x="421" y="148"/>
                    <a:pt x="426" y="144"/>
                    <a:pt x="424" y="140"/>
                  </a:cubicBezTo>
                  <a:cubicBezTo>
                    <a:pt x="420" y="131"/>
                    <a:pt x="365" y="146"/>
                    <a:pt x="356" y="148"/>
                  </a:cubicBezTo>
                  <a:cubicBezTo>
                    <a:pt x="339" y="146"/>
                    <a:pt x="316" y="152"/>
                    <a:pt x="304" y="140"/>
                  </a:cubicBezTo>
                  <a:cubicBezTo>
                    <a:pt x="301" y="137"/>
                    <a:pt x="302" y="132"/>
                    <a:pt x="300" y="128"/>
                  </a:cubicBezTo>
                  <a:cubicBezTo>
                    <a:pt x="298" y="124"/>
                    <a:pt x="296" y="119"/>
                    <a:pt x="292" y="116"/>
                  </a:cubicBezTo>
                  <a:cubicBezTo>
                    <a:pt x="272" y="98"/>
                    <a:pt x="244" y="91"/>
                    <a:pt x="220" y="80"/>
                  </a:cubicBezTo>
                  <a:cubicBezTo>
                    <a:pt x="201" y="72"/>
                    <a:pt x="180" y="67"/>
                    <a:pt x="160" y="60"/>
                  </a:cubicBezTo>
                  <a:cubicBezTo>
                    <a:pt x="152" y="57"/>
                    <a:pt x="136" y="52"/>
                    <a:pt x="136" y="52"/>
                  </a:cubicBezTo>
                  <a:cubicBezTo>
                    <a:pt x="113" y="55"/>
                    <a:pt x="98" y="64"/>
                    <a:pt x="80" y="52"/>
                  </a:cubicBezTo>
                  <a:cubicBezTo>
                    <a:pt x="70" y="38"/>
                    <a:pt x="74" y="44"/>
                    <a:pt x="68" y="32"/>
                  </a:cubicBezTo>
                  <a:lnTo>
                    <a:pt x="68" y="0"/>
                  </a:lnTo>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52" name="Freeform 51"/>
            <p:cNvSpPr>
              <a:spLocks/>
            </p:cNvSpPr>
            <p:nvPr/>
          </p:nvSpPr>
          <p:spPr bwMode="invGray">
            <a:xfrm>
              <a:off x="4255" y="3243"/>
              <a:ext cx="311" cy="211"/>
            </a:xfrm>
            <a:custGeom>
              <a:avLst/>
              <a:gdLst>
                <a:gd name="T0" fmla="*/ 0 w 416"/>
                <a:gd name="T1" fmla="*/ 1 h 282"/>
                <a:gd name="T2" fmla="*/ 20 w 416"/>
                <a:gd name="T3" fmla="*/ 37 h 282"/>
                <a:gd name="T4" fmla="*/ 28 w 416"/>
                <a:gd name="T5" fmla="*/ 49 h 282"/>
                <a:gd name="T6" fmla="*/ 84 w 416"/>
                <a:gd name="T7" fmla="*/ 89 h 282"/>
                <a:gd name="T8" fmla="*/ 120 w 416"/>
                <a:gd name="T9" fmla="*/ 113 h 282"/>
                <a:gd name="T10" fmla="*/ 132 w 416"/>
                <a:gd name="T11" fmla="*/ 121 h 282"/>
                <a:gd name="T12" fmla="*/ 136 w 416"/>
                <a:gd name="T13" fmla="*/ 169 h 282"/>
                <a:gd name="T14" fmla="*/ 116 w 416"/>
                <a:gd name="T15" fmla="*/ 201 h 282"/>
                <a:gd name="T16" fmla="*/ 136 w 416"/>
                <a:gd name="T17" fmla="*/ 197 h 282"/>
                <a:gd name="T18" fmla="*/ 148 w 416"/>
                <a:gd name="T19" fmla="*/ 189 h 282"/>
                <a:gd name="T20" fmla="*/ 160 w 416"/>
                <a:gd name="T21" fmla="*/ 201 h 282"/>
                <a:gd name="T22" fmla="*/ 184 w 416"/>
                <a:gd name="T23" fmla="*/ 217 h 282"/>
                <a:gd name="T24" fmla="*/ 208 w 416"/>
                <a:gd name="T25" fmla="*/ 233 h 282"/>
                <a:gd name="T26" fmla="*/ 240 w 416"/>
                <a:gd name="T27" fmla="*/ 221 h 282"/>
                <a:gd name="T28" fmla="*/ 248 w 416"/>
                <a:gd name="T29" fmla="*/ 197 h 282"/>
                <a:gd name="T30" fmla="*/ 268 w 416"/>
                <a:gd name="T31" fmla="*/ 201 h 282"/>
                <a:gd name="T32" fmla="*/ 292 w 416"/>
                <a:gd name="T33" fmla="*/ 209 h 282"/>
                <a:gd name="T34" fmla="*/ 340 w 416"/>
                <a:gd name="T35" fmla="*/ 281 h 282"/>
                <a:gd name="T36" fmla="*/ 356 w 416"/>
                <a:gd name="T37" fmla="*/ 277 h 282"/>
                <a:gd name="T38" fmla="*/ 352 w 416"/>
                <a:gd name="T39" fmla="*/ 253 h 282"/>
                <a:gd name="T40" fmla="*/ 316 w 416"/>
                <a:gd name="T41" fmla="*/ 197 h 282"/>
                <a:gd name="T42" fmla="*/ 360 w 416"/>
                <a:gd name="T43" fmla="*/ 173 h 282"/>
                <a:gd name="T44" fmla="*/ 408 w 416"/>
                <a:gd name="T45" fmla="*/ 145 h 282"/>
                <a:gd name="T46" fmla="*/ 409 w 416"/>
                <a:gd name="T47" fmla="*/ 120 h 282"/>
                <a:gd name="T48" fmla="*/ 367 w 416"/>
                <a:gd name="T49" fmla="*/ 138 h 282"/>
                <a:gd name="T50" fmla="*/ 308 w 416"/>
                <a:gd name="T51" fmla="*/ 137 h 282"/>
                <a:gd name="T52" fmla="*/ 264 w 416"/>
                <a:gd name="T53" fmla="*/ 97 h 282"/>
                <a:gd name="T54" fmla="*/ 180 w 416"/>
                <a:gd name="T55" fmla="*/ 61 h 282"/>
                <a:gd name="T56" fmla="*/ 132 w 416"/>
                <a:gd name="T57" fmla="*/ 33 h 282"/>
                <a:gd name="T58" fmla="*/ 92 w 416"/>
                <a:gd name="T59" fmla="*/ 41 h 282"/>
                <a:gd name="T60" fmla="*/ 76 w 416"/>
                <a:gd name="T61" fmla="*/ 57 h 282"/>
                <a:gd name="T62" fmla="*/ 56 w 416"/>
                <a:gd name="T63" fmla="*/ 17 h 282"/>
                <a:gd name="T64" fmla="*/ 0 w 416"/>
                <a:gd name="T65" fmla="*/ 1 h 2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416" h="282">
                  <a:moveTo>
                    <a:pt x="0" y="1"/>
                  </a:moveTo>
                  <a:cubicBezTo>
                    <a:pt x="7" y="22"/>
                    <a:pt x="2" y="9"/>
                    <a:pt x="20" y="37"/>
                  </a:cubicBezTo>
                  <a:cubicBezTo>
                    <a:pt x="23" y="41"/>
                    <a:pt x="28" y="49"/>
                    <a:pt x="28" y="49"/>
                  </a:cubicBezTo>
                  <a:cubicBezTo>
                    <a:pt x="5" y="84"/>
                    <a:pt x="65" y="78"/>
                    <a:pt x="84" y="89"/>
                  </a:cubicBezTo>
                  <a:cubicBezTo>
                    <a:pt x="97" y="96"/>
                    <a:pt x="108" y="105"/>
                    <a:pt x="120" y="113"/>
                  </a:cubicBezTo>
                  <a:cubicBezTo>
                    <a:pt x="124" y="116"/>
                    <a:pt x="132" y="121"/>
                    <a:pt x="132" y="121"/>
                  </a:cubicBezTo>
                  <a:cubicBezTo>
                    <a:pt x="138" y="138"/>
                    <a:pt x="132" y="151"/>
                    <a:pt x="136" y="169"/>
                  </a:cubicBezTo>
                  <a:cubicBezTo>
                    <a:pt x="107" y="188"/>
                    <a:pt x="110" y="176"/>
                    <a:pt x="116" y="201"/>
                  </a:cubicBezTo>
                  <a:cubicBezTo>
                    <a:pt x="123" y="200"/>
                    <a:pt x="130" y="199"/>
                    <a:pt x="136" y="197"/>
                  </a:cubicBezTo>
                  <a:cubicBezTo>
                    <a:pt x="141" y="195"/>
                    <a:pt x="143" y="188"/>
                    <a:pt x="148" y="189"/>
                  </a:cubicBezTo>
                  <a:cubicBezTo>
                    <a:pt x="154" y="190"/>
                    <a:pt x="156" y="198"/>
                    <a:pt x="160" y="201"/>
                  </a:cubicBezTo>
                  <a:cubicBezTo>
                    <a:pt x="168" y="207"/>
                    <a:pt x="176" y="212"/>
                    <a:pt x="184" y="217"/>
                  </a:cubicBezTo>
                  <a:cubicBezTo>
                    <a:pt x="192" y="222"/>
                    <a:pt x="208" y="233"/>
                    <a:pt x="208" y="233"/>
                  </a:cubicBezTo>
                  <a:cubicBezTo>
                    <a:pt x="216" y="231"/>
                    <a:pt x="234" y="230"/>
                    <a:pt x="240" y="221"/>
                  </a:cubicBezTo>
                  <a:cubicBezTo>
                    <a:pt x="244" y="214"/>
                    <a:pt x="248" y="197"/>
                    <a:pt x="248" y="197"/>
                  </a:cubicBezTo>
                  <a:cubicBezTo>
                    <a:pt x="255" y="198"/>
                    <a:pt x="261" y="199"/>
                    <a:pt x="268" y="201"/>
                  </a:cubicBezTo>
                  <a:cubicBezTo>
                    <a:pt x="276" y="203"/>
                    <a:pt x="292" y="209"/>
                    <a:pt x="292" y="209"/>
                  </a:cubicBezTo>
                  <a:cubicBezTo>
                    <a:pt x="298" y="242"/>
                    <a:pt x="306" y="270"/>
                    <a:pt x="340" y="281"/>
                  </a:cubicBezTo>
                  <a:cubicBezTo>
                    <a:pt x="345" y="280"/>
                    <a:pt x="354" y="282"/>
                    <a:pt x="356" y="277"/>
                  </a:cubicBezTo>
                  <a:cubicBezTo>
                    <a:pt x="359" y="270"/>
                    <a:pt x="355" y="260"/>
                    <a:pt x="352" y="253"/>
                  </a:cubicBezTo>
                  <a:cubicBezTo>
                    <a:pt x="346" y="238"/>
                    <a:pt x="329" y="206"/>
                    <a:pt x="316" y="197"/>
                  </a:cubicBezTo>
                  <a:cubicBezTo>
                    <a:pt x="307" y="170"/>
                    <a:pt x="339" y="175"/>
                    <a:pt x="360" y="173"/>
                  </a:cubicBezTo>
                  <a:cubicBezTo>
                    <a:pt x="383" y="165"/>
                    <a:pt x="391" y="162"/>
                    <a:pt x="408" y="145"/>
                  </a:cubicBezTo>
                  <a:cubicBezTo>
                    <a:pt x="412" y="140"/>
                    <a:pt x="416" y="121"/>
                    <a:pt x="409" y="120"/>
                  </a:cubicBezTo>
                  <a:cubicBezTo>
                    <a:pt x="402" y="119"/>
                    <a:pt x="384" y="135"/>
                    <a:pt x="367" y="138"/>
                  </a:cubicBezTo>
                  <a:cubicBezTo>
                    <a:pt x="350" y="141"/>
                    <a:pt x="325" y="144"/>
                    <a:pt x="308" y="137"/>
                  </a:cubicBezTo>
                  <a:cubicBezTo>
                    <a:pt x="286" y="130"/>
                    <a:pt x="284" y="111"/>
                    <a:pt x="264" y="97"/>
                  </a:cubicBezTo>
                  <a:cubicBezTo>
                    <a:pt x="238" y="80"/>
                    <a:pt x="203" y="76"/>
                    <a:pt x="180" y="61"/>
                  </a:cubicBezTo>
                  <a:cubicBezTo>
                    <a:pt x="163" y="50"/>
                    <a:pt x="150" y="39"/>
                    <a:pt x="132" y="33"/>
                  </a:cubicBezTo>
                  <a:cubicBezTo>
                    <a:pt x="119" y="35"/>
                    <a:pt x="102" y="31"/>
                    <a:pt x="92" y="41"/>
                  </a:cubicBezTo>
                  <a:cubicBezTo>
                    <a:pt x="71" y="62"/>
                    <a:pt x="108" y="46"/>
                    <a:pt x="76" y="57"/>
                  </a:cubicBezTo>
                  <a:cubicBezTo>
                    <a:pt x="52" y="49"/>
                    <a:pt x="67" y="38"/>
                    <a:pt x="56" y="17"/>
                  </a:cubicBezTo>
                  <a:cubicBezTo>
                    <a:pt x="48" y="0"/>
                    <a:pt x="16" y="1"/>
                    <a:pt x="0" y="1"/>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53" name="Freeform 52"/>
            <p:cNvSpPr>
              <a:spLocks/>
            </p:cNvSpPr>
            <p:nvPr/>
          </p:nvSpPr>
          <p:spPr bwMode="invGray">
            <a:xfrm>
              <a:off x="4485" y="4013"/>
              <a:ext cx="45" cy="58"/>
            </a:xfrm>
            <a:custGeom>
              <a:avLst/>
              <a:gdLst>
                <a:gd name="T0" fmla="*/ 32 w 60"/>
                <a:gd name="T1" fmla="*/ 18 h 78"/>
                <a:gd name="T2" fmla="*/ 0 w 60"/>
                <a:gd name="T3" fmla="*/ 18 h 78"/>
                <a:gd name="T4" fmla="*/ 20 w 60"/>
                <a:gd name="T5" fmla="*/ 42 h 78"/>
                <a:gd name="T6" fmla="*/ 28 w 60"/>
                <a:gd name="T7" fmla="*/ 66 h 78"/>
                <a:gd name="T8" fmla="*/ 32 w 60"/>
                <a:gd name="T9" fmla="*/ 78 h 78"/>
                <a:gd name="T10" fmla="*/ 60 w 60"/>
                <a:gd name="T11" fmla="*/ 50 h 78"/>
                <a:gd name="T12" fmla="*/ 32 w 60"/>
                <a:gd name="T13" fmla="*/ 18 h 78"/>
              </a:gdLst>
              <a:ahLst/>
              <a:cxnLst>
                <a:cxn ang="0">
                  <a:pos x="T0" y="T1"/>
                </a:cxn>
                <a:cxn ang="0">
                  <a:pos x="T2" y="T3"/>
                </a:cxn>
                <a:cxn ang="0">
                  <a:pos x="T4" y="T5"/>
                </a:cxn>
                <a:cxn ang="0">
                  <a:pos x="T6" y="T7"/>
                </a:cxn>
                <a:cxn ang="0">
                  <a:pos x="T8" y="T9"/>
                </a:cxn>
                <a:cxn ang="0">
                  <a:pos x="T10" y="T11"/>
                </a:cxn>
                <a:cxn ang="0">
                  <a:pos x="T12" y="T13"/>
                </a:cxn>
              </a:cxnLst>
              <a:rect l="0" t="0" r="r" b="b"/>
              <a:pathLst>
                <a:path w="60" h="78">
                  <a:moveTo>
                    <a:pt x="32" y="18"/>
                  </a:moveTo>
                  <a:cubicBezTo>
                    <a:pt x="16" y="7"/>
                    <a:pt x="12" y="0"/>
                    <a:pt x="0" y="18"/>
                  </a:cubicBezTo>
                  <a:cubicBezTo>
                    <a:pt x="6" y="27"/>
                    <a:pt x="15" y="33"/>
                    <a:pt x="20" y="42"/>
                  </a:cubicBezTo>
                  <a:cubicBezTo>
                    <a:pt x="24" y="49"/>
                    <a:pt x="25" y="58"/>
                    <a:pt x="28" y="66"/>
                  </a:cubicBezTo>
                  <a:cubicBezTo>
                    <a:pt x="29" y="70"/>
                    <a:pt x="32" y="78"/>
                    <a:pt x="32" y="78"/>
                  </a:cubicBezTo>
                  <a:cubicBezTo>
                    <a:pt x="52" y="73"/>
                    <a:pt x="54" y="69"/>
                    <a:pt x="60" y="50"/>
                  </a:cubicBezTo>
                  <a:cubicBezTo>
                    <a:pt x="54" y="32"/>
                    <a:pt x="50" y="27"/>
                    <a:pt x="32" y="18"/>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54" name="Freeform 53"/>
            <p:cNvSpPr>
              <a:spLocks/>
            </p:cNvSpPr>
            <p:nvPr/>
          </p:nvSpPr>
          <p:spPr bwMode="invGray">
            <a:xfrm>
              <a:off x="4621" y="3923"/>
              <a:ext cx="164" cy="85"/>
            </a:xfrm>
            <a:custGeom>
              <a:avLst/>
              <a:gdLst>
                <a:gd name="T0" fmla="*/ 47 w 219"/>
                <a:gd name="T1" fmla="*/ 73 h 113"/>
                <a:gd name="T2" fmla="*/ 39 w 219"/>
                <a:gd name="T3" fmla="*/ 61 h 113"/>
                <a:gd name="T4" fmla="*/ 15 w 219"/>
                <a:gd name="T5" fmla="*/ 69 h 113"/>
                <a:gd name="T6" fmla="*/ 39 w 219"/>
                <a:gd name="T7" fmla="*/ 113 h 113"/>
                <a:gd name="T8" fmla="*/ 123 w 219"/>
                <a:gd name="T9" fmla="*/ 89 h 113"/>
                <a:gd name="T10" fmla="*/ 147 w 219"/>
                <a:gd name="T11" fmla="*/ 73 h 113"/>
                <a:gd name="T12" fmla="*/ 171 w 219"/>
                <a:gd name="T13" fmla="*/ 65 h 113"/>
                <a:gd name="T14" fmla="*/ 219 w 219"/>
                <a:gd name="T15" fmla="*/ 19 h 113"/>
                <a:gd name="T16" fmla="*/ 210 w 219"/>
                <a:gd name="T17" fmla="*/ 0 h 113"/>
                <a:gd name="T18" fmla="*/ 179 w 219"/>
                <a:gd name="T19" fmla="*/ 17 h 113"/>
                <a:gd name="T20" fmla="*/ 107 w 219"/>
                <a:gd name="T21" fmla="*/ 41 h 113"/>
                <a:gd name="T22" fmla="*/ 83 w 219"/>
                <a:gd name="T23" fmla="*/ 45 h 113"/>
                <a:gd name="T24" fmla="*/ 59 w 219"/>
                <a:gd name="T25" fmla="*/ 53 h 113"/>
                <a:gd name="T26" fmla="*/ 47 w 219"/>
                <a:gd name="T27" fmla="*/ 73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19" h="113">
                  <a:moveTo>
                    <a:pt x="47" y="73"/>
                  </a:moveTo>
                  <a:cubicBezTo>
                    <a:pt x="44" y="69"/>
                    <a:pt x="44" y="62"/>
                    <a:pt x="39" y="61"/>
                  </a:cubicBezTo>
                  <a:cubicBezTo>
                    <a:pt x="31" y="60"/>
                    <a:pt x="15" y="69"/>
                    <a:pt x="15" y="69"/>
                  </a:cubicBezTo>
                  <a:cubicBezTo>
                    <a:pt x="0" y="91"/>
                    <a:pt x="20" y="101"/>
                    <a:pt x="39" y="113"/>
                  </a:cubicBezTo>
                  <a:cubicBezTo>
                    <a:pt x="67" y="107"/>
                    <a:pt x="96" y="98"/>
                    <a:pt x="123" y="89"/>
                  </a:cubicBezTo>
                  <a:cubicBezTo>
                    <a:pt x="132" y="86"/>
                    <a:pt x="139" y="78"/>
                    <a:pt x="147" y="73"/>
                  </a:cubicBezTo>
                  <a:cubicBezTo>
                    <a:pt x="154" y="68"/>
                    <a:pt x="171" y="65"/>
                    <a:pt x="171" y="65"/>
                  </a:cubicBezTo>
                  <a:cubicBezTo>
                    <a:pt x="186" y="50"/>
                    <a:pt x="207" y="36"/>
                    <a:pt x="219" y="19"/>
                  </a:cubicBezTo>
                  <a:cubicBezTo>
                    <a:pt x="215" y="16"/>
                    <a:pt x="215" y="0"/>
                    <a:pt x="210" y="0"/>
                  </a:cubicBezTo>
                  <a:cubicBezTo>
                    <a:pt x="205" y="0"/>
                    <a:pt x="183" y="15"/>
                    <a:pt x="179" y="17"/>
                  </a:cubicBezTo>
                  <a:cubicBezTo>
                    <a:pt x="159" y="26"/>
                    <a:pt x="129" y="37"/>
                    <a:pt x="107" y="41"/>
                  </a:cubicBezTo>
                  <a:cubicBezTo>
                    <a:pt x="99" y="42"/>
                    <a:pt x="91" y="43"/>
                    <a:pt x="83" y="45"/>
                  </a:cubicBezTo>
                  <a:cubicBezTo>
                    <a:pt x="75" y="47"/>
                    <a:pt x="59" y="53"/>
                    <a:pt x="59" y="53"/>
                  </a:cubicBezTo>
                  <a:cubicBezTo>
                    <a:pt x="49" y="67"/>
                    <a:pt x="53" y="61"/>
                    <a:pt x="47" y="73"/>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55" name="Freeform 54"/>
            <p:cNvSpPr>
              <a:spLocks/>
            </p:cNvSpPr>
            <p:nvPr/>
          </p:nvSpPr>
          <p:spPr bwMode="invGray">
            <a:xfrm>
              <a:off x="4791" y="3873"/>
              <a:ext cx="104" cy="92"/>
            </a:xfrm>
            <a:custGeom>
              <a:avLst/>
              <a:gdLst>
                <a:gd name="T0" fmla="*/ 12 w 139"/>
                <a:gd name="T1" fmla="*/ 60 h 122"/>
                <a:gd name="T2" fmla="*/ 8 w 139"/>
                <a:gd name="T3" fmla="*/ 84 h 122"/>
                <a:gd name="T4" fmla="*/ 0 w 139"/>
                <a:gd name="T5" fmla="*/ 108 h 122"/>
                <a:gd name="T6" fmla="*/ 36 w 139"/>
                <a:gd name="T7" fmla="*/ 116 h 122"/>
                <a:gd name="T8" fmla="*/ 52 w 139"/>
                <a:gd name="T9" fmla="*/ 96 h 122"/>
                <a:gd name="T10" fmla="*/ 124 w 139"/>
                <a:gd name="T11" fmla="*/ 68 h 122"/>
                <a:gd name="T12" fmla="*/ 136 w 139"/>
                <a:gd name="T13" fmla="*/ 44 h 122"/>
                <a:gd name="T14" fmla="*/ 112 w 139"/>
                <a:gd name="T15" fmla="*/ 28 h 122"/>
                <a:gd name="T16" fmla="*/ 100 w 139"/>
                <a:gd name="T17" fmla="*/ 20 h 122"/>
                <a:gd name="T18" fmla="*/ 64 w 139"/>
                <a:gd name="T19" fmla="*/ 12 h 122"/>
                <a:gd name="T20" fmla="*/ 52 w 139"/>
                <a:gd name="T21" fmla="*/ 36 h 122"/>
                <a:gd name="T22" fmla="*/ 12 w 139"/>
                <a:gd name="T23" fmla="*/ 60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9" h="122">
                  <a:moveTo>
                    <a:pt x="12" y="60"/>
                  </a:moveTo>
                  <a:cubicBezTo>
                    <a:pt x="11" y="68"/>
                    <a:pt x="10" y="76"/>
                    <a:pt x="8" y="84"/>
                  </a:cubicBezTo>
                  <a:cubicBezTo>
                    <a:pt x="6" y="92"/>
                    <a:pt x="0" y="108"/>
                    <a:pt x="0" y="108"/>
                  </a:cubicBezTo>
                  <a:cubicBezTo>
                    <a:pt x="14" y="118"/>
                    <a:pt x="19" y="122"/>
                    <a:pt x="36" y="116"/>
                  </a:cubicBezTo>
                  <a:cubicBezTo>
                    <a:pt x="46" y="86"/>
                    <a:pt x="31" y="122"/>
                    <a:pt x="52" y="96"/>
                  </a:cubicBezTo>
                  <a:cubicBezTo>
                    <a:pt x="83" y="57"/>
                    <a:pt x="30" y="74"/>
                    <a:pt x="124" y="68"/>
                  </a:cubicBezTo>
                  <a:cubicBezTo>
                    <a:pt x="125" y="67"/>
                    <a:pt x="139" y="48"/>
                    <a:pt x="136" y="44"/>
                  </a:cubicBezTo>
                  <a:cubicBezTo>
                    <a:pt x="130" y="36"/>
                    <a:pt x="120" y="33"/>
                    <a:pt x="112" y="28"/>
                  </a:cubicBezTo>
                  <a:cubicBezTo>
                    <a:pt x="108" y="25"/>
                    <a:pt x="100" y="20"/>
                    <a:pt x="100" y="20"/>
                  </a:cubicBezTo>
                  <a:cubicBezTo>
                    <a:pt x="89" y="4"/>
                    <a:pt x="92" y="0"/>
                    <a:pt x="64" y="12"/>
                  </a:cubicBezTo>
                  <a:cubicBezTo>
                    <a:pt x="57" y="15"/>
                    <a:pt x="55" y="30"/>
                    <a:pt x="52" y="36"/>
                  </a:cubicBezTo>
                  <a:cubicBezTo>
                    <a:pt x="46" y="49"/>
                    <a:pt x="26" y="60"/>
                    <a:pt x="12" y="6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56" name="Freeform 55"/>
            <p:cNvSpPr>
              <a:spLocks/>
            </p:cNvSpPr>
            <p:nvPr/>
          </p:nvSpPr>
          <p:spPr bwMode="invGray">
            <a:xfrm>
              <a:off x="4846" y="3832"/>
              <a:ext cx="37" cy="26"/>
            </a:xfrm>
            <a:custGeom>
              <a:avLst/>
              <a:gdLst>
                <a:gd name="T0" fmla="*/ 29 w 49"/>
                <a:gd name="T1" fmla="*/ 0 h 35"/>
                <a:gd name="T2" fmla="*/ 8 w 49"/>
                <a:gd name="T3" fmla="*/ 11 h 35"/>
                <a:gd name="T4" fmla="*/ 24 w 49"/>
                <a:gd name="T5" fmla="*/ 35 h 35"/>
                <a:gd name="T6" fmla="*/ 39 w 49"/>
                <a:gd name="T7" fmla="*/ 26 h 35"/>
                <a:gd name="T8" fmla="*/ 29 w 49"/>
                <a:gd name="T9" fmla="*/ 0 h 35"/>
              </a:gdLst>
              <a:ahLst/>
              <a:cxnLst>
                <a:cxn ang="0">
                  <a:pos x="T0" y="T1"/>
                </a:cxn>
                <a:cxn ang="0">
                  <a:pos x="T2" y="T3"/>
                </a:cxn>
                <a:cxn ang="0">
                  <a:pos x="T4" y="T5"/>
                </a:cxn>
                <a:cxn ang="0">
                  <a:pos x="T6" y="T7"/>
                </a:cxn>
                <a:cxn ang="0">
                  <a:pos x="T8" y="T9"/>
                </a:cxn>
              </a:cxnLst>
              <a:rect l="0" t="0" r="r" b="b"/>
              <a:pathLst>
                <a:path w="49" h="35">
                  <a:moveTo>
                    <a:pt x="29" y="0"/>
                  </a:moveTo>
                  <a:cubicBezTo>
                    <a:pt x="25" y="12"/>
                    <a:pt x="19" y="7"/>
                    <a:pt x="8" y="11"/>
                  </a:cubicBezTo>
                  <a:cubicBezTo>
                    <a:pt x="0" y="23"/>
                    <a:pt x="14" y="34"/>
                    <a:pt x="24" y="35"/>
                  </a:cubicBezTo>
                  <a:cubicBezTo>
                    <a:pt x="30" y="34"/>
                    <a:pt x="33" y="28"/>
                    <a:pt x="39" y="26"/>
                  </a:cubicBezTo>
                  <a:cubicBezTo>
                    <a:pt x="49" y="22"/>
                    <a:pt x="29" y="3"/>
                    <a:pt x="29"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57" name="Freeform 56"/>
            <p:cNvSpPr>
              <a:spLocks/>
            </p:cNvSpPr>
            <p:nvPr/>
          </p:nvSpPr>
          <p:spPr bwMode="invGray">
            <a:xfrm>
              <a:off x="3123" y="3346"/>
              <a:ext cx="123" cy="201"/>
            </a:xfrm>
            <a:custGeom>
              <a:avLst/>
              <a:gdLst>
                <a:gd name="T0" fmla="*/ 128 w 164"/>
                <a:gd name="T1" fmla="*/ 0 h 268"/>
                <a:gd name="T2" fmla="*/ 104 w 164"/>
                <a:gd name="T3" fmla="*/ 28 h 268"/>
                <a:gd name="T4" fmla="*/ 88 w 164"/>
                <a:gd name="T5" fmla="*/ 64 h 268"/>
                <a:gd name="T6" fmla="*/ 36 w 164"/>
                <a:gd name="T7" fmla="*/ 84 h 268"/>
                <a:gd name="T8" fmla="*/ 28 w 164"/>
                <a:gd name="T9" fmla="*/ 96 h 268"/>
                <a:gd name="T10" fmla="*/ 16 w 164"/>
                <a:gd name="T11" fmla="*/ 100 h 268"/>
                <a:gd name="T12" fmla="*/ 20 w 164"/>
                <a:gd name="T13" fmla="*/ 132 h 268"/>
                <a:gd name="T14" fmla="*/ 28 w 164"/>
                <a:gd name="T15" fmla="*/ 156 h 268"/>
                <a:gd name="T16" fmla="*/ 0 w 164"/>
                <a:gd name="T17" fmla="*/ 200 h 268"/>
                <a:gd name="T18" fmla="*/ 28 w 164"/>
                <a:gd name="T19" fmla="*/ 260 h 268"/>
                <a:gd name="T20" fmla="*/ 52 w 164"/>
                <a:gd name="T21" fmla="*/ 268 h 268"/>
                <a:gd name="T22" fmla="*/ 88 w 164"/>
                <a:gd name="T23" fmla="*/ 216 h 268"/>
                <a:gd name="T24" fmla="*/ 104 w 164"/>
                <a:gd name="T25" fmla="*/ 192 h 268"/>
                <a:gd name="T26" fmla="*/ 128 w 164"/>
                <a:gd name="T27" fmla="*/ 116 h 268"/>
                <a:gd name="T28" fmla="*/ 140 w 164"/>
                <a:gd name="T29" fmla="*/ 76 h 268"/>
                <a:gd name="T30" fmla="*/ 164 w 164"/>
                <a:gd name="T31" fmla="*/ 72 h 268"/>
                <a:gd name="T32" fmla="*/ 128 w 164"/>
                <a:gd name="T33" fmla="*/ 0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64" h="268">
                  <a:moveTo>
                    <a:pt x="128" y="0"/>
                  </a:moveTo>
                  <a:cubicBezTo>
                    <a:pt x="123" y="16"/>
                    <a:pt x="120" y="23"/>
                    <a:pt x="104" y="28"/>
                  </a:cubicBezTo>
                  <a:cubicBezTo>
                    <a:pt x="102" y="35"/>
                    <a:pt x="97" y="57"/>
                    <a:pt x="88" y="64"/>
                  </a:cubicBezTo>
                  <a:cubicBezTo>
                    <a:pt x="75" y="75"/>
                    <a:pt x="51" y="74"/>
                    <a:pt x="36" y="84"/>
                  </a:cubicBezTo>
                  <a:cubicBezTo>
                    <a:pt x="33" y="88"/>
                    <a:pt x="32" y="93"/>
                    <a:pt x="28" y="96"/>
                  </a:cubicBezTo>
                  <a:cubicBezTo>
                    <a:pt x="25" y="99"/>
                    <a:pt x="17" y="96"/>
                    <a:pt x="16" y="100"/>
                  </a:cubicBezTo>
                  <a:cubicBezTo>
                    <a:pt x="14" y="110"/>
                    <a:pt x="18" y="121"/>
                    <a:pt x="20" y="132"/>
                  </a:cubicBezTo>
                  <a:cubicBezTo>
                    <a:pt x="22" y="140"/>
                    <a:pt x="28" y="156"/>
                    <a:pt x="28" y="156"/>
                  </a:cubicBezTo>
                  <a:cubicBezTo>
                    <a:pt x="13" y="166"/>
                    <a:pt x="6" y="183"/>
                    <a:pt x="0" y="200"/>
                  </a:cubicBezTo>
                  <a:cubicBezTo>
                    <a:pt x="3" y="210"/>
                    <a:pt x="19" y="254"/>
                    <a:pt x="28" y="260"/>
                  </a:cubicBezTo>
                  <a:cubicBezTo>
                    <a:pt x="35" y="264"/>
                    <a:pt x="52" y="268"/>
                    <a:pt x="52" y="268"/>
                  </a:cubicBezTo>
                  <a:cubicBezTo>
                    <a:pt x="85" y="261"/>
                    <a:pt x="79" y="244"/>
                    <a:pt x="88" y="216"/>
                  </a:cubicBezTo>
                  <a:cubicBezTo>
                    <a:pt x="91" y="207"/>
                    <a:pt x="99" y="200"/>
                    <a:pt x="104" y="192"/>
                  </a:cubicBezTo>
                  <a:cubicBezTo>
                    <a:pt x="116" y="174"/>
                    <a:pt x="121" y="136"/>
                    <a:pt x="128" y="116"/>
                  </a:cubicBezTo>
                  <a:cubicBezTo>
                    <a:pt x="131" y="108"/>
                    <a:pt x="134" y="79"/>
                    <a:pt x="140" y="76"/>
                  </a:cubicBezTo>
                  <a:cubicBezTo>
                    <a:pt x="147" y="72"/>
                    <a:pt x="156" y="73"/>
                    <a:pt x="164" y="72"/>
                  </a:cubicBezTo>
                  <a:cubicBezTo>
                    <a:pt x="158" y="19"/>
                    <a:pt x="161" y="33"/>
                    <a:pt x="128"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58" name="Freeform 57"/>
            <p:cNvSpPr>
              <a:spLocks/>
            </p:cNvSpPr>
            <p:nvPr/>
          </p:nvSpPr>
          <p:spPr bwMode="invGray">
            <a:xfrm>
              <a:off x="3655" y="3034"/>
              <a:ext cx="49" cy="61"/>
            </a:xfrm>
            <a:custGeom>
              <a:avLst/>
              <a:gdLst>
                <a:gd name="T0" fmla="*/ 29 w 66"/>
                <a:gd name="T1" fmla="*/ 0 h 81"/>
                <a:gd name="T2" fmla="*/ 25 w 66"/>
                <a:gd name="T3" fmla="*/ 60 h 81"/>
                <a:gd name="T4" fmla="*/ 29 w 66"/>
                <a:gd name="T5" fmla="*/ 76 h 81"/>
                <a:gd name="T6" fmla="*/ 41 w 66"/>
                <a:gd name="T7" fmla="*/ 80 h 81"/>
                <a:gd name="T8" fmla="*/ 57 w 66"/>
                <a:gd name="T9" fmla="*/ 76 h 81"/>
                <a:gd name="T10" fmla="*/ 29 w 66"/>
                <a:gd name="T11" fmla="*/ 0 h 81"/>
              </a:gdLst>
              <a:ahLst/>
              <a:cxnLst>
                <a:cxn ang="0">
                  <a:pos x="T0" y="T1"/>
                </a:cxn>
                <a:cxn ang="0">
                  <a:pos x="T2" y="T3"/>
                </a:cxn>
                <a:cxn ang="0">
                  <a:pos x="T4" y="T5"/>
                </a:cxn>
                <a:cxn ang="0">
                  <a:pos x="T6" y="T7"/>
                </a:cxn>
                <a:cxn ang="0">
                  <a:pos x="T8" y="T9"/>
                </a:cxn>
                <a:cxn ang="0">
                  <a:pos x="T10" y="T11"/>
                </a:cxn>
              </a:cxnLst>
              <a:rect l="0" t="0" r="r" b="b"/>
              <a:pathLst>
                <a:path w="66" h="81">
                  <a:moveTo>
                    <a:pt x="29" y="0"/>
                  </a:moveTo>
                  <a:cubicBezTo>
                    <a:pt x="0" y="10"/>
                    <a:pt x="20" y="38"/>
                    <a:pt x="25" y="60"/>
                  </a:cubicBezTo>
                  <a:cubicBezTo>
                    <a:pt x="26" y="65"/>
                    <a:pt x="26" y="72"/>
                    <a:pt x="29" y="76"/>
                  </a:cubicBezTo>
                  <a:cubicBezTo>
                    <a:pt x="32" y="79"/>
                    <a:pt x="37" y="79"/>
                    <a:pt x="41" y="80"/>
                  </a:cubicBezTo>
                  <a:cubicBezTo>
                    <a:pt x="46" y="79"/>
                    <a:pt x="55" y="81"/>
                    <a:pt x="57" y="76"/>
                  </a:cubicBezTo>
                  <a:cubicBezTo>
                    <a:pt x="66" y="53"/>
                    <a:pt x="45" y="16"/>
                    <a:pt x="29"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59" name="Freeform 58"/>
            <p:cNvSpPr>
              <a:spLocks/>
            </p:cNvSpPr>
            <p:nvPr/>
          </p:nvSpPr>
          <p:spPr bwMode="invGray">
            <a:xfrm>
              <a:off x="3988" y="3100"/>
              <a:ext cx="111" cy="183"/>
            </a:xfrm>
            <a:custGeom>
              <a:avLst/>
              <a:gdLst>
                <a:gd name="T0" fmla="*/ 96 w 148"/>
                <a:gd name="T1" fmla="*/ 0 h 244"/>
                <a:gd name="T2" fmla="*/ 60 w 148"/>
                <a:gd name="T3" fmla="*/ 84 h 244"/>
                <a:gd name="T4" fmla="*/ 36 w 148"/>
                <a:gd name="T5" fmla="*/ 92 h 244"/>
                <a:gd name="T6" fmla="*/ 12 w 148"/>
                <a:gd name="T7" fmla="*/ 108 h 244"/>
                <a:gd name="T8" fmla="*/ 40 w 148"/>
                <a:gd name="T9" fmla="*/ 188 h 244"/>
                <a:gd name="T10" fmla="*/ 52 w 148"/>
                <a:gd name="T11" fmla="*/ 224 h 244"/>
                <a:gd name="T12" fmla="*/ 60 w 148"/>
                <a:gd name="T13" fmla="*/ 236 h 244"/>
                <a:gd name="T14" fmla="*/ 84 w 148"/>
                <a:gd name="T15" fmla="*/ 244 h 244"/>
                <a:gd name="T16" fmla="*/ 96 w 148"/>
                <a:gd name="T17" fmla="*/ 196 h 244"/>
                <a:gd name="T18" fmla="*/ 124 w 148"/>
                <a:gd name="T19" fmla="*/ 168 h 244"/>
                <a:gd name="T20" fmla="*/ 112 w 148"/>
                <a:gd name="T21" fmla="*/ 68 h 244"/>
                <a:gd name="T22" fmla="*/ 140 w 148"/>
                <a:gd name="T23" fmla="*/ 48 h 244"/>
                <a:gd name="T24" fmla="*/ 112 w 148"/>
                <a:gd name="T25" fmla="*/ 20 h 244"/>
                <a:gd name="T26" fmla="*/ 96 w 148"/>
                <a:gd name="T27" fmla="*/ 0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48" h="244">
                  <a:moveTo>
                    <a:pt x="96" y="0"/>
                  </a:moveTo>
                  <a:cubicBezTo>
                    <a:pt x="86" y="29"/>
                    <a:pt x="70" y="55"/>
                    <a:pt x="60" y="84"/>
                  </a:cubicBezTo>
                  <a:cubicBezTo>
                    <a:pt x="57" y="92"/>
                    <a:pt x="43" y="87"/>
                    <a:pt x="36" y="92"/>
                  </a:cubicBezTo>
                  <a:cubicBezTo>
                    <a:pt x="28" y="97"/>
                    <a:pt x="12" y="108"/>
                    <a:pt x="12" y="108"/>
                  </a:cubicBezTo>
                  <a:cubicBezTo>
                    <a:pt x="0" y="144"/>
                    <a:pt x="30" y="158"/>
                    <a:pt x="40" y="188"/>
                  </a:cubicBezTo>
                  <a:cubicBezTo>
                    <a:pt x="44" y="200"/>
                    <a:pt x="45" y="213"/>
                    <a:pt x="52" y="224"/>
                  </a:cubicBezTo>
                  <a:cubicBezTo>
                    <a:pt x="55" y="228"/>
                    <a:pt x="56" y="233"/>
                    <a:pt x="60" y="236"/>
                  </a:cubicBezTo>
                  <a:cubicBezTo>
                    <a:pt x="67" y="240"/>
                    <a:pt x="84" y="244"/>
                    <a:pt x="84" y="244"/>
                  </a:cubicBezTo>
                  <a:cubicBezTo>
                    <a:pt x="111" y="235"/>
                    <a:pt x="103" y="218"/>
                    <a:pt x="96" y="196"/>
                  </a:cubicBezTo>
                  <a:cubicBezTo>
                    <a:pt x="100" y="183"/>
                    <a:pt x="124" y="168"/>
                    <a:pt x="124" y="168"/>
                  </a:cubicBezTo>
                  <a:cubicBezTo>
                    <a:pt x="148" y="132"/>
                    <a:pt x="123" y="101"/>
                    <a:pt x="112" y="68"/>
                  </a:cubicBezTo>
                  <a:cubicBezTo>
                    <a:pt x="140" y="59"/>
                    <a:pt x="133" y="68"/>
                    <a:pt x="140" y="48"/>
                  </a:cubicBezTo>
                  <a:cubicBezTo>
                    <a:pt x="136" y="35"/>
                    <a:pt x="112" y="20"/>
                    <a:pt x="112" y="20"/>
                  </a:cubicBezTo>
                  <a:cubicBezTo>
                    <a:pt x="102" y="5"/>
                    <a:pt x="107" y="11"/>
                    <a:pt x="96"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60" name="Freeform 59"/>
            <p:cNvSpPr>
              <a:spLocks/>
            </p:cNvSpPr>
            <p:nvPr/>
          </p:nvSpPr>
          <p:spPr bwMode="invGray">
            <a:xfrm>
              <a:off x="3894" y="3043"/>
              <a:ext cx="72" cy="137"/>
            </a:xfrm>
            <a:custGeom>
              <a:avLst/>
              <a:gdLst>
                <a:gd name="T0" fmla="*/ 48 w 96"/>
                <a:gd name="T1" fmla="*/ 2 h 183"/>
                <a:gd name="T2" fmla="*/ 51 w 96"/>
                <a:gd name="T3" fmla="*/ 35 h 183"/>
                <a:gd name="T4" fmla="*/ 60 w 96"/>
                <a:gd name="T5" fmla="*/ 62 h 183"/>
                <a:gd name="T6" fmla="*/ 62 w 96"/>
                <a:gd name="T7" fmla="*/ 92 h 183"/>
                <a:gd name="T8" fmla="*/ 68 w 96"/>
                <a:gd name="T9" fmla="*/ 105 h 183"/>
                <a:gd name="T10" fmla="*/ 71 w 96"/>
                <a:gd name="T11" fmla="*/ 126 h 183"/>
                <a:gd name="T12" fmla="*/ 57 w 96"/>
                <a:gd name="T13" fmla="*/ 93 h 183"/>
                <a:gd name="T14" fmla="*/ 35 w 96"/>
                <a:gd name="T15" fmla="*/ 78 h 183"/>
                <a:gd name="T16" fmla="*/ 5 w 96"/>
                <a:gd name="T17" fmla="*/ 83 h 183"/>
                <a:gd name="T18" fmla="*/ 8 w 96"/>
                <a:gd name="T19" fmla="*/ 102 h 183"/>
                <a:gd name="T20" fmla="*/ 41 w 96"/>
                <a:gd name="T21" fmla="*/ 114 h 183"/>
                <a:gd name="T22" fmla="*/ 57 w 96"/>
                <a:gd name="T23" fmla="*/ 135 h 183"/>
                <a:gd name="T24" fmla="*/ 71 w 96"/>
                <a:gd name="T25" fmla="*/ 135 h 183"/>
                <a:gd name="T26" fmla="*/ 78 w 96"/>
                <a:gd name="T27" fmla="*/ 150 h 183"/>
                <a:gd name="T28" fmla="*/ 96 w 96"/>
                <a:gd name="T29" fmla="*/ 179 h 183"/>
                <a:gd name="T30" fmla="*/ 81 w 96"/>
                <a:gd name="T31" fmla="*/ 126 h 183"/>
                <a:gd name="T32" fmla="*/ 80 w 96"/>
                <a:gd name="T33" fmla="*/ 93 h 183"/>
                <a:gd name="T34" fmla="*/ 71 w 96"/>
                <a:gd name="T35" fmla="*/ 63 h 183"/>
                <a:gd name="T36" fmla="*/ 63 w 96"/>
                <a:gd name="T37" fmla="*/ 41 h 183"/>
                <a:gd name="T38" fmla="*/ 57 w 96"/>
                <a:gd name="T39" fmla="*/ 20 h 183"/>
                <a:gd name="T40" fmla="*/ 48 w 96"/>
                <a:gd name="T41" fmla="*/ 2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6" h="183">
                  <a:moveTo>
                    <a:pt x="48" y="2"/>
                  </a:moveTo>
                  <a:cubicBezTo>
                    <a:pt x="47" y="4"/>
                    <a:pt x="49" y="25"/>
                    <a:pt x="51" y="35"/>
                  </a:cubicBezTo>
                  <a:cubicBezTo>
                    <a:pt x="53" y="45"/>
                    <a:pt x="58" y="53"/>
                    <a:pt x="60" y="62"/>
                  </a:cubicBezTo>
                  <a:cubicBezTo>
                    <a:pt x="62" y="71"/>
                    <a:pt x="61" y="85"/>
                    <a:pt x="62" y="92"/>
                  </a:cubicBezTo>
                  <a:cubicBezTo>
                    <a:pt x="63" y="99"/>
                    <a:pt x="67" y="99"/>
                    <a:pt x="68" y="105"/>
                  </a:cubicBezTo>
                  <a:cubicBezTo>
                    <a:pt x="69" y="111"/>
                    <a:pt x="73" y="128"/>
                    <a:pt x="71" y="126"/>
                  </a:cubicBezTo>
                  <a:cubicBezTo>
                    <a:pt x="69" y="124"/>
                    <a:pt x="63" y="101"/>
                    <a:pt x="57" y="93"/>
                  </a:cubicBezTo>
                  <a:cubicBezTo>
                    <a:pt x="51" y="85"/>
                    <a:pt x="44" y="80"/>
                    <a:pt x="35" y="78"/>
                  </a:cubicBezTo>
                  <a:cubicBezTo>
                    <a:pt x="26" y="76"/>
                    <a:pt x="10" y="79"/>
                    <a:pt x="5" y="83"/>
                  </a:cubicBezTo>
                  <a:cubicBezTo>
                    <a:pt x="0" y="87"/>
                    <a:pt x="2" y="97"/>
                    <a:pt x="8" y="102"/>
                  </a:cubicBezTo>
                  <a:cubicBezTo>
                    <a:pt x="14" y="107"/>
                    <a:pt x="33" y="109"/>
                    <a:pt x="41" y="114"/>
                  </a:cubicBezTo>
                  <a:cubicBezTo>
                    <a:pt x="49" y="119"/>
                    <a:pt x="52" y="132"/>
                    <a:pt x="57" y="135"/>
                  </a:cubicBezTo>
                  <a:cubicBezTo>
                    <a:pt x="62" y="138"/>
                    <a:pt x="68" y="133"/>
                    <a:pt x="71" y="135"/>
                  </a:cubicBezTo>
                  <a:cubicBezTo>
                    <a:pt x="74" y="137"/>
                    <a:pt x="74" y="143"/>
                    <a:pt x="78" y="150"/>
                  </a:cubicBezTo>
                  <a:cubicBezTo>
                    <a:pt x="82" y="157"/>
                    <a:pt x="96" y="183"/>
                    <a:pt x="96" y="179"/>
                  </a:cubicBezTo>
                  <a:cubicBezTo>
                    <a:pt x="96" y="175"/>
                    <a:pt x="84" y="140"/>
                    <a:pt x="81" y="126"/>
                  </a:cubicBezTo>
                  <a:cubicBezTo>
                    <a:pt x="78" y="112"/>
                    <a:pt x="82" y="104"/>
                    <a:pt x="80" y="93"/>
                  </a:cubicBezTo>
                  <a:cubicBezTo>
                    <a:pt x="78" y="82"/>
                    <a:pt x="74" y="72"/>
                    <a:pt x="71" y="63"/>
                  </a:cubicBezTo>
                  <a:cubicBezTo>
                    <a:pt x="68" y="54"/>
                    <a:pt x="65" y="48"/>
                    <a:pt x="63" y="41"/>
                  </a:cubicBezTo>
                  <a:cubicBezTo>
                    <a:pt x="61" y="34"/>
                    <a:pt x="59" y="26"/>
                    <a:pt x="57" y="20"/>
                  </a:cubicBezTo>
                  <a:cubicBezTo>
                    <a:pt x="55" y="14"/>
                    <a:pt x="49" y="0"/>
                    <a:pt x="48" y="2"/>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61" name="Freeform 60"/>
            <p:cNvSpPr>
              <a:spLocks/>
            </p:cNvSpPr>
            <p:nvPr/>
          </p:nvSpPr>
          <p:spPr bwMode="invGray">
            <a:xfrm>
              <a:off x="3943" y="3153"/>
              <a:ext cx="40" cy="131"/>
            </a:xfrm>
            <a:custGeom>
              <a:avLst/>
              <a:gdLst>
                <a:gd name="T0" fmla="*/ 6 w 54"/>
                <a:gd name="T1" fmla="*/ 0 h 175"/>
                <a:gd name="T2" fmla="*/ 0 w 54"/>
                <a:gd name="T3" fmla="*/ 25 h 175"/>
                <a:gd name="T4" fmla="*/ 9 w 54"/>
                <a:gd name="T5" fmla="*/ 54 h 175"/>
                <a:gd name="T6" fmla="*/ 18 w 54"/>
                <a:gd name="T7" fmla="*/ 94 h 175"/>
                <a:gd name="T8" fmla="*/ 34 w 54"/>
                <a:gd name="T9" fmla="*/ 129 h 175"/>
                <a:gd name="T10" fmla="*/ 54 w 54"/>
                <a:gd name="T11" fmla="*/ 175 h 175"/>
                <a:gd name="T12" fmla="*/ 40 w 54"/>
                <a:gd name="T13" fmla="*/ 115 h 175"/>
                <a:gd name="T14" fmla="*/ 34 w 54"/>
                <a:gd name="T15" fmla="*/ 93 h 175"/>
                <a:gd name="T16" fmla="*/ 28 w 54"/>
                <a:gd name="T17" fmla="*/ 61 h 175"/>
                <a:gd name="T18" fmla="*/ 25 w 54"/>
                <a:gd name="T19" fmla="*/ 46 h 175"/>
                <a:gd name="T20" fmla="*/ 16 w 54"/>
                <a:gd name="T21" fmla="*/ 37 h 175"/>
                <a:gd name="T22" fmla="*/ 6 w 54"/>
                <a:gd name="T23" fmla="*/ 0 h 1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54" h="175">
                  <a:moveTo>
                    <a:pt x="6" y="0"/>
                  </a:moveTo>
                  <a:lnTo>
                    <a:pt x="0" y="25"/>
                  </a:lnTo>
                  <a:cubicBezTo>
                    <a:pt x="3" y="48"/>
                    <a:pt x="3" y="40"/>
                    <a:pt x="9" y="54"/>
                  </a:cubicBezTo>
                  <a:cubicBezTo>
                    <a:pt x="10" y="66"/>
                    <a:pt x="12" y="83"/>
                    <a:pt x="18" y="94"/>
                  </a:cubicBezTo>
                  <a:cubicBezTo>
                    <a:pt x="21" y="109"/>
                    <a:pt x="25" y="117"/>
                    <a:pt x="34" y="129"/>
                  </a:cubicBezTo>
                  <a:cubicBezTo>
                    <a:pt x="35" y="143"/>
                    <a:pt x="35" y="171"/>
                    <a:pt x="54" y="175"/>
                  </a:cubicBezTo>
                  <a:cubicBezTo>
                    <a:pt x="52" y="133"/>
                    <a:pt x="53" y="141"/>
                    <a:pt x="40" y="115"/>
                  </a:cubicBezTo>
                  <a:cubicBezTo>
                    <a:pt x="39" y="108"/>
                    <a:pt x="37" y="100"/>
                    <a:pt x="34" y="93"/>
                  </a:cubicBezTo>
                  <a:cubicBezTo>
                    <a:pt x="33" y="82"/>
                    <a:pt x="30" y="72"/>
                    <a:pt x="28" y="61"/>
                  </a:cubicBezTo>
                  <a:cubicBezTo>
                    <a:pt x="28" y="58"/>
                    <a:pt x="28" y="50"/>
                    <a:pt x="25" y="46"/>
                  </a:cubicBezTo>
                  <a:cubicBezTo>
                    <a:pt x="22" y="43"/>
                    <a:pt x="16" y="37"/>
                    <a:pt x="16" y="37"/>
                  </a:cubicBezTo>
                  <a:cubicBezTo>
                    <a:pt x="14" y="25"/>
                    <a:pt x="13" y="9"/>
                    <a:pt x="6"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62" name="Freeform 61"/>
            <p:cNvSpPr>
              <a:spLocks/>
            </p:cNvSpPr>
            <p:nvPr/>
          </p:nvSpPr>
          <p:spPr bwMode="invGray">
            <a:xfrm>
              <a:off x="3988" y="3290"/>
              <a:ext cx="65" cy="54"/>
            </a:xfrm>
            <a:custGeom>
              <a:avLst/>
              <a:gdLst>
                <a:gd name="T0" fmla="*/ 2 w 86"/>
                <a:gd name="T1" fmla="*/ 0 h 73"/>
                <a:gd name="T2" fmla="*/ 8 w 86"/>
                <a:gd name="T3" fmla="*/ 34 h 73"/>
                <a:gd name="T4" fmla="*/ 23 w 86"/>
                <a:gd name="T5" fmla="*/ 43 h 73"/>
                <a:gd name="T6" fmla="*/ 48 w 86"/>
                <a:gd name="T7" fmla="*/ 49 h 73"/>
                <a:gd name="T8" fmla="*/ 62 w 86"/>
                <a:gd name="T9" fmla="*/ 57 h 73"/>
                <a:gd name="T10" fmla="*/ 74 w 86"/>
                <a:gd name="T11" fmla="*/ 66 h 73"/>
                <a:gd name="T12" fmla="*/ 86 w 86"/>
                <a:gd name="T13" fmla="*/ 69 h 73"/>
                <a:gd name="T14" fmla="*/ 72 w 86"/>
                <a:gd name="T15" fmla="*/ 39 h 73"/>
                <a:gd name="T16" fmla="*/ 63 w 86"/>
                <a:gd name="T17" fmla="*/ 22 h 73"/>
                <a:gd name="T18" fmla="*/ 36 w 86"/>
                <a:gd name="T19" fmla="*/ 24 h 73"/>
                <a:gd name="T20" fmla="*/ 24 w 86"/>
                <a:gd name="T21" fmla="*/ 19 h 73"/>
                <a:gd name="T22" fmla="*/ 6 w 86"/>
                <a:gd name="T23" fmla="*/ 0 h 73"/>
                <a:gd name="T24" fmla="*/ 2 w 86"/>
                <a:gd name="T25" fmla="*/ 0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6" h="73">
                  <a:moveTo>
                    <a:pt x="2" y="0"/>
                  </a:moveTo>
                  <a:cubicBezTo>
                    <a:pt x="3" y="17"/>
                    <a:pt x="0" y="23"/>
                    <a:pt x="8" y="34"/>
                  </a:cubicBezTo>
                  <a:cubicBezTo>
                    <a:pt x="10" y="43"/>
                    <a:pt x="14" y="42"/>
                    <a:pt x="23" y="43"/>
                  </a:cubicBezTo>
                  <a:cubicBezTo>
                    <a:pt x="30" y="47"/>
                    <a:pt x="40" y="48"/>
                    <a:pt x="48" y="49"/>
                  </a:cubicBezTo>
                  <a:cubicBezTo>
                    <a:pt x="53" y="51"/>
                    <a:pt x="57" y="54"/>
                    <a:pt x="62" y="57"/>
                  </a:cubicBezTo>
                  <a:cubicBezTo>
                    <a:pt x="66" y="62"/>
                    <a:pt x="68" y="64"/>
                    <a:pt x="74" y="66"/>
                  </a:cubicBezTo>
                  <a:cubicBezTo>
                    <a:pt x="78" y="72"/>
                    <a:pt x="79" y="73"/>
                    <a:pt x="86" y="69"/>
                  </a:cubicBezTo>
                  <a:cubicBezTo>
                    <a:pt x="83" y="53"/>
                    <a:pt x="80" y="52"/>
                    <a:pt x="72" y="39"/>
                  </a:cubicBezTo>
                  <a:cubicBezTo>
                    <a:pt x="68" y="34"/>
                    <a:pt x="63" y="22"/>
                    <a:pt x="63" y="22"/>
                  </a:cubicBezTo>
                  <a:cubicBezTo>
                    <a:pt x="52" y="26"/>
                    <a:pt x="48" y="26"/>
                    <a:pt x="36" y="24"/>
                  </a:cubicBezTo>
                  <a:cubicBezTo>
                    <a:pt x="24" y="15"/>
                    <a:pt x="43" y="29"/>
                    <a:pt x="24" y="19"/>
                  </a:cubicBezTo>
                  <a:cubicBezTo>
                    <a:pt x="15" y="15"/>
                    <a:pt x="16" y="2"/>
                    <a:pt x="6" y="0"/>
                  </a:cubicBezTo>
                  <a:cubicBezTo>
                    <a:pt x="1" y="4"/>
                    <a:pt x="2" y="5"/>
                    <a:pt x="2"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63" name="Freeform 62"/>
            <p:cNvSpPr>
              <a:spLocks/>
            </p:cNvSpPr>
            <p:nvPr/>
          </p:nvSpPr>
          <p:spPr bwMode="invGray">
            <a:xfrm>
              <a:off x="4092" y="3195"/>
              <a:ext cx="83" cy="117"/>
            </a:xfrm>
            <a:custGeom>
              <a:avLst/>
              <a:gdLst>
                <a:gd name="T0" fmla="*/ 98 w 111"/>
                <a:gd name="T1" fmla="*/ 0 h 156"/>
                <a:gd name="T2" fmla="*/ 75 w 111"/>
                <a:gd name="T3" fmla="*/ 10 h 156"/>
                <a:gd name="T4" fmla="*/ 23 w 111"/>
                <a:gd name="T5" fmla="*/ 15 h 156"/>
                <a:gd name="T6" fmla="*/ 14 w 111"/>
                <a:gd name="T7" fmla="*/ 33 h 156"/>
                <a:gd name="T8" fmla="*/ 11 w 111"/>
                <a:gd name="T9" fmla="*/ 61 h 156"/>
                <a:gd name="T10" fmla="*/ 14 w 111"/>
                <a:gd name="T11" fmla="*/ 75 h 156"/>
                <a:gd name="T12" fmla="*/ 3 w 111"/>
                <a:gd name="T13" fmla="*/ 88 h 156"/>
                <a:gd name="T14" fmla="*/ 14 w 111"/>
                <a:gd name="T15" fmla="*/ 109 h 156"/>
                <a:gd name="T16" fmla="*/ 23 w 111"/>
                <a:gd name="T17" fmla="*/ 124 h 156"/>
                <a:gd name="T18" fmla="*/ 15 w 111"/>
                <a:gd name="T19" fmla="*/ 144 h 156"/>
                <a:gd name="T20" fmla="*/ 24 w 111"/>
                <a:gd name="T21" fmla="*/ 156 h 156"/>
                <a:gd name="T22" fmla="*/ 42 w 111"/>
                <a:gd name="T23" fmla="*/ 144 h 156"/>
                <a:gd name="T24" fmla="*/ 50 w 111"/>
                <a:gd name="T25" fmla="*/ 93 h 156"/>
                <a:gd name="T26" fmla="*/ 56 w 111"/>
                <a:gd name="T27" fmla="*/ 126 h 156"/>
                <a:gd name="T28" fmla="*/ 65 w 111"/>
                <a:gd name="T29" fmla="*/ 145 h 156"/>
                <a:gd name="T30" fmla="*/ 62 w 111"/>
                <a:gd name="T31" fmla="*/ 112 h 156"/>
                <a:gd name="T32" fmla="*/ 72 w 111"/>
                <a:gd name="T33" fmla="*/ 73 h 156"/>
                <a:gd name="T34" fmla="*/ 69 w 111"/>
                <a:gd name="T35" fmla="*/ 51 h 156"/>
                <a:gd name="T36" fmla="*/ 54 w 111"/>
                <a:gd name="T37" fmla="*/ 60 h 156"/>
                <a:gd name="T38" fmla="*/ 35 w 111"/>
                <a:gd name="T39" fmla="*/ 54 h 156"/>
                <a:gd name="T40" fmla="*/ 41 w 111"/>
                <a:gd name="T41" fmla="*/ 36 h 156"/>
                <a:gd name="T42" fmla="*/ 62 w 111"/>
                <a:gd name="T43" fmla="*/ 34 h 156"/>
                <a:gd name="T44" fmla="*/ 78 w 111"/>
                <a:gd name="T45" fmla="*/ 39 h 156"/>
                <a:gd name="T46" fmla="*/ 98 w 111"/>
                <a:gd name="T47" fmla="*/ 30 h 156"/>
                <a:gd name="T48" fmla="*/ 111 w 111"/>
                <a:gd name="T49" fmla="*/ 13 h 156"/>
                <a:gd name="T50" fmla="*/ 98 w 111"/>
                <a:gd name="T51" fmla="*/ 0 h 1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1" h="156">
                  <a:moveTo>
                    <a:pt x="98" y="0"/>
                  </a:moveTo>
                  <a:cubicBezTo>
                    <a:pt x="75" y="2"/>
                    <a:pt x="87" y="8"/>
                    <a:pt x="75" y="10"/>
                  </a:cubicBezTo>
                  <a:cubicBezTo>
                    <a:pt x="72" y="10"/>
                    <a:pt x="25" y="3"/>
                    <a:pt x="23" y="15"/>
                  </a:cubicBezTo>
                  <a:cubicBezTo>
                    <a:pt x="25" y="26"/>
                    <a:pt x="23" y="27"/>
                    <a:pt x="14" y="33"/>
                  </a:cubicBezTo>
                  <a:cubicBezTo>
                    <a:pt x="15" y="43"/>
                    <a:pt x="20" y="54"/>
                    <a:pt x="11" y="61"/>
                  </a:cubicBezTo>
                  <a:cubicBezTo>
                    <a:pt x="8" y="68"/>
                    <a:pt x="10" y="69"/>
                    <a:pt x="14" y="75"/>
                  </a:cubicBezTo>
                  <a:cubicBezTo>
                    <a:pt x="16" y="84"/>
                    <a:pt x="12" y="86"/>
                    <a:pt x="3" y="88"/>
                  </a:cubicBezTo>
                  <a:cubicBezTo>
                    <a:pt x="1" y="99"/>
                    <a:pt x="0" y="106"/>
                    <a:pt x="14" y="109"/>
                  </a:cubicBezTo>
                  <a:cubicBezTo>
                    <a:pt x="21" y="112"/>
                    <a:pt x="20" y="118"/>
                    <a:pt x="23" y="124"/>
                  </a:cubicBezTo>
                  <a:cubicBezTo>
                    <a:pt x="25" y="133"/>
                    <a:pt x="23" y="139"/>
                    <a:pt x="15" y="144"/>
                  </a:cubicBezTo>
                  <a:cubicBezTo>
                    <a:pt x="17" y="150"/>
                    <a:pt x="18" y="153"/>
                    <a:pt x="24" y="156"/>
                  </a:cubicBezTo>
                  <a:cubicBezTo>
                    <a:pt x="31" y="154"/>
                    <a:pt x="36" y="148"/>
                    <a:pt x="42" y="144"/>
                  </a:cubicBezTo>
                  <a:cubicBezTo>
                    <a:pt x="41" y="128"/>
                    <a:pt x="33" y="103"/>
                    <a:pt x="50" y="93"/>
                  </a:cubicBezTo>
                  <a:cubicBezTo>
                    <a:pt x="52" y="105"/>
                    <a:pt x="46" y="116"/>
                    <a:pt x="56" y="126"/>
                  </a:cubicBezTo>
                  <a:cubicBezTo>
                    <a:pt x="57" y="134"/>
                    <a:pt x="58" y="141"/>
                    <a:pt x="65" y="145"/>
                  </a:cubicBezTo>
                  <a:cubicBezTo>
                    <a:pt x="70" y="134"/>
                    <a:pt x="64" y="123"/>
                    <a:pt x="62" y="112"/>
                  </a:cubicBezTo>
                  <a:cubicBezTo>
                    <a:pt x="65" y="97"/>
                    <a:pt x="55" y="81"/>
                    <a:pt x="72" y="73"/>
                  </a:cubicBezTo>
                  <a:cubicBezTo>
                    <a:pt x="79" y="64"/>
                    <a:pt x="75" y="59"/>
                    <a:pt x="69" y="51"/>
                  </a:cubicBezTo>
                  <a:cubicBezTo>
                    <a:pt x="61" y="52"/>
                    <a:pt x="61" y="56"/>
                    <a:pt x="54" y="60"/>
                  </a:cubicBezTo>
                  <a:cubicBezTo>
                    <a:pt x="37" y="57"/>
                    <a:pt x="43" y="60"/>
                    <a:pt x="35" y="54"/>
                  </a:cubicBezTo>
                  <a:cubicBezTo>
                    <a:pt x="31" y="45"/>
                    <a:pt x="28" y="39"/>
                    <a:pt x="41" y="36"/>
                  </a:cubicBezTo>
                  <a:cubicBezTo>
                    <a:pt x="49" y="32"/>
                    <a:pt x="53" y="33"/>
                    <a:pt x="62" y="34"/>
                  </a:cubicBezTo>
                  <a:cubicBezTo>
                    <a:pt x="67" y="36"/>
                    <a:pt x="73" y="36"/>
                    <a:pt x="78" y="39"/>
                  </a:cubicBezTo>
                  <a:cubicBezTo>
                    <a:pt x="85" y="36"/>
                    <a:pt x="90" y="31"/>
                    <a:pt x="98" y="30"/>
                  </a:cubicBezTo>
                  <a:cubicBezTo>
                    <a:pt x="104" y="26"/>
                    <a:pt x="107" y="19"/>
                    <a:pt x="111" y="13"/>
                  </a:cubicBezTo>
                  <a:cubicBezTo>
                    <a:pt x="107" y="8"/>
                    <a:pt x="102" y="4"/>
                    <a:pt x="98"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64" name="Freeform 63"/>
            <p:cNvSpPr>
              <a:spLocks/>
            </p:cNvSpPr>
            <p:nvPr/>
          </p:nvSpPr>
          <p:spPr bwMode="invGray">
            <a:xfrm>
              <a:off x="4064" y="2777"/>
              <a:ext cx="22" cy="71"/>
            </a:xfrm>
            <a:custGeom>
              <a:avLst/>
              <a:gdLst>
                <a:gd name="T0" fmla="*/ 12 w 30"/>
                <a:gd name="T1" fmla="*/ 0 h 94"/>
                <a:gd name="T2" fmla="*/ 0 w 30"/>
                <a:gd name="T3" fmla="*/ 16 h 94"/>
                <a:gd name="T4" fmla="*/ 6 w 30"/>
                <a:gd name="T5" fmla="*/ 37 h 94"/>
                <a:gd name="T6" fmla="*/ 1 w 30"/>
                <a:gd name="T7" fmla="*/ 61 h 94"/>
                <a:gd name="T8" fmla="*/ 16 w 30"/>
                <a:gd name="T9" fmla="*/ 94 h 94"/>
                <a:gd name="T10" fmla="*/ 30 w 30"/>
                <a:gd name="T11" fmla="*/ 82 h 94"/>
                <a:gd name="T12" fmla="*/ 22 w 30"/>
                <a:gd name="T13" fmla="*/ 61 h 94"/>
                <a:gd name="T14" fmla="*/ 12 w 30"/>
                <a:gd name="T15" fmla="*/ 0 h 9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0" h="94">
                  <a:moveTo>
                    <a:pt x="12" y="0"/>
                  </a:moveTo>
                  <a:cubicBezTo>
                    <a:pt x="9" y="6"/>
                    <a:pt x="4" y="11"/>
                    <a:pt x="0" y="16"/>
                  </a:cubicBezTo>
                  <a:cubicBezTo>
                    <a:pt x="1" y="23"/>
                    <a:pt x="3" y="30"/>
                    <a:pt x="6" y="37"/>
                  </a:cubicBezTo>
                  <a:cubicBezTo>
                    <a:pt x="3" y="45"/>
                    <a:pt x="4" y="53"/>
                    <a:pt x="1" y="61"/>
                  </a:cubicBezTo>
                  <a:cubicBezTo>
                    <a:pt x="3" y="81"/>
                    <a:pt x="2" y="83"/>
                    <a:pt x="16" y="94"/>
                  </a:cubicBezTo>
                  <a:cubicBezTo>
                    <a:pt x="24" y="92"/>
                    <a:pt x="27" y="90"/>
                    <a:pt x="30" y="82"/>
                  </a:cubicBezTo>
                  <a:cubicBezTo>
                    <a:pt x="28" y="73"/>
                    <a:pt x="26" y="69"/>
                    <a:pt x="22" y="61"/>
                  </a:cubicBezTo>
                  <a:cubicBezTo>
                    <a:pt x="19" y="40"/>
                    <a:pt x="18" y="20"/>
                    <a:pt x="12"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65" name="Freeform 64"/>
            <p:cNvSpPr>
              <a:spLocks/>
            </p:cNvSpPr>
            <p:nvPr/>
          </p:nvSpPr>
          <p:spPr bwMode="invGray">
            <a:xfrm>
              <a:off x="4078" y="2896"/>
              <a:ext cx="61" cy="118"/>
            </a:xfrm>
            <a:custGeom>
              <a:avLst/>
              <a:gdLst>
                <a:gd name="T0" fmla="*/ 12 w 81"/>
                <a:gd name="T1" fmla="*/ 2 h 158"/>
                <a:gd name="T2" fmla="*/ 0 w 81"/>
                <a:gd name="T3" fmla="*/ 20 h 158"/>
                <a:gd name="T4" fmla="*/ 8 w 81"/>
                <a:gd name="T5" fmla="*/ 49 h 158"/>
                <a:gd name="T6" fmla="*/ 6 w 81"/>
                <a:gd name="T7" fmla="*/ 107 h 158"/>
                <a:gd name="T8" fmla="*/ 17 w 81"/>
                <a:gd name="T9" fmla="*/ 103 h 158"/>
                <a:gd name="T10" fmla="*/ 20 w 81"/>
                <a:gd name="T11" fmla="*/ 115 h 158"/>
                <a:gd name="T12" fmla="*/ 29 w 81"/>
                <a:gd name="T13" fmla="*/ 122 h 158"/>
                <a:gd name="T14" fmla="*/ 38 w 81"/>
                <a:gd name="T15" fmla="*/ 140 h 158"/>
                <a:gd name="T16" fmla="*/ 48 w 81"/>
                <a:gd name="T17" fmla="*/ 128 h 158"/>
                <a:gd name="T18" fmla="*/ 65 w 81"/>
                <a:gd name="T19" fmla="*/ 134 h 158"/>
                <a:gd name="T20" fmla="*/ 63 w 81"/>
                <a:gd name="T21" fmla="*/ 109 h 158"/>
                <a:gd name="T22" fmla="*/ 48 w 81"/>
                <a:gd name="T23" fmla="*/ 104 h 158"/>
                <a:gd name="T24" fmla="*/ 39 w 81"/>
                <a:gd name="T25" fmla="*/ 91 h 158"/>
                <a:gd name="T26" fmla="*/ 33 w 81"/>
                <a:gd name="T27" fmla="*/ 73 h 158"/>
                <a:gd name="T28" fmla="*/ 41 w 81"/>
                <a:gd name="T29" fmla="*/ 53 h 158"/>
                <a:gd name="T30" fmla="*/ 35 w 81"/>
                <a:gd name="T31" fmla="*/ 35 h 158"/>
                <a:gd name="T32" fmla="*/ 42 w 81"/>
                <a:gd name="T33" fmla="*/ 20 h 158"/>
                <a:gd name="T34" fmla="*/ 29 w 81"/>
                <a:gd name="T35" fmla="*/ 4 h 158"/>
                <a:gd name="T36" fmla="*/ 18 w 81"/>
                <a:gd name="T37" fmla="*/ 7 h 158"/>
                <a:gd name="T38" fmla="*/ 12 w 81"/>
                <a:gd name="T39" fmla="*/ 2 h 1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1" h="158">
                  <a:moveTo>
                    <a:pt x="12" y="2"/>
                  </a:moveTo>
                  <a:cubicBezTo>
                    <a:pt x="8" y="8"/>
                    <a:pt x="3" y="13"/>
                    <a:pt x="0" y="20"/>
                  </a:cubicBezTo>
                  <a:cubicBezTo>
                    <a:pt x="5" y="31"/>
                    <a:pt x="6" y="35"/>
                    <a:pt x="8" y="49"/>
                  </a:cubicBezTo>
                  <a:cubicBezTo>
                    <a:pt x="7" y="69"/>
                    <a:pt x="4" y="87"/>
                    <a:pt x="6" y="107"/>
                  </a:cubicBezTo>
                  <a:cubicBezTo>
                    <a:pt x="8" y="106"/>
                    <a:pt x="14" y="101"/>
                    <a:pt x="17" y="103"/>
                  </a:cubicBezTo>
                  <a:cubicBezTo>
                    <a:pt x="20" y="105"/>
                    <a:pt x="17" y="112"/>
                    <a:pt x="20" y="115"/>
                  </a:cubicBezTo>
                  <a:cubicBezTo>
                    <a:pt x="22" y="118"/>
                    <a:pt x="29" y="122"/>
                    <a:pt x="29" y="122"/>
                  </a:cubicBezTo>
                  <a:cubicBezTo>
                    <a:pt x="29" y="133"/>
                    <a:pt x="27" y="158"/>
                    <a:pt x="38" y="140"/>
                  </a:cubicBezTo>
                  <a:cubicBezTo>
                    <a:pt x="39" y="133"/>
                    <a:pt x="41" y="131"/>
                    <a:pt x="48" y="128"/>
                  </a:cubicBezTo>
                  <a:cubicBezTo>
                    <a:pt x="55" y="130"/>
                    <a:pt x="59" y="133"/>
                    <a:pt x="65" y="134"/>
                  </a:cubicBezTo>
                  <a:cubicBezTo>
                    <a:pt x="81" y="131"/>
                    <a:pt x="76" y="112"/>
                    <a:pt x="63" y="109"/>
                  </a:cubicBezTo>
                  <a:cubicBezTo>
                    <a:pt x="58" y="107"/>
                    <a:pt x="53" y="106"/>
                    <a:pt x="48" y="104"/>
                  </a:cubicBezTo>
                  <a:cubicBezTo>
                    <a:pt x="45" y="100"/>
                    <a:pt x="42" y="95"/>
                    <a:pt x="39" y="91"/>
                  </a:cubicBezTo>
                  <a:cubicBezTo>
                    <a:pt x="38" y="85"/>
                    <a:pt x="36" y="79"/>
                    <a:pt x="33" y="73"/>
                  </a:cubicBezTo>
                  <a:cubicBezTo>
                    <a:pt x="31" y="64"/>
                    <a:pt x="33" y="58"/>
                    <a:pt x="41" y="53"/>
                  </a:cubicBezTo>
                  <a:cubicBezTo>
                    <a:pt x="48" y="44"/>
                    <a:pt x="47" y="38"/>
                    <a:pt x="35" y="35"/>
                  </a:cubicBezTo>
                  <a:cubicBezTo>
                    <a:pt x="36" y="28"/>
                    <a:pt x="39" y="26"/>
                    <a:pt x="42" y="20"/>
                  </a:cubicBezTo>
                  <a:cubicBezTo>
                    <a:pt x="41" y="13"/>
                    <a:pt x="35" y="8"/>
                    <a:pt x="29" y="4"/>
                  </a:cubicBezTo>
                  <a:cubicBezTo>
                    <a:pt x="25" y="9"/>
                    <a:pt x="23" y="13"/>
                    <a:pt x="18" y="7"/>
                  </a:cubicBezTo>
                  <a:cubicBezTo>
                    <a:pt x="17" y="0"/>
                    <a:pt x="19" y="2"/>
                    <a:pt x="12" y="2"/>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66" name="Freeform 65"/>
            <p:cNvSpPr>
              <a:spLocks/>
            </p:cNvSpPr>
            <p:nvPr/>
          </p:nvSpPr>
          <p:spPr bwMode="invGray">
            <a:xfrm>
              <a:off x="4121" y="3052"/>
              <a:ext cx="64" cy="79"/>
            </a:xfrm>
            <a:custGeom>
              <a:avLst/>
              <a:gdLst>
                <a:gd name="T0" fmla="*/ 52 w 85"/>
                <a:gd name="T1" fmla="*/ 0 h 105"/>
                <a:gd name="T2" fmla="*/ 44 w 85"/>
                <a:gd name="T3" fmla="*/ 18 h 105"/>
                <a:gd name="T4" fmla="*/ 32 w 85"/>
                <a:gd name="T5" fmla="*/ 30 h 105"/>
                <a:gd name="T6" fmla="*/ 16 w 85"/>
                <a:gd name="T7" fmla="*/ 35 h 105"/>
                <a:gd name="T8" fmla="*/ 8 w 85"/>
                <a:gd name="T9" fmla="*/ 48 h 105"/>
                <a:gd name="T10" fmla="*/ 4 w 85"/>
                <a:gd name="T11" fmla="*/ 74 h 105"/>
                <a:gd name="T12" fmla="*/ 13 w 85"/>
                <a:gd name="T13" fmla="*/ 71 h 105"/>
                <a:gd name="T14" fmla="*/ 25 w 85"/>
                <a:gd name="T15" fmla="*/ 62 h 105"/>
                <a:gd name="T16" fmla="*/ 34 w 85"/>
                <a:gd name="T17" fmla="*/ 69 h 105"/>
                <a:gd name="T18" fmla="*/ 58 w 85"/>
                <a:gd name="T19" fmla="*/ 99 h 105"/>
                <a:gd name="T20" fmla="*/ 71 w 85"/>
                <a:gd name="T21" fmla="*/ 72 h 105"/>
                <a:gd name="T22" fmla="*/ 85 w 85"/>
                <a:gd name="T23" fmla="*/ 68 h 105"/>
                <a:gd name="T24" fmla="*/ 74 w 85"/>
                <a:gd name="T25" fmla="*/ 39 h 105"/>
                <a:gd name="T26" fmla="*/ 52 w 85"/>
                <a:gd name="T27" fmla="*/ 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85" h="105">
                  <a:moveTo>
                    <a:pt x="52" y="0"/>
                  </a:moveTo>
                  <a:cubicBezTo>
                    <a:pt x="50" y="6"/>
                    <a:pt x="47" y="12"/>
                    <a:pt x="44" y="18"/>
                  </a:cubicBezTo>
                  <a:cubicBezTo>
                    <a:pt x="43" y="28"/>
                    <a:pt x="42" y="28"/>
                    <a:pt x="32" y="30"/>
                  </a:cubicBezTo>
                  <a:cubicBezTo>
                    <a:pt x="27" y="33"/>
                    <a:pt x="21" y="33"/>
                    <a:pt x="16" y="35"/>
                  </a:cubicBezTo>
                  <a:cubicBezTo>
                    <a:pt x="13" y="39"/>
                    <a:pt x="11" y="44"/>
                    <a:pt x="8" y="48"/>
                  </a:cubicBezTo>
                  <a:cubicBezTo>
                    <a:pt x="4" y="66"/>
                    <a:pt x="0" y="42"/>
                    <a:pt x="4" y="74"/>
                  </a:cubicBezTo>
                  <a:cubicBezTo>
                    <a:pt x="7" y="73"/>
                    <a:pt x="10" y="73"/>
                    <a:pt x="13" y="71"/>
                  </a:cubicBezTo>
                  <a:cubicBezTo>
                    <a:pt x="19" y="67"/>
                    <a:pt x="17" y="64"/>
                    <a:pt x="25" y="62"/>
                  </a:cubicBezTo>
                  <a:cubicBezTo>
                    <a:pt x="32" y="59"/>
                    <a:pt x="31" y="64"/>
                    <a:pt x="34" y="69"/>
                  </a:cubicBezTo>
                  <a:cubicBezTo>
                    <a:pt x="37" y="82"/>
                    <a:pt x="44" y="96"/>
                    <a:pt x="58" y="99"/>
                  </a:cubicBezTo>
                  <a:cubicBezTo>
                    <a:pt x="70" y="105"/>
                    <a:pt x="60" y="78"/>
                    <a:pt x="71" y="72"/>
                  </a:cubicBezTo>
                  <a:cubicBezTo>
                    <a:pt x="78" y="74"/>
                    <a:pt x="80" y="74"/>
                    <a:pt x="85" y="68"/>
                  </a:cubicBezTo>
                  <a:cubicBezTo>
                    <a:pt x="82" y="56"/>
                    <a:pt x="80" y="49"/>
                    <a:pt x="74" y="39"/>
                  </a:cubicBezTo>
                  <a:cubicBezTo>
                    <a:pt x="73" y="6"/>
                    <a:pt x="80" y="6"/>
                    <a:pt x="52"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67" name="Freeform 66"/>
            <p:cNvSpPr>
              <a:spLocks/>
            </p:cNvSpPr>
            <p:nvPr/>
          </p:nvSpPr>
          <p:spPr bwMode="invGray">
            <a:xfrm>
              <a:off x="4197" y="3193"/>
              <a:ext cx="29" cy="49"/>
            </a:xfrm>
            <a:custGeom>
              <a:avLst/>
              <a:gdLst>
                <a:gd name="T0" fmla="*/ 6 w 38"/>
                <a:gd name="T1" fmla="*/ 27 h 66"/>
                <a:gd name="T2" fmla="*/ 26 w 38"/>
                <a:gd name="T3" fmla="*/ 66 h 66"/>
                <a:gd name="T4" fmla="*/ 30 w 38"/>
                <a:gd name="T5" fmla="*/ 52 h 66"/>
                <a:gd name="T6" fmla="*/ 38 w 38"/>
                <a:gd name="T7" fmla="*/ 40 h 66"/>
                <a:gd name="T8" fmla="*/ 30 w 38"/>
                <a:gd name="T9" fmla="*/ 25 h 66"/>
                <a:gd name="T10" fmla="*/ 20 w 38"/>
                <a:gd name="T11" fmla="*/ 13 h 66"/>
                <a:gd name="T12" fmla="*/ 11 w 38"/>
                <a:gd name="T13" fmla="*/ 1 h 66"/>
                <a:gd name="T14" fmla="*/ 2 w 38"/>
                <a:gd name="T15" fmla="*/ 12 h 66"/>
                <a:gd name="T16" fmla="*/ 6 w 38"/>
                <a:gd name="T17" fmla="*/ 27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38" h="66">
                  <a:moveTo>
                    <a:pt x="6" y="27"/>
                  </a:moveTo>
                  <a:cubicBezTo>
                    <a:pt x="8" y="52"/>
                    <a:pt x="5" y="58"/>
                    <a:pt x="26" y="66"/>
                  </a:cubicBezTo>
                  <a:cubicBezTo>
                    <a:pt x="36" y="63"/>
                    <a:pt x="33" y="61"/>
                    <a:pt x="30" y="52"/>
                  </a:cubicBezTo>
                  <a:cubicBezTo>
                    <a:pt x="28" y="41"/>
                    <a:pt x="34" y="49"/>
                    <a:pt x="38" y="40"/>
                  </a:cubicBezTo>
                  <a:cubicBezTo>
                    <a:pt x="34" y="35"/>
                    <a:pt x="33" y="30"/>
                    <a:pt x="30" y="25"/>
                  </a:cubicBezTo>
                  <a:cubicBezTo>
                    <a:pt x="29" y="14"/>
                    <a:pt x="30" y="0"/>
                    <a:pt x="20" y="13"/>
                  </a:cubicBezTo>
                  <a:cubicBezTo>
                    <a:pt x="14" y="9"/>
                    <a:pt x="12" y="8"/>
                    <a:pt x="11" y="1"/>
                  </a:cubicBezTo>
                  <a:cubicBezTo>
                    <a:pt x="5" y="4"/>
                    <a:pt x="3" y="5"/>
                    <a:pt x="2" y="12"/>
                  </a:cubicBezTo>
                  <a:cubicBezTo>
                    <a:pt x="3" y="25"/>
                    <a:pt x="0" y="21"/>
                    <a:pt x="6" y="27"/>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68" name="Freeform 67"/>
            <p:cNvSpPr>
              <a:spLocks/>
            </p:cNvSpPr>
            <p:nvPr/>
          </p:nvSpPr>
          <p:spPr bwMode="invGray">
            <a:xfrm>
              <a:off x="4181" y="3275"/>
              <a:ext cx="18" cy="17"/>
            </a:xfrm>
            <a:custGeom>
              <a:avLst/>
              <a:gdLst>
                <a:gd name="T0" fmla="*/ 0 w 24"/>
                <a:gd name="T1" fmla="*/ 0 h 23"/>
                <a:gd name="T2" fmla="*/ 6 w 24"/>
                <a:gd name="T3" fmla="*/ 23 h 23"/>
                <a:gd name="T4" fmla="*/ 24 w 24"/>
                <a:gd name="T5" fmla="*/ 11 h 23"/>
                <a:gd name="T6" fmla="*/ 0 w 24"/>
                <a:gd name="T7" fmla="*/ 0 h 23"/>
              </a:gdLst>
              <a:ahLst/>
              <a:cxnLst>
                <a:cxn ang="0">
                  <a:pos x="T0" y="T1"/>
                </a:cxn>
                <a:cxn ang="0">
                  <a:pos x="T2" y="T3"/>
                </a:cxn>
                <a:cxn ang="0">
                  <a:pos x="T4" y="T5"/>
                </a:cxn>
                <a:cxn ang="0">
                  <a:pos x="T6" y="T7"/>
                </a:cxn>
              </a:cxnLst>
              <a:rect l="0" t="0" r="r" b="b"/>
              <a:pathLst>
                <a:path w="24" h="23">
                  <a:moveTo>
                    <a:pt x="0" y="0"/>
                  </a:moveTo>
                  <a:cubicBezTo>
                    <a:pt x="1" y="8"/>
                    <a:pt x="3" y="16"/>
                    <a:pt x="6" y="23"/>
                  </a:cubicBezTo>
                  <a:cubicBezTo>
                    <a:pt x="19" y="20"/>
                    <a:pt x="19" y="22"/>
                    <a:pt x="24" y="11"/>
                  </a:cubicBezTo>
                  <a:cubicBezTo>
                    <a:pt x="20" y="0"/>
                    <a:pt x="4" y="8"/>
                    <a:pt x="0"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69" name="Freeform 68"/>
            <p:cNvSpPr>
              <a:spLocks/>
            </p:cNvSpPr>
            <p:nvPr/>
          </p:nvSpPr>
          <p:spPr bwMode="invGray">
            <a:xfrm>
              <a:off x="4208" y="3265"/>
              <a:ext cx="45" cy="37"/>
            </a:xfrm>
            <a:custGeom>
              <a:avLst/>
              <a:gdLst>
                <a:gd name="T0" fmla="*/ 9 w 60"/>
                <a:gd name="T1" fmla="*/ 0 h 49"/>
                <a:gd name="T2" fmla="*/ 0 w 60"/>
                <a:gd name="T3" fmla="*/ 18 h 49"/>
                <a:gd name="T4" fmla="*/ 28 w 60"/>
                <a:gd name="T5" fmla="*/ 33 h 49"/>
                <a:gd name="T6" fmla="*/ 42 w 60"/>
                <a:gd name="T7" fmla="*/ 46 h 49"/>
                <a:gd name="T8" fmla="*/ 60 w 60"/>
                <a:gd name="T9" fmla="*/ 42 h 49"/>
                <a:gd name="T10" fmla="*/ 49 w 60"/>
                <a:gd name="T11" fmla="*/ 24 h 49"/>
                <a:gd name="T12" fmla="*/ 28 w 60"/>
                <a:gd name="T13" fmla="*/ 3 h 49"/>
                <a:gd name="T14" fmla="*/ 19 w 60"/>
                <a:gd name="T15" fmla="*/ 16 h 49"/>
                <a:gd name="T16" fmla="*/ 9 w 60"/>
                <a:gd name="T17" fmla="*/ 0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0" h="49">
                  <a:moveTo>
                    <a:pt x="9" y="0"/>
                  </a:moveTo>
                  <a:cubicBezTo>
                    <a:pt x="8" y="7"/>
                    <a:pt x="0" y="18"/>
                    <a:pt x="0" y="18"/>
                  </a:cubicBezTo>
                  <a:cubicBezTo>
                    <a:pt x="2" y="36"/>
                    <a:pt x="9" y="31"/>
                    <a:pt x="28" y="33"/>
                  </a:cubicBezTo>
                  <a:cubicBezTo>
                    <a:pt x="33" y="40"/>
                    <a:pt x="33" y="44"/>
                    <a:pt x="42" y="46"/>
                  </a:cubicBezTo>
                  <a:cubicBezTo>
                    <a:pt x="49" y="49"/>
                    <a:pt x="56" y="49"/>
                    <a:pt x="60" y="42"/>
                  </a:cubicBezTo>
                  <a:cubicBezTo>
                    <a:pt x="58" y="32"/>
                    <a:pt x="59" y="26"/>
                    <a:pt x="49" y="24"/>
                  </a:cubicBezTo>
                  <a:cubicBezTo>
                    <a:pt x="47" y="12"/>
                    <a:pt x="41" y="5"/>
                    <a:pt x="28" y="3"/>
                  </a:cubicBezTo>
                  <a:cubicBezTo>
                    <a:pt x="23" y="10"/>
                    <a:pt x="30" y="23"/>
                    <a:pt x="19" y="16"/>
                  </a:cubicBezTo>
                  <a:cubicBezTo>
                    <a:pt x="17" y="6"/>
                    <a:pt x="20" y="0"/>
                    <a:pt x="9"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70" name="Freeform 69"/>
            <p:cNvSpPr>
              <a:spLocks/>
            </p:cNvSpPr>
            <p:nvPr/>
          </p:nvSpPr>
          <p:spPr bwMode="invGray">
            <a:xfrm>
              <a:off x="4277" y="3335"/>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71" name="Freeform 70"/>
            <p:cNvSpPr>
              <a:spLocks/>
            </p:cNvSpPr>
            <p:nvPr/>
          </p:nvSpPr>
          <p:spPr bwMode="invGray">
            <a:xfrm>
              <a:off x="4544" y="3293"/>
              <a:ext cx="46" cy="47"/>
            </a:xfrm>
            <a:custGeom>
              <a:avLst/>
              <a:gdLst>
                <a:gd name="T0" fmla="*/ 7 w 61"/>
                <a:gd name="T1" fmla="*/ 0 h 63"/>
                <a:gd name="T2" fmla="*/ 0 w 61"/>
                <a:gd name="T3" fmla="*/ 14 h 63"/>
                <a:gd name="T4" fmla="*/ 24 w 61"/>
                <a:gd name="T5" fmla="*/ 35 h 63"/>
                <a:gd name="T6" fmla="*/ 36 w 61"/>
                <a:gd name="T7" fmla="*/ 54 h 63"/>
                <a:gd name="T8" fmla="*/ 46 w 61"/>
                <a:gd name="T9" fmla="*/ 63 h 63"/>
                <a:gd name="T10" fmla="*/ 61 w 61"/>
                <a:gd name="T11" fmla="*/ 56 h 63"/>
                <a:gd name="T12" fmla="*/ 33 w 61"/>
                <a:gd name="T13" fmla="*/ 17 h 63"/>
                <a:gd name="T14" fmla="*/ 7 w 61"/>
                <a:gd name="T15" fmla="*/ 0 h 6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1" h="63">
                  <a:moveTo>
                    <a:pt x="7" y="0"/>
                  </a:moveTo>
                  <a:cubicBezTo>
                    <a:pt x="6" y="6"/>
                    <a:pt x="3" y="9"/>
                    <a:pt x="0" y="14"/>
                  </a:cubicBezTo>
                  <a:cubicBezTo>
                    <a:pt x="7" y="23"/>
                    <a:pt x="13" y="31"/>
                    <a:pt x="24" y="35"/>
                  </a:cubicBezTo>
                  <a:cubicBezTo>
                    <a:pt x="27" y="42"/>
                    <a:pt x="31" y="48"/>
                    <a:pt x="36" y="54"/>
                  </a:cubicBezTo>
                  <a:cubicBezTo>
                    <a:pt x="37" y="61"/>
                    <a:pt x="40" y="59"/>
                    <a:pt x="46" y="63"/>
                  </a:cubicBezTo>
                  <a:cubicBezTo>
                    <a:pt x="54" y="62"/>
                    <a:pt x="56" y="62"/>
                    <a:pt x="61" y="56"/>
                  </a:cubicBezTo>
                  <a:cubicBezTo>
                    <a:pt x="59" y="46"/>
                    <a:pt x="42" y="23"/>
                    <a:pt x="33" y="17"/>
                  </a:cubicBezTo>
                  <a:cubicBezTo>
                    <a:pt x="23" y="10"/>
                    <a:pt x="14" y="9"/>
                    <a:pt x="7"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72" name="Freeform 71"/>
            <p:cNvSpPr>
              <a:spLocks/>
            </p:cNvSpPr>
            <p:nvPr/>
          </p:nvSpPr>
          <p:spPr bwMode="invGray">
            <a:xfrm>
              <a:off x="4147" y="3352"/>
              <a:ext cx="46" cy="50"/>
            </a:xfrm>
            <a:custGeom>
              <a:avLst/>
              <a:gdLst>
                <a:gd name="T0" fmla="*/ 28 w 61"/>
                <a:gd name="T1" fmla="*/ 7 h 67"/>
                <a:gd name="T2" fmla="*/ 30 w 61"/>
                <a:gd name="T3" fmla="*/ 34 h 67"/>
                <a:gd name="T4" fmla="*/ 16 w 61"/>
                <a:gd name="T5" fmla="*/ 43 h 67"/>
                <a:gd name="T6" fmla="*/ 22 w 61"/>
                <a:gd name="T7" fmla="*/ 67 h 67"/>
                <a:gd name="T8" fmla="*/ 48 w 61"/>
                <a:gd name="T9" fmla="*/ 58 h 67"/>
                <a:gd name="T10" fmla="*/ 60 w 61"/>
                <a:gd name="T11" fmla="*/ 47 h 67"/>
                <a:gd name="T12" fmla="*/ 51 w 61"/>
                <a:gd name="T13" fmla="*/ 28 h 67"/>
                <a:gd name="T14" fmla="*/ 57 w 61"/>
                <a:gd name="T15" fmla="*/ 14 h 67"/>
                <a:gd name="T16" fmla="*/ 55 w 61"/>
                <a:gd name="T17" fmla="*/ 2 h 67"/>
                <a:gd name="T18" fmla="*/ 46 w 61"/>
                <a:gd name="T19" fmla="*/ 4 h 67"/>
                <a:gd name="T20" fmla="*/ 51 w 61"/>
                <a:gd name="T21" fmla="*/ 5 h 67"/>
                <a:gd name="T22" fmla="*/ 49 w 61"/>
                <a:gd name="T23" fmla="*/ 16 h 67"/>
                <a:gd name="T24" fmla="*/ 43 w 61"/>
                <a:gd name="T25" fmla="*/ 23 h 67"/>
                <a:gd name="T26" fmla="*/ 28 w 61"/>
                <a:gd name="T27" fmla="*/ 7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1" h="67">
                  <a:moveTo>
                    <a:pt x="28" y="7"/>
                  </a:moveTo>
                  <a:cubicBezTo>
                    <a:pt x="17" y="15"/>
                    <a:pt x="24" y="25"/>
                    <a:pt x="30" y="34"/>
                  </a:cubicBezTo>
                  <a:cubicBezTo>
                    <a:pt x="27" y="44"/>
                    <a:pt x="26" y="44"/>
                    <a:pt x="16" y="43"/>
                  </a:cubicBezTo>
                  <a:cubicBezTo>
                    <a:pt x="0" y="46"/>
                    <a:pt x="13" y="63"/>
                    <a:pt x="22" y="67"/>
                  </a:cubicBezTo>
                  <a:cubicBezTo>
                    <a:pt x="31" y="65"/>
                    <a:pt x="39" y="60"/>
                    <a:pt x="48" y="58"/>
                  </a:cubicBezTo>
                  <a:cubicBezTo>
                    <a:pt x="51" y="52"/>
                    <a:pt x="54" y="50"/>
                    <a:pt x="60" y="47"/>
                  </a:cubicBezTo>
                  <a:cubicBezTo>
                    <a:pt x="61" y="40"/>
                    <a:pt x="51" y="28"/>
                    <a:pt x="51" y="28"/>
                  </a:cubicBezTo>
                  <a:cubicBezTo>
                    <a:pt x="52" y="22"/>
                    <a:pt x="55" y="19"/>
                    <a:pt x="57" y="14"/>
                  </a:cubicBezTo>
                  <a:cubicBezTo>
                    <a:pt x="56" y="10"/>
                    <a:pt x="58" y="5"/>
                    <a:pt x="55" y="2"/>
                  </a:cubicBezTo>
                  <a:cubicBezTo>
                    <a:pt x="53" y="0"/>
                    <a:pt x="48" y="2"/>
                    <a:pt x="46" y="4"/>
                  </a:cubicBezTo>
                  <a:cubicBezTo>
                    <a:pt x="45" y="5"/>
                    <a:pt x="49" y="5"/>
                    <a:pt x="51" y="5"/>
                  </a:cubicBezTo>
                  <a:cubicBezTo>
                    <a:pt x="57" y="10"/>
                    <a:pt x="52" y="9"/>
                    <a:pt x="49" y="16"/>
                  </a:cubicBezTo>
                  <a:cubicBezTo>
                    <a:pt x="58" y="23"/>
                    <a:pt x="50" y="22"/>
                    <a:pt x="43" y="23"/>
                  </a:cubicBezTo>
                  <a:cubicBezTo>
                    <a:pt x="34" y="22"/>
                    <a:pt x="31" y="16"/>
                    <a:pt x="28" y="7"/>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73" name="Freeform 72"/>
            <p:cNvSpPr>
              <a:spLocks/>
            </p:cNvSpPr>
            <p:nvPr/>
          </p:nvSpPr>
          <p:spPr bwMode="invGray">
            <a:xfrm>
              <a:off x="4098" y="3371"/>
              <a:ext cx="32" cy="27"/>
            </a:xfrm>
            <a:custGeom>
              <a:avLst/>
              <a:gdLst>
                <a:gd name="T0" fmla="*/ 21 w 43"/>
                <a:gd name="T1" fmla="*/ 3 h 36"/>
                <a:gd name="T2" fmla="*/ 6 w 43"/>
                <a:gd name="T3" fmla="*/ 6 h 36"/>
                <a:gd name="T4" fmla="*/ 33 w 43"/>
                <a:gd name="T5" fmla="*/ 36 h 36"/>
                <a:gd name="T6" fmla="*/ 42 w 43"/>
                <a:gd name="T7" fmla="*/ 30 h 36"/>
                <a:gd name="T8" fmla="*/ 21 w 43"/>
                <a:gd name="T9" fmla="*/ 3 h 36"/>
              </a:gdLst>
              <a:ahLst/>
              <a:cxnLst>
                <a:cxn ang="0">
                  <a:pos x="T0" y="T1"/>
                </a:cxn>
                <a:cxn ang="0">
                  <a:pos x="T2" y="T3"/>
                </a:cxn>
                <a:cxn ang="0">
                  <a:pos x="T4" y="T5"/>
                </a:cxn>
                <a:cxn ang="0">
                  <a:pos x="T6" y="T7"/>
                </a:cxn>
                <a:cxn ang="0">
                  <a:pos x="T8" y="T9"/>
                </a:cxn>
              </a:cxnLst>
              <a:rect l="0" t="0" r="r" b="b"/>
              <a:pathLst>
                <a:path w="43" h="36">
                  <a:moveTo>
                    <a:pt x="21" y="3"/>
                  </a:moveTo>
                  <a:cubicBezTo>
                    <a:pt x="14" y="0"/>
                    <a:pt x="12" y="2"/>
                    <a:pt x="6" y="6"/>
                  </a:cubicBezTo>
                  <a:cubicBezTo>
                    <a:pt x="0" y="17"/>
                    <a:pt x="23" y="32"/>
                    <a:pt x="33" y="36"/>
                  </a:cubicBezTo>
                  <a:cubicBezTo>
                    <a:pt x="36" y="35"/>
                    <a:pt x="42" y="34"/>
                    <a:pt x="42" y="30"/>
                  </a:cubicBezTo>
                  <a:cubicBezTo>
                    <a:pt x="43" y="24"/>
                    <a:pt x="27" y="3"/>
                    <a:pt x="21" y="3"/>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74" name="Freeform 73"/>
            <p:cNvSpPr>
              <a:spLocks/>
            </p:cNvSpPr>
            <p:nvPr/>
          </p:nvSpPr>
          <p:spPr bwMode="invGray">
            <a:xfrm>
              <a:off x="4077" y="3342"/>
              <a:ext cx="24" cy="31"/>
            </a:xfrm>
            <a:custGeom>
              <a:avLst/>
              <a:gdLst>
                <a:gd name="T0" fmla="*/ 21 w 32"/>
                <a:gd name="T1" fmla="*/ 0 h 41"/>
                <a:gd name="T2" fmla="*/ 0 w 32"/>
                <a:gd name="T3" fmla="*/ 26 h 41"/>
                <a:gd name="T4" fmla="*/ 16 w 32"/>
                <a:gd name="T5" fmla="*/ 24 h 41"/>
                <a:gd name="T6" fmla="*/ 19 w 32"/>
                <a:gd name="T7" fmla="*/ 29 h 41"/>
                <a:gd name="T8" fmla="*/ 16 w 32"/>
                <a:gd name="T9" fmla="*/ 35 h 41"/>
                <a:gd name="T10" fmla="*/ 30 w 32"/>
                <a:gd name="T11" fmla="*/ 21 h 41"/>
                <a:gd name="T12" fmla="*/ 24 w 32"/>
                <a:gd name="T13" fmla="*/ 9 h 41"/>
                <a:gd name="T14" fmla="*/ 21 w 32"/>
                <a:gd name="T15" fmla="*/ 0 h 4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41">
                  <a:moveTo>
                    <a:pt x="21" y="0"/>
                  </a:moveTo>
                  <a:cubicBezTo>
                    <a:pt x="15" y="10"/>
                    <a:pt x="6" y="16"/>
                    <a:pt x="0" y="26"/>
                  </a:cubicBezTo>
                  <a:cubicBezTo>
                    <a:pt x="7" y="27"/>
                    <a:pt x="10" y="27"/>
                    <a:pt x="16" y="24"/>
                  </a:cubicBezTo>
                  <a:cubicBezTo>
                    <a:pt x="17" y="26"/>
                    <a:pt x="19" y="27"/>
                    <a:pt x="19" y="29"/>
                  </a:cubicBezTo>
                  <a:cubicBezTo>
                    <a:pt x="19" y="31"/>
                    <a:pt x="15" y="33"/>
                    <a:pt x="16" y="35"/>
                  </a:cubicBezTo>
                  <a:cubicBezTo>
                    <a:pt x="19" y="41"/>
                    <a:pt x="29" y="23"/>
                    <a:pt x="30" y="21"/>
                  </a:cubicBezTo>
                  <a:cubicBezTo>
                    <a:pt x="32" y="9"/>
                    <a:pt x="26" y="19"/>
                    <a:pt x="24" y="9"/>
                  </a:cubicBezTo>
                  <a:cubicBezTo>
                    <a:pt x="25" y="1"/>
                    <a:pt x="27" y="4"/>
                    <a:pt x="21"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75" name="Freeform 74"/>
            <p:cNvSpPr>
              <a:spLocks/>
            </p:cNvSpPr>
            <p:nvPr/>
          </p:nvSpPr>
          <p:spPr bwMode="invGray">
            <a:xfrm>
              <a:off x="4111" y="3353"/>
              <a:ext cx="34" cy="24"/>
            </a:xfrm>
            <a:custGeom>
              <a:avLst/>
              <a:gdLst>
                <a:gd name="T0" fmla="*/ 21 w 45"/>
                <a:gd name="T1" fmla="*/ 0 h 32"/>
                <a:gd name="T2" fmla="*/ 0 w 45"/>
                <a:gd name="T3" fmla="*/ 7 h 32"/>
                <a:gd name="T4" fmla="*/ 27 w 45"/>
                <a:gd name="T5" fmla="*/ 31 h 32"/>
                <a:gd name="T6" fmla="*/ 45 w 45"/>
                <a:gd name="T7" fmla="*/ 24 h 32"/>
                <a:gd name="T8" fmla="*/ 22 w 45"/>
                <a:gd name="T9" fmla="*/ 10 h 32"/>
                <a:gd name="T10" fmla="*/ 21 w 45"/>
                <a:gd name="T11" fmla="*/ 0 h 32"/>
              </a:gdLst>
              <a:ahLst/>
              <a:cxnLst>
                <a:cxn ang="0">
                  <a:pos x="T0" y="T1"/>
                </a:cxn>
                <a:cxn ang="0">
                  <a:pos x="T2" y="T3"/>
                </a:cxn>
                <a:cxn ang="0">
                  <a:pos x="T4" y="T5"/>
                </a:cxn>
                <a:cxn ang="0">
                  <a:pos x="T6" y="T7"/>
                </a:cxn>
                <a:cxn ang="0">
                  <a:pos x="T8" y="T9"/>
                </a:cxn>
                <a:cxn ang="0">
                  <a:pos x="T10" y="T11"/>
                </a:cxn>
              </a:cxnLst>
              <a:rect l="0" t="0" r="r" b="b"/>
              <a:pathLst>
                <a:path w="45" h="32">
                  <a:moveTo>
                    <a:pt x="21" y="0"/>
                  </a:moveTo>
                  <a:cubicBezTo>
                    <a:pt x="10" y="1"/>
                    <a:pt x="8" y="1"/>
                    <a:pt x="0" y="7"/>
                  </a:cubicBezTo>
                  <a:cubicBezTo>
                    <a:pt x="3" y="20"/>
                    <a:pt x="15" y="29"/>
                    <a:pt x="27" y="31"/>
                  </a:cubicBezTo>
                  <a:cubicBezTo>
                    <a:pt x="36" y="30"/>
                    <a:pt x="41" y="32"/>
                    <a:pt x="45" y="24"/>
                  </a:cubicBezTo>
                  <a:cubicBezTo>
                    <a:pt x="32" y="16"/>
                    <a:pt x="30" y="23"/>
                    <a:pt x="22" y="10"/>
                  </a:cubicBezTo>
                  <a:cubicBezTo>
                    <a:pt x="21" y="2"/>
                    <a:pt x="21" y="5"/>
                    <a:pt x="21"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76" name="Freeform 75"/>
            <p:cNvSpPr>
              <a:spLocks/>
            </p:cNvSpPr>
            <p:nvPr/>
          </p:nvSpPr>
          <p:spPr bwMode="invGray">
            <a:xfrm>
              <a:off x="4062" y="3021"/>
              <a:ext cx="27" cy="55"/>
            </a:xfrm>
            <a:custGeom>
              <a:avLst/>
              <a:gdLst>
                <a:gd name="T0" fmla="*/ 30 w 35"/>
                <a:gd name="T1" fmla="*/ 0 h 74"/>
                <a:gd name="T2" fmla="*/ 21 w 35"/>
                <a:gd name="T3" fmla="*/ 15 h 74"/>
                <a:gd name="T4" fmla="*/ 9 w 35"/>
                <a:gd name="T5" fmla="*/ 36 h 74"/>
                <a:gd name="T6" fmla="*/ 0 w 35"/>
                <a:gd name="T7" fmla="*/ 59 h 74"/>
                <a:gd name="T8" fmla="*/ 8 w 35"/>
                <a:gd name="T9" fmla="*/ 74 h 74"/>
                <a:gd name="T10" fmla="*/ 20 w 35"/>
                <a:gd name="T11" fmla="*/ 59 h 74"/>
                <a:gd name="T12" fmla="*/ 35 w 35"/>
                <a:gd name="T13" fmla="*/ 32 h 74"/>
                <a:gd name="T14" fmla="*/ 30 w 35"/>
                <a:gd name="T15" fmla="*/ 0 h 7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5" h="74">
                  <a:moveTo>
                    <a:pt x="30" y="0"/>
                  </a:moveTo>
                  <a:cubicBezTo>
                    <a:pt x="33" y="8"/>
                    <a:pt x="29" y="14"/>
                    <a:pt x="21" y="15"/>
                  </a:cubicBezTo>
                  <a:cubicBezTo>
                    <a:pt x="19" y="27"/>
                    <a:pt x="24" y="33"/>
                    <a:pt x="9" y="36"/>
                  </a:cubicBezTo>
                  <a:cubicBezTo>
                    <a:pt x="13" y="50"/>
                    <a:pt x="12" y="52"/>
                    <a:pt x="0" y="59"/>
                  </a:cubicBezTo>
                  <a:cubicBezTo>
                    <a:pt x="3" y="64"/>
                    <a:pt x="5" y="69"/>
                    <a:pt x="8" y="74"/>
                  </a:cubicBezTo>
                  <a:cubicBezTo>
                    <a:pt x="15" y="71"/>
                    <a:pt x="16" y="65"/>
                    <a:pt x="20" y="59"/>
                  </a:cubicBezTo>
                  <a:cubicBezTo>
                    <a:pt x="22" y="47"/>
                    <a:pt x="28" y="41"/>
                    <a:pt x="35" y="32"/>
                  </a:cubicBezTo>
                  <a:cubicBezTo>
                    <a:pt x="34" y="26"/>
                    <a:pt x="30" y="8"/>
                    <a:pt x="30"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77" name="Freeform 76"/>
            <p:cNvSpPr>
              <a:spLocks/>
            </p:cNvSpPr>
            <p:nvPr/>
          </p:nvSpPr>
          <p:spPr bwMode="invGray">
            <a:xfrm>
              <a:off x="4113" y="3012"/>
              <a:ext cx="19" cy="55"/>
            </a:xfrm>
            <a:custGeom>
              <a:avLst/>
              <a:gdLst>
                <a:gd name="T0" fmla="*/ 13 w 25"/>
                <a:gd name="T1" fmla="*/ 7 h 73"/>
                <a:gd name="T2" fmla="*/ 4 w 25"/>
                <a:gd name="T3" fmla="*/ 8 h 73"/>
                <a:gd name="T4" fmla="*/ 0 w 25"/>
                <a:gd name="T5" fmla="*/ 22 h 73"/>
                <a:gd name="T6" fmla="*/ 15 w 25"/>
                <a:gd name="T7" fmla="*/ 41 h 73"/>
                <a:gd name="T8" fmla="*/ 25 w 25"/>
                <a:gd name="T9" fmla="*/ 56 h 73"/>
                <a:gd name="T10" fmla="*/ 16 w 25"/>
                <a:gd name="T11" fmla="*/ 20 h 73"/>
                <a:gd name="T12" fmla="*/ 13 w 25"/>
                <a:gd name="T13" fmla="*/ 7 h 73"/>
              </a:gdLst>
              <a:ahLst/>
              <a:cxnLst>
                <a:cxn ang="0">
                  <a:pos x="T0" y="T1"/>
                </a:cxn>
                <a:cxn ang="0">
                  <a:pos x="T2" y="T3"/>
                </a:cxn>
                <a:cxn ang="0">
                  <a:pos x="T4" y="T5"/>
                </a:cxn>
                <a:cxn ang="0">
                  <a:pos x="T6" y="T7"/>
                </a:cxn>
                <a:cxn ang="0">
                  <a:pos x="T8" y="T9"/>
                </a:cxn>
                <a:cxn ang="0">
                  <a:pos x="T10" y="T11"/>
                </a:cxn>
                <a:cxn ang="0">
                  <a:pos x="T12" y="T13"/>
                </a:cxn>
              </a:cxnLst>
              <a:rect l="0" t="0" r="r" b="b"/>
              <a:pathLst>
                <a:path w="25" h="73">
                  <a:moveTo>
                    <a:pt x="13" y="7"/>
                  </a:moveTo>
                  <a:cubicBezTo>
                    <a:pt x="9" y="0"/>
                    <a:pt x="7" y="2"/>
                    <a:pt x="4" y="8"/>
                  </a:cubicBezTo>
                  <a:cubicBezTo>
                    <a:pt x="3" y="13"/>
                    <a:pt x="1" y="17"/>
                    <a:pt x="0" y="22"/>
                  </a:cubicBezTo>
                  <a:cubicBezTo>
                    <a:pt x="1" y="35"/>
                    <a:pt x="6" y="33"/>
                    <a:pt x="15" y="41"/>
                  </a:cubicBezTo>
                  <a:cubicBezTo>
                    <a:pt x="16" y="52"/>
                    <a:pt x="15" y="73"/>
                    <a:pt x="25" y="56"/>
                  </a:cubicBezTo>
                  <a:cubicBezTo>
                    <a:pt x="24" y="33"/>
                    <a:pt x="23" y="36"/>
                    <a:pt x="16" y="20"/>
                  </a:cubicBezTo>
                  <a:cubicBezTo>
                    <a:pt x="15" y="11"/>
                    <a:pt x="16" y="15"/>
                    <a:pt x="13" y="7"/>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78" name="Freeform 77"/>
            <p:cNvSpPr>
              <a:spLocks/>
            </p:cNvSpPr>
            <p:nvPr/>
          </p:nvSpPr>
          <p:spPr bwMode="invGray">
            <a:xfrm>
              <a:off x="4135" y="2995"/>
              <a:ext cx="10" cy="25"/>
            </a:xfrm>
            <a:custGeom>
              <a:avLst/>
              <a:gdLst>
                <a:gd name="T0" fmla="*/ 11 w 14"/>
                <a:gd name="T1" fmla="*/ 0 h 33"/>
                <a:gd name="T2" fmla="*/ 1 w 14"/>
                <a:gd name="T3" fmla="*/ 10 h 33"/>
                <a:gd name="T4" fmla="*/ 11 w 14"/>
                <a:gd name="T5" fmla="*/ 25 h 33"/>
                <a:gd name="T6" fmla="*/ 11 w 14"/>
                <a:gd name="T7" fmla="*/ 0 h 33"/>
              </a:gdLst>
              <a:ahLst/>
              <a:cxnLst>
                <a:cxn ang="0">
                  <a:pos x="T0" y="T1"/>
                </a:cxn>
                <a:cxn ang="0">
                  <a:pos x="T2" y="T3"/>
                </a:cxn>
                <a:cxn ang="0">
                  <a:pos x="T4" y="T5"/>
                </a:cxn>
                <a:cxn ang="0">
                  <a:pos x="T6" y="T7"/>
                </a:cxn>
              </a:cxnLst>
              <a:rect l="0" t="0" r="r" b="b"/>
              <a:pathLst>
                <a:path w="14" h="33">
                  <a:moveTo>
                    <a:pt x="11" y="0"/>
                  </a:moveTo>
                  <a:cubicBezTo>
                    <a:pt x="7" y="3"/>
                    <a:pt x="5" y="7"/>
                    <a:pt x="1" y="10"/>
                  </a:cubicBezTo>
                  <a:cubicBezTo>
                    <a:pt x="2" y="18"/>
                    <a:pt x="0" y="33"/>
                    <a:pt x="11" y="25"/>
                  </a:cubicBezTo>
                  <a:cubicBezTo>
                    <a:pt x="14" y="15"/>
                    <a:pt x="5" y="4"/>
                    <a:pt x="11"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79" name="Freeform 78"/>
            <p:cNvSpPr>
              <a:spLocks/>
            </p:cNvSpPr>
            <p:nvPr/>
          </p:nvSpPr>
          <p:spPr bwMode="invGray">
            <a:xfrm>
              <a:off x="4145" y="3007"/>
              <a:ext cx="21" cy="48"/>
            </a:xfrm>
            <a:custGeom>
              <a:avLst/>
              <a:gdLst>
                <a:gd name="T0" fmla="*/ 5 w 28"/>
                <a:gd name="T1" fmla="*/ 0 h 64"/>
                <a:gd name="T2" fmla="*/ 11 w 28"/>
                <a:gd name="T3" fmla="*/ 14 h 64"/>
                <a:gd name="T4" fmla="*/ 20 w 28"/>
                <a:gd name="T5" fmla="*/ 21 h 64"/>
                <a:gd name="T6" fmla="*/ 8 w 28"/>
                <a:gd name="T7" fmla="*/ 39 h 64"/>
                <a:gd name="T8" fmla="*/ 0 w 28"/>
                <a:gd name="T9" fmla="*/ 56 h 64"/>
                <a:gd name="T10" fmla="*/ 11 w 28"/>
                <a:gd name="T11" fmla="*/ 57 h 64"/>
                <a:gd name="T12" fmla="*/ 26 w 28"/>
                <a:gd name="T13" fmla="*/ 26 h 64"/>
                <a:gd name="T14" fmla="*/ 5 w 28"/>
                <a:gd name="T15" fmla="*/ 0 h 6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8" h="64">
                  <a:moveTo>
                    <a:pt x="5" y="0"/>
                  </a:moveTo>
                  <a:cubicBezTo>
                    <a:pt x="6" y="5"/>
                    <a:pt x="7" y="10"/>
                    <a:pt x="11" y="14"/>
                  </a:cubicBezTo>
                  <a:cubicBezTo>
                    <a:pt x="14" y="17"/>
                    <a:pt x="20" y="21"/>
                    <a:pt x="20" y="21"/>
                  </a:cubicBezTo>
                  <a:cubicBezTo>
                    <a:pt x="9" y="27"/>
                    <a:pt x="0" y="23"/>
                    <a:pt x="8" y="39"/>
                  </a:cubicBezTo>
                  <a:cubicBezTo>
                    <a:pt x="6" y="47"/>
                    <a:pt x="4" y="50"/>
                    <a:pt x="0" y="56"/>
                  </a:cubicBezTo>
                  <a:cubicBezTo>
                    <a:pt x="4" y="62"/>
                    <a:pt x="7" y="64"/>
                    <a:pt x="11" y="57"/>
                  </a:cubicBezTo>
                  <a:cubicBezTo>
                    <a:pt x="13" y="43"/>
                    <a:pt x="10" y="29"/>
                    <a:pt x="26" y="26"/>
                  </a:cubicBezTo>
                  <a:cubicBezTo>
                    <a:pt x="28" y="15"/>
                    <a:pt x="14" y="4"/>
                    <a:pt x="5"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80" name="Freeform 79"/>
            <p:cNvSpPr>
              <a:spLocks/>
            </p:cNvSpPr>
            <p:nvPr/>
          </p:nvSpPr>
          <p:spPr bwMode="invGray">
            <a:xfrm>
              <a:off x="3876" y="3076"/>
              <a:ext cx="12" cy="27"/>
            </a:xfrm>
            <a:custGeom>
              <a:avLst/>
              <a:gdLst>
                <a:gd name="T0" fmla="*/ 14 w 16"/>
                <a:gd name="T1" fmla="*/ 3 h 36"/>
                <a:gd name="T2" fmla="*/ 0 w 16"/>
                <a:gd name="T3" fmla="*/ 7 h 36"/>
                <a:gd name="T4" fmla="*/ 8 w 16"/>
                <a:gd name="T5" fmla="*/ 22 h 36"/>
                <a:gd name="T6" fmla="*/ 14 w 16"/>
                <a:gd name="T7" fmla="*/ 3 h 36"/>
              </a:gdLst>
              <a:ahLst/>
              <a:cxnLst>
                <a:cxn ang="0">
                  <a:pos x="T0" y="T1"/>
                </a:cxn>
                <a:cxn ang="0">
                  <a:pos x="T2" y="T3"/>
                </a:cxn>
                <a:cxn ang="0">
                  <a:pos x="T4" y="T5"/>
                </a:cxn>
                <a:cxn ang="0">
                  <a:pos x="T6" y="T7"/>
                </a:cxn>
              </a:cxnLst>
              <a:rect l="0" t="0" r="r" b="b"/>
              <a:pathLst>
                <a:path w="16" h="36">
                  <a:moveTo>
                    <a:pt x="14" y="3"/>
                  </a:moveTo>
                  <a:cubicBezTo>
                    <a:pt x="7" y="0"/>
                    <a:pt x="4" y="1"/>
                    <a:pt x="0" y="7"/>
                  </a:cubicBezTo>
                  <a:cubicBezTo>
                    <a:pt x="3" y="14"/>
                    <a:pt x="2" y="17"/>
                    <a:pt x="8" y="22"/>
                  </a:cubicBezTo>
                  <a:cubicBezTo>
                    <a:pt x="16" y="36"/>
                    <a:pt x="11" y="7"/>
                    <a:pt x="14" y="3"/>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81" name="Freeform 80"/>
            <p:cNvSpPr>
              <a:spLocks/>
            </p:cNvSpPr>
            <p:nvPr/>
          </p:nvSpPr>
          <p:spPr bwMode="invGray">
            <a:xfrm>
              <a:off x="3866" y="305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82" name="Freeform 81"/>
            <p:cNvSpPr>
              <a:spLocks/>
            </p:cNvSpPr>
            <p:nvPr/>
          </p:nvSpPr>
          <p:spPr bwMode="invGray">
            <a:xfrm>
              <a:off x="3862" y="3035"/>
              <a:ext cx="12" cy="14"/>
            </a:xfrm>
            <a:custGeom>
              <a:avLst/>
              <a:gdLst>
                <a:gd name="T0" fmla="*/ 10 w 16"/>
                <a:gd name="T1" fmla="*/ 5 h 19"/>
                <a:gd name="T2" fmla="*/ 0 w 16"/>
                <a:gd name="T3" fmla="*/ 10 h 19"/>
                <a:gd name="T4" fmla="*/ 12 w 16"/>
                <a:gd name="T5" fmla="*/ 19 h 19"/>
                <a:gd name="T6" fmla="*/ 10 w 16"/>
                <a:gd name="T7" fmla="*/ 5 h 19"/>
              </a:gdLst>
              <a:ahLst/>
              <a:cxnLst>
                <a:cxn ang="0">
                  <a:pos x="T0" y="T1"/>
                </a:cxn>
                <a:cxn ang="0">
                  <a:pos x="T2" y="T3"/>
                </a:cxn>
                <a:cxn ang="0">
                  <a:pos x="T4" y="T5"/>
                </a:cxn>
                <a:cxn ang="0">
                  <a:pos x="T6" y="T7"/>
                </a:cxn>
              </a:cxnLst>
              <a:rect l="0" t="0" r="r" b="b"/>
              <a:pathLst>
                <a:path w="16" h="19">
                  <a:moveTo>
                    <a:pt x="10" y="5"/>
                  </a:moveTo>
                  <a:cubicBezTo>
                    <a:pt x="4" y="0"/>
                    <a:pt x="1" y="3"/>
                    <a:pt x="0" y="10"/>
                  </a:cubicBezTo>
                  <a:cubicBezTo>
                    <a:pt x="4" y="15"/>
                    <a:pt x="7" y="16"/>
                    <a:pt x="12" y="19"/>
                  </a:cubicBezTo>
                  <a:cubicBezTo>
                    <a:pt x="16" y="12"/>
                    <a:pt x="14" y="12"/>
                    <a:pt x="10" y="5"/>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83" name="Freeform 82"/>
            <p:cNvSpPr>
              <a:spLocks/>
            </p:cNvSpPr>
            <p:nvPr/>
          </p:nvSpPr>
          <p:spPr bwMode="invGray">
            <a:xfrm>
              <a:off x="3850" y="2995"/>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84" name="Freeform 83"/>
            <p:cNvSpPr>
              <a:spLocks/>
            </p:cNvSpPr>
            <p:nvPr/>
          </p:nvSpPr>
          <p:spPr bwMode="invGray">
            <a:xfrm>
              <a:off x="3852" y="3020"/>
              <a:ext cx="16" cy="13"/>
            </a:xfrm>
            <a:custGeom>
              <a:avLst/>
              <a:gdLst>
                <a:gd name="T0" fmla="*/ 13 w 22"/>
                <a:gd name="T1" fmla="*/ 0 h 18"/>
                <a:gd name="T2" fmla="*/ 19 w 22"/>
                <a:gd name="T3" fmla="*/ 18 h 18"/>
                <a:gd name="T4" fmla="*/ 14 w 22"/>
                <a:gd name="T5" fmla="*/ 6 h 18"/>
                <a:gd name="T6" fmla="*/ 13 w 22"/>
                <a:gd name="T7" fmla="*/ 0 h 18"/>
              </a:gdLst>
              <a:ahLst/>
              <a:cxnLst>
                <a:cxn ang="0">
                  <a:pos x="T0" y="T1"/>
                </a:cxn>
                <a:cxn ang="0">
                  <a:pos x="T2" y="T3"/>
                </a:cxn>
                <a:cxn ang="0">
                  <a:pos x="T4" y="T5"/>
                </a:cxn>
                <a:cxn ang="0">
                  <a:pos x="T6" y="T7"/>
                </a:cxn>
              </a:cxnLst>
              <a:rect l="0" t="0" r="r" b="b"/>
              <a:pathLst>
                <a:path w="22" h="18">
                  <a:moveTo>
                    <a:pt x="13" y="0"/>
                  </a:moveTo>
                  <a:cubicBezTo>
                    <a:pt x="0" y="8"/>
                    <a:pt x="9" y="12"/>
                    <a:pt x="19" y="18"/>
                  </a:cubicBezTo>
                  <a:cubicBezTo>
                    <a:pt x="20" y="11"/>
                    <a:pt x="22" y="8"/>
                    <a:pt x="14" y="6"/>
                  </a:cubicBezTo>
                  <a:cubicBezTo>
                    <a:pt x="9" y="3"/>
                    <a:pt x="9" y="5"/>
                    <a:pt x="13"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85" name="Freeform 84"/>
            <p:cNvSpPr>
              <a:spLocks/>
            </p:cNvSpPr>
            <p:nvPr/>
          </p:nvSpPr>
          <p:spPr bwMode="invGray">
            <a:xfrm>
              <a:off x="4688" y="3643"/>
              <a:ext cx="45" cy="60"/>
            </a:xfrm>
            <a:custGeom>
              <a:avLst/>
              <a:gdLst>
                <a:gd name="T0" fmla="*/ 10 w 60"/>
                <a:gd name="T1" fmla="*/ 7 h 81"/>
                <a:gd name="T2" fmla="*/ 3 w 60"/>
                <a:gd name="T3" fmla="*/ 18 h 81"/>
                <a:gd name="T4" fmla="*/ 15 w 60"/>
                <a:gd name="T5" fmla="*/ 39 h 81"/>
                <a:gd name="T6" fmla="*/ 27 w 60"/>
                <a:gd name="T7" fmla="*/ 54 h 81"/>
                <a:gd name="T8" fmla="*/ 40 w 60"/>
                <a:gd name="T9" fmla="*/ 63 h 81"/>
                <a:gd name="T10" fmla="*/ 51 w 60"/>
                <a:gd name="T11" fmla="*/ 81 h 81"/>
                <a:gd name="T12" fmla="*/ 52 w 60"/>
                <a:gd name="T13" fmla="*/ 57 h 81"/>
                <a:gd name="T14" fmla="*/ 43 w 60"/>
                <a:gd name="T15" fmla="*/ 37 h 81"/>
                <a:gd name="T16" fmla="*/ 25 w 60"/>
                <a:gd name="T17" fmla="*/ 18 h 81"/>
                <a:gd name="T18" fmla="*/ 10 w 60"/>
                <a:gd name="T19" fmla="*/ 7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0" h="81">
                  <a:moveTo>
                    <a:pt x="10" y="7"/>
                  </a:moveTo>
                  <a:cubicBezTo>
                    <a:pt x="0" y="0"/>
                    <a:pt x="0" y="9"/>
                    <a:pt x="3" y="18"/>
                  </a:cubicBezTo>
                  <a:cubicBezTo>
                    <a:pt x="5" y="25"/>
                    <a:pt x="12" y="32"/>
                    <a:pt x="15" y="39"/>
                  </a:cubicBezTo>
                  <a:cubicBezTo>
                    <a:pt x="16" y="51"/>
                    <a:pt x="17" y="51"/>
                    <a:pt x="27" y="54"/>
                  </a:cubicBezTo>
                  <a:cubicBezTo>
                    <a:pt x="31" y="57"/>
                    <a:pt x="36" y="60"/>
                    <a:pt x="40" y="63"/>
                  </a:cubicBezTo>
                  <a:cubicBezTo>
                    <a:pt x="43" y="70"/>
                    <a:pt x="45" y="77"/>
                    <a:pt x="51" y="81"/>
                  </a:cubicBezTo>
                  <a:cubicBezTo>
                    <a:pt x="60" y="75"/>
                    <a:pt x="56" y="66"/>
                    <a:pt x="52" y="57"/>
                  </a:cubicBezTo>
                  <a:cubicBezTo>
                    <a:pt x="51" y="49"/>
                    <a:pt x="50" y="41"/>
                    <a:pt x="43" y="37"/>
                  </a:cubicBezTo>
                  <a:cubicBezTo>
                    <a:pt x="37" y="30"/>
                    <a:pt x="33" y="23"/>
                    <a:pt x="25" y="18"/>
                  </a:cubicBezTo>
                  <a:cubicBezTo>
                    <a:pt x="20" y="12"/>
                    <a:pt x="17" y="9"/>
                    <a:pt x="10" y="7"/>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86" name="Freeform 85"/>
            <p:cNvSpPr>
              <a:spLocks/>
            </p:cNvSpPr>
            <p:nvPr/>
          </p:nvSpPr>
          <p:spPr bwMode="invGray">
            <a:xfrm>
              <a:off x="4919" y="3594"/>
              <a:ext cx="53" cy="46"/>
            </a:xfrm>
            <a:custGeom>
              <a:avLst/>
              <a:gdLst>
                <a:gd name="T0" fmla="*/ 28 w 71"/>
                <a:gd name="T1" fmla="*/ 23 h 61"/>
                <a:gd name="T2" fmla="*/ 13 w 71"/>
                <a:gd name="T3" fmla="*/ 32 h 61"/>
                <a:gd name="T4" fmla="*/ 1 w 71"/>
                <a:gd name="T5" fmla="*/ 44 h 61"/>
                <a:gd name="T6" fmla="*/ 13 w 71"/>
                <a:gd name="T7" fmla="*/ 59 h 61"/>
                <a:gd name="T8" fmla="*/ 28 w 71"/>
                <a:gd name="T9" fmla="*/ 44 h 61"/>
                <a:gd name="T10" fmla="*/ 40 w 71"/>
                <a:gd name="T11" fmla="*/ 23 h 61"/>
                <a:gd name="T12" fmla="*/ 55 w 71"/>
                <a:gd name="T13" fmla="*/ 0 h 61"/>
                <a:gd name="T14" fmla="*/ 71 w 71"/>
                <a:gd name="T15" fmla="*/ 11 h 61"/>
                <a:gd name="T16" fmla="*/ 35 w 71"/>
                <a:gd name="T17" fmla="*/ 23 h 61"/>
                <a:gd name="T18" fmla="*/ 28 w 71"/>
                <a:gd name="T19" fmla="*/ 23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71" h="61">
                  <a:moveTo>
                    <a:pt x="28" y="23"/>
                  </a:moveTo>
                  <a:cubicBezTo>
                    <a:pt x="25" y="33"/>
                    <a:pt x="25" y="33"/>
                    <a:pt x="13" y="32"/>
                  </a:cubicBezTo>
                  <a:cubicBezTo>
                    <a:pt x="2" y="33"/>
                    <a:pt x="3" y="34"/>
                    <a:pt x="1" y="44"/>
                  </a:cubicBezTo>
                  <a:cubicBezTo>
                    <a:pt x="2" y="60"/>
                    <a:pt x="0" y="61"/>
                    <a:pt x="13" y="59"/>
                  </a:cubicBezTo>
                  <a:cubicBezTo>
                    <a:pt x="19" y="54"/>
                    <a:pt x="21" y="48"/>
                    <a:pt x="28" y="44"/>
                  </a:cubicBezTo>
                  <a:cubicBezTo>
                    <a:pt x="30" y="33"/>
                    <a:pt x="28" y="25"/>
                    <a:pt x="40" y="23"/>
                  </a:cubicBezTo>
                  <a:cubicBezTo>
                    <a:pt x="42" y="12"/>
                    <a:pt x="44" y="4"/>
                    <a:pt x="55" y="0"/>
                  </a:cubicBezTo>
                  <a:cubicBezTo>
                    <a:pt x="65" y="2"/>
                    <a:pt x="69" y="1"/>
                    <a:pt x="71" y="11"/>
                  </a:cubicBezTo>
                  <a:cubicBezTo>
                    <a:pt x="63" y="22"/>
                    <a:pt x="48" y="21"/>
                    <a:pt x="35" y="23"/>
                  </a:cubicBezTo>
                  <a:cubicBezTo>
                    <a:pt x="30" y="27"/>
                    <a:pt x="32" y="27"/>
                    <a:pt x="28" y="23"/>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87" name="Freeform 86"/>
            <p:cNvSpPr>
              <a:spLocks/>
            </p:cNvSpPr>
            <p:nvPr/>
          </p:nvSpPr>
          <p:spPr bwMode="invGray">
            <a:xfrm>
              <a:off x="4759" y="3569"/>
              <a:ext cx="17" cy="23"/>
            </a:xfrm>
            <a:custGeom>
              <a:avLst/>
              <a:gdLst>
                <a:gd name="T0" fmla="*/ 9 w 23"/>
                <a:gd name="T1" fmla="*/ 0 h 30"/>
                <a:gd name="T2" fmla="*/ 0 w 23"/>
                <a:gd name="T3" fmla="*/ 14 h 30"/>
                <a:gd name="T4" fmla="*/ 12 w 23"/>
                <a:gd name="T5" fmla="*/ 30 h 30"/>
                <a:gd name="T6" fmla="*/ 9 w 23"/>
                <a:gd name="T7" fmla="*/ 0 h 30"/>
              </a:gdLst>
              <a:ahLst/>
              <a:cxnLst>
                <a:cxn ang="0">
                  <a:pos x="T0" y="T1"/>
                </a:cxn>
                <a:cxn ang="0">
                  <a:pos x="T2" y="T3"/>
                </a:cxn>
                <a:cxn ang="0">
                  <a:pos x="T4" y="T5"/>
                </a:cxn>
                <a:cxn ang="0">
                  <a:pos x="T6" y="T7"/>
                </a:cxn>
              </a:cxnLst>
              <a:rect l="0" t="0" r="r" b="b"/>
              <a:pathLst>
                <a:path w="23" h="30">
                  <a:moveTo>
                    <a:pt x="9" y="0"/>
                  </a:moveTo>
                  <a:cubicBezTo>
                    <a:pt x="8" y="7"/>
                    <a:pt x="3" y="8"/>
                    <a:pt x="0" y="14"/>
                  </a:cubicBezTo>
                  <a:cubicBezTo>
                    <a:pt x="3" y="21"/>
                    <a:pt x="8" y="24"/>
                    <a:pt x="12" y="30"/>
                  </a:cubicBezTo>
                  <a:cubicBezTo>
                    <a:pt x="23" y="15"/>
                    <a:pt x="4" y="9"/>
                    <a:pt x="9"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88" name="Freeform 87"/>
            <p:cNvSpPr>
              <a:spLocks/>
            </p:cNvSpPr>
            <p:nvPr/>
          </p:nvSpPr>
          <p:spPr bwMode="invGray">
            <a:xfrm>
              <a:off x="4751" y="3547"/>
              <a:ext cx="20" cy="17"/>
            </a:xfrm>
            <a:custGeom>
              <a:avLst/>
              <a:gdLst>
                <a:gd name="T0" fmla="*/ 19 w 26"/>
                <a:gd name="T1" fmla="*/ 0 h 23"/>
                <a:gd name="T2" fmla="*/ 0 w 26"/>
                <a:gd name="T3" fmla="*/ 14 h 23"/>
                <a:gd name="T4" fmla="*/ 21 w 26"/>
                <a:gd name="T5" fmla="*/ 20 h 23"/>
                <a:gd name="T6" fmla="*/ 19 w 26"/>
                <a:gd name="T7" fmla="*/ 0 h 23"/>
              </a:gdLst>
              <a:ahLst/>
              <a:cxnLst>
                <a:cxn ang="0">
                  <a:pos x="T0" y="T1"/>
                </a:cxn>
                <a:cxn ang="0">
                  <a:pos x="T2" y="T3"/>
                </a:cxn>
                <a:cxn ang="0">
                  <a:pos x="T4" y="T5"/>
                </a:cxn>
                <a:cxn ang="0">
                  <a:pos x="T6" y="T7"/>
                </a:cxn>
              </a:cxnLst>
              <a:rect l="0" t="0" r="r" b="b"/>
              <a:pathLst>
                <a:path w="26" h="23">
                  <a:moveTo>
                    <a:pt x="19" y="0"/>
                  </a:moveTo>
                  <a:cubicBezTo>
                    <a:pt x="17" y="12"/>
                    <a:pt x="10" y="11"/>
                    <a:pt x="0" y="14"/>
                  </a:cubicBezTo>
                  <a:cubicBezTo>
                    <a:pt x="5" y="23"/>
                    <a:pt x="11" y="22"/>
                    <a:pt x="21" y="20"/>
                  </a:cubicBezTo>
                  <a:cubicBezTo>
                    <a:pt x="26" y="12"/>
                    <a:pt x="23" y="7"/>
                    <a:pt x="19"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89" name="Freeform 88"/>
            <p:cNvSpPr>
              <a:spLocks/>
            </p:cNvSpPr>
            <p:nvPr/>
          </p:nvSpPr>
          <p:spPr bwMode="invGray">
            <a:xfrm>
              <a:off x="4598" y="3353"/>
              <a:ext cx="24" cy="33"/>
            </a:xfrm>
            <a:custGeom>
              <a:avLst/>
              <a:gdLst>
                <a:gd name="T0" fmla="*/ 28 w 32"/>
                <a:gd name="T1" fmla="*/ 0 h 44"/>
                <a:gd name="T2" fmla="*/ 10 w 32"/>
                <a:gd name="T3" fmla="*/ 11 h 44"/>
                <a:gd name="T4" fmla="*/ 12 w 32"/>
                <a:gd name="T5" fmla="*/ 32 h 44"/>
                <a:gd name="T6" fmla="*/ 24 w 32"/>
                <a:gd name="T7" fmla="*/ 36 h 44"/>
                <a:gd name="T8" fmla="*/ 28 w 32"/>
                <a:gd name="T9" fmla="*/ 0 h 44"/>
              </a:gdLst>
              <a:ahLst/>
              <a:cxnLst>
                <a:cxn ang="0">
                  <a:pos x="T0" y="T1"/>
                </a:cxn>
                <a:cxn ang="0">
                  <a:pos x="T2" y="T3"/>
                </a:cxn>
                <a:cxn ang="0">
                  <a:pos x="T4" y="T5"/>
                </a:cxn>
                <a:cxn ang="0">
                  <a:pos x="T6" y="T7"/>
                </a:cxn>
                <a:cxn ang="0">
                  <a:pos x="T8" y="T9"/>
                </a:cxn>
              </a:cxnLst>
              <a:rect l="0" t="0" r="r" b="b"/>
              <a:pathLst>
                <a:path w="32" h="44">
                  <a:moveTo>
                    <a:pt x="28" y="0"/>
                  </a:moveTo>
                  <a:cubicBezTo>
                    <a:pt x="32" y="10"/>
                    <a:pt x="18" y="9"/>
                    <a:pt x="10" y="11"/>
                  </a:cubicBezTo>
                  <a:cubicBezTo>
                    <a:pt x="0" y="18"/>
                    <a:pt x="7" y="24"/>
                    <a:pt x="12" y="32"/>
                  </a:cubicBezTo>
                  <a:cubicBezTo>
                    <a:pt x="14" y="44"/>
                    <a:pt x="15" y="41"/>
                    <a:pt x="24" y="36"/>
                  </a:cubicBezTo>
                  <a:cubicBezTo>
                    <a:pt x="32" y="25"/>
                    <a:pt x="29" y="14"/>
                    <a:pt x="28"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90" name="Freeform 89"/>
            <p:cNvSpPr>
              <a:spLocks/>
            </p:cNvSpPr>
            <p:nvPr/>
          </p:nvSpPr>
          <p:spPr bwMode="invGray">
            <a:xfrm>
              <a:off x="4632" y="3396"/>
              <a:ext cx="26" cy="33"/>
            </a:xfrm>
            <a:custGeom>
              <a:avLst/>
              <a:gdLst>
                <a:gd name="T0" fmla="*/ 30 w 34"/>
                <a:gd name="T1" fmla="*/ 0 h 44"/>
                <a:gd name="T2" fmla="*/ 10 w 34"/>
                <a:gd name="T3" fmla="*/ 9 h 44"/>
                <a:gd name="T4" fmla="*/ 14 w 34"/>
                <a:gd name="T5" fmla="*/ 32 h 44"/>
                <a:gd name="T6" fmla="*/ 26 w 34"/>
                <a:gd name="T7" fmla="*/ 36 h 44"/>
                <a:gd name="T8" fmla="*/ 30 w 34"/>
                <a:gd name="T9" fmla="*/ 0 h 44"/>
              </a:gdLst>
              <a:ahLst/>
              <a:cxnLst>
                <a:cxn ang="0">
                  <a:pos x="T0" y="T1"/>
                </a:cxn>
                <a:cxn ang="0">
                  <a:pos x="T2" y="T3"/>
                </a:cxn>
                <a:cxn ang="0">
                  <a:pos x="T4" y="T5"/>
                </a:cxn>
                <a:cxn ang="0">
                  <a:pos x="T6" y="T7"/>
                </a:cxn>
                <a:cxn ang="0">
                  <a:pos x="T8" y="T9"/>
                </a:cxn>
              </a:cxnLst>
              <a:rect l="0" t="0" r="r" b="b"/>
              <a:pathLst>
                <a:path w="34" h="44">
                  <a:moveTo>
                    <a:pt x="30" y="0"/>
                  </a:moveTo>
                  <a:cubicBezTo>
                    <a:pt x="34" y="10"/>
                    <a:pt x="18" y="7"/>
                    <a:pt x="10" y="9"/>
                  </a:cubicBezTo>
                  <a:cubicBezTo>
                    <a:pt x="0" y="16"/>
                    <a:pt x="9" y="24"/>
                    <a:pt x="14" y="32"/>
                  </a:cubicBezTo>
                  <a:cubicBezTo>
                    <a:pt x="16" y="44"/>
                    <a:pt x="17" y="41"/>
                    <a:pt x="26" y="36"/>
                  </a:cubicBezTo>
                  <a:cubicBezTo>
                    <a:pt x="34" y="25"/>
                    <a:pt x="31" y="14"/>
                    <a:pt x="30"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91" name="Freeform 90"/>
            <p:cNvSpPr>
              <a:spLocks/>
            </p:cNvSpPr>
            <p:nvPr/>
          </p:nvSpPr>
          <p:spPr bwMode="invGray">
            <a:xfrm>
              <a:off x="4659" y="3459"/>
              <a:ext cx="28" cy="28"/>
            </a:xfrm>
            <a:custGeom>
              <a:avLst/>
              <a:gdLst>
                <a:gd name="T0" fmla="*/ 34 w 38"/>
                <a:gd name="T1" fmla="*/ 2 h 37"/>
                <a:gd name="T2" fmla="*/ 10 w 38"/>
                <a:gd name="T3" fmla="*/ 2 h 37"/>
                <a:gd name="T4" fmla="*/ 14 w 38"/>
                <a:gd name="T5" fmla="*/ 25 h 37"/>
                <a:gd name="T6" fmla="*/ 26 w 38"/>
                <a:gd name="T7" fmla="*/ 29 h 37"/>
                <a:gd name="T8" fmla="*/ 34 w 38"/>
                <a:gd name="T9" fmla="*/ 2 h 37"/>
              </a:gdLst>
              <a:ahLst/>
              <a:cxnLst>
                <a:cxn ang="0">
                  <a:pos x="T0" y="T1"/>
                </a:cxn>
                <a:cxn ang="0">
                  <a:pos x="T2" y="T3"/>
                </a:cxn>
                <a:cxn ang="0">
                  <a:pos x="T4" y="T5"/>
                </a:cxn>
                <a:cxn ang="0">
                  <a:pos x="T6" y="T7"/>
                </a:cxn>
                <a:cxn ang="0">
                  <a:pos x="T8" y="T9"/>
                </a:cxn>
              </a:cxnLst>
              <a:rect l="0" t="0" r="r" b="b"/>
              <a:pathLst>
                <a:path w="38" h="37">
                  <a:moveTo>
                    <a:pt x="34" y="2"/>
                  </a:moveTo>
                  <a:cubicBezTo>
                    <a:pt x="38" y="12"/>
                    <a:pt x="18" y="0"/>
                    <a:pt x="10" y="2"/>
                  </a:cubicBezTo>
                  <a:cubicBezTo>
                    <a:pt x="0" y="9"/>
                    <a:pt x="9" y="17"/>
                    <a:pt x="14" y="25"/>
                  </a:cubicBezTo>
                  <a:cubicBezTo>
                    <a:pt x="16" y="37"/>
                    <a:pt x="17" y="34"/>
                    <a:pt x="26" y="29"/>
                  </a:cubicBezTo>
                  <a:cubicBezTo>
                    <a:pt x="34" y="18"/>
                    <a:pt x="35" y="16"/>
                    <a:pt x="34" y="2"/>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92" name="Freeform 91"/>
            <p:cNvSpPr>
              <a:spLocks/>
            </p:cNvSpPr>
            <p:nvPr/>
          </p:nvSpPr>
          <p:spPr bwMode="invGray">
            <a:xfrm>
              <a:off x="4693" y="3449"/>
              <a:ext cx="28" cy="26"/>
            </a:xfrm>
            <a:custGeom>
              <a:avLst/>
              <a:gdLst>
                <a:gd name="T0" fmla="*/ 34 w 38"/>
                <a:gd name="T1" fmla="*/ 2 h 34"/>
                <a:gd name="T2" fmla="*/ 10 w 38"/>
                <a:gd name="T3" fmla="*/ 2 h 34"/>
                <a:gd name="T4" fmla="*/ 16 w 38"/>
                <a:gd name="T5" fmla="*/ 22 h 34"/>
                <a:gd name="T6" fmla="*/ 27 w 38"/>
                <a:gd name="T7" fmla="*/ 22 h 34"/>
                <a:gd name="T8" fmla="*/ 34 w 38"/>
                <a:gd name="T9" fmla="*/ 2 h 34"/>
              </a:gdLst>
              <a:ahLst/>
              <a:cxnLst>
                <a:cxn ang="0">
                  <a:pos x="T0" y="T1"/>
                </a:cxn>
                <a:cxn ang="0">
                  <a:pos x="T2" y="T3"/>
                </a:cxn>
                <a:cxn ang="0">
                  <a:pos x="T4" y="T5"/>
                </a:cxn>
                <a:cxn ang="0">
                  <a:pos x="T6" y="T7"/>
                </a:cxn>
                <a:cxn ang="0">
                  <a:pos x="T8" y="T9"/>
                </a:cxn>
              </a:cxnLst>
              <a:rect l="0" t="0" r="r" b="b"/>
              <a:pathLst>
                <a:path w="38" h="34">
                  <a:moveTo>
                    <a:pt x="34" y="2"/>
                  </a:moveTo>
                  <a:cubicBezTo>
                    <a:pt x="38" y="12"/>
                    <a:pt x="18" y="0"/>
                    <a:pt x="10" y="2"/>
                  </a:cubicBezTo>
                  <a:cubicBezTo>
                    <a:pt x="0" y="9"/>
                    <a:pt x="11" y="14"/>
                    <a:pt x="16" y="22"/>
                  </a:cubicBezTo>
                  <a:cubicBezTo>
                    <a:pt x="18" y="34"/>
                    <a:pt x="18" y="27"/>
                    <a:pt x="27" y="22"/>
                  </a:cubicBezTo>
                  <a:cubicBezTo>
                    <a:pt x="35" y="11"/>
                    <a:pt x="35" y="16"/>
                    <a:pt x="34" y="2"/>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93" name="Freeform 92"/>
            <p:cNvSpPr>
              <a:spLocks/>
            </p:cNvSpPr>
            <p:nvPr/>
          </p:nvSpPr>
          <p:spPr bwMode="invGray">
            <a:xfrm>
              <a:off x="4683" y="3413"/>
              <a:ext cx="26" cy="20"/>
            </a:xfrm>
            <a:custGeom>
              <a:avLst/>
              <a:gdLst>
                <a:gd name="T0" fmla="*/ 31 w 35"/>
                <a:gd name="T1" fmla="*/ 1 h 27"/>
                <a:gd name="T2" fmla="*/ 10 w 35"/>
                <a:gd name="T3" fmla="*/ 2 h 27"/>
                <a:gd name="T4" fmla="*/ 13 w 35"/>
                <a:gd name="T5" fmla="*/ 15 h 27"/>
                <a:gd name="T6" fmla="*/ 25 w 35"/>
                <a:gd name="T7" fmla="*/ 19 h 27"/>
                <a:gd name="T8" fmla="*/ 31 w 35"/>
                <a:gd name="T9" fmla="*/ 1 h 27"/>
              </a:gdLst>
              <a:ahLst/>
              <a:cxnLst>
                <a:cxn ang="0">
                  <a:pos x="T0" y="T1"/>
                </a:cxn>
                <a:cxn ang="0">
                  <a:pos x="T2" y="T3"/>
                </a:cxn>
                <a:cxn ang="0">
                  <a:pos x="T4" y="T5"/>
                </a:cxn>
                <a:cxn ang="0">
                  <a:pos x="T6" y="T7"/>
                </a:cxn>
                <a:cxn ang="0">
                  <a:pos x="T8" y="T9"/>
                </a:cxn>
              </a:cxnLst>
              <a:rect l="0" t="0" r="r" b="b"/>
              <a:pathLst>
                <a:path w="35" h="27">
                  <a:moveTo>
                    <a:pt x="31" y="1"/>
                  </a:moveTo>
                  <a:cubicBezTo>
                    <a:pt x="35" y="11"/>
                    <a:pt x="18" y="0"/>
                    <a:pt x="10" y="2"/>
                  </a:cubicBezTo>
                  <a:cubicBezTo>
                    <a:pt x="0" y="9"/>
                    <a:pt x="8" y="7"/>
                    <a:pt x="13" y="15"/>
                  </a:cubicBezTo>
                  <a:cubicBezTo>
                    <a:pt x="15" y="27"/>
                    <a:pt x="16" y="24"/>
                    <a:pt x="25" y="19"/>
                  </a:cubicBezTo>
                  <a:cubicBezTo>
                    <a:pt x="33" y="8"/>
                    <a:pt x="32" y="15"/>
                    <a:pt x="31" y="1"/>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94" name="Freeform 93"/>
            <p:cNvSpPr>
              <a:spLocks/>
            </p:cNvSpPr>
            <p:nvPr/>
          </p:nvSpPr>
          <p:spPr bwMode="invGray">
            <a:xfrm>
              <a:off x="4657" y="3388"/>
              <a:ext cx="26" cy="35"/>
            </a:xfrm>
            <a:custGeom>
              <a:avLst/>
              <a:gdLst>
                <a:gd name="T0" fmla="*/ 28 w 35"/>
                <a:gd name="T1" fmla="*/ 16 h 47"/>
                <a:gd name="T2" fmla="*/ 19 w 35"/>
                <a:gd name="T3" fmla="*/ 2 h 47"/>
                <a:gd name="T4" fmla="*/ 10 w 35"/>
                <a:gd name="T5" fmla="*/ 25 h 47"/>
                <a:gd name="T6" fmla="*/ 19 w 35"/>
                <a:gd name="T7" fmla="*/ 35 h 47"/>
                <a:gd name="T8" fmla="*/ 27 w 35"/>
                <a:gd name="T9" fmla="*/ 29 h 47"/>
                <a:gd name="T10" fmla="*/ 28 w 35"/>
                <a:gd name="T11" fmla="*/ 16 h 47"/>
              </a:gdLst>
              <a:ahLst/>
              <a:cxnLst>
                <a:cxn ang="0">
                  <a:pos x="T0" y="T1"/>
                </a:cxn>
                <a:cxn ang="0">
                  <a:pos x="T2" y="T3"/>
                </a:cxn>
                <a:cxn ang="0">
                  <a:pos x="T4" y="T5"/>
                </a:cxn>
                <a:cxn ang="0">
                  <a:pos x="T6" y="T7"/>
                </a:cxn>
                <a:cxn ang="0">
                  <a:pos x="T8" y="T9"/>
                </a:cxn>
                <a:cxn ang="0">
                  <a:pos x="T10" y="T11"/>
                </a:cxn>
              </a:cxnLst>
              <a:rect l="0" t="0" r="r" b="b"/>
              <a:pathLst>
                <a:path w="35" h="47">
                  <a:moveTo>
                    <a:pt x="28" y="16"/>
                  </a:moveTo>
                  <a:cubicBezTo>
                    <a:pt x="27" y="13"/>
                    <a:pt x="22" y="0"/>
                    <a:pt x="19" y="2"/>
                  </a:cubicBezTo>
                  <a:cubicBezTo>
                    <a:pt x="16" y="4"/>
                    <a:pt x="10" y="20"/>
                    <a:pt x="10" y="25"/>
                  </a:cubicBezTo>
                  <a:cubicBezTo>
                    <a:pt x="0" y="32"/>
                    <a:pt x="14" y="27"/>
                    <a:pt x="19" y="35"/>
                  </a:cubicBezTo>
                  <a:cubicBezTo>
                    <a:pt x="21" y="47"/>
                    <a:pt x="18" y="34"/>
                    <a:pt x="27" y="29"/>
                  </a:cubicBezTo>
                  <a:cubicBezTo>
                    <a:pt x="35" y="18"/>
                    <a:pt x="29" y="30"/>
                    <a:pt x="28" y="16"/>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95" name="Freeform 94"/>
            <p:cNvSpPr>
              <a:spLocks/>
            </p:cNvSpPr>
            <p:nvPr/>
          </p:nvSpPr>
          <p:spPr bwMode="invGray">
            <a:xfrm>
              <a:off x="4625" y="3372"/>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96" name="Freeform 95"/>
            <p:cNvSpPr>
              <a:spLocks/>
            </p:cNvSpPr>
            <p:nvPr/>
          </p:nvSpPr>
          <p:spPr bwMode="invGray">
            <a:xfrm>
              <a:off x="4665" y="3425"/>
              <a:ext cx="24" cy="26"/>
            </a:xfrm>
            <a:custGeom>
              <a:avLst/>
              <a:gdLst>
                <a:gd name="T0" fmla="*/ 22 w 32"/>
                <a:gd name="T1" fmla="*/ 10 h 35"/>
                <a:gd name="T2" fmla="*/ 10 w 32"/>
                <a:gd name="T3" fmla="*/ 2 h 35"/>
                <a:gd name="T4" fmla="*/ 12 w 32"/>
                <a:gd name="T5" fmla="*/ 23 h 35"/>
                <a:gd name="T6" fmla="*/ 24 w 32"/>
                <a:gd name="T7" fmla="*/ 27 h 35"/>
                <a:gd name="T8" fmla="*/ 22 w 32"/>
                <a:gd name="T9" fmla="*/ 10 h 35"/>
              </a:gdLst>
              <a:ahLst/>
              <a:cxnLst>
                <a:cxn ang="0">
                  <a:pos x="T0" y="T1"/>
                </a:cxn>
                <a:cxn ang="0">
                  <a:pos x="T2" y="T3"/>
                </a:cxn>
                <a:cxn ang="0">
                  <a:pos x="T4" y="T5"/>
                </a:cxn>
                <a:cxn ang="0">
                  <a:pos x="T6" y="T7"/>
                </a:cxn>
                <a:cxn ang="0">
                  <a:pos x="T8" y="T9"/>
                </a:cxn>
              </a:cxnLst>
              <a:rect l="0" t="0" r="r" b="b"/>
              <a:pathLst>
                <a:path w="32" h="35">
                  <a:moveTo>
                    <a:pt x="22" y="10"/>
                  </a:moveTo>
                  <a:cubicBezTo>
                    <a:pt x="26" y="20"/>
                    <a:pt x="18" y="0"/>
                    <a:pt x="10" y="2"/>
                  </a:cubicBezTo>
                  <a:cubicBezTo>
                    <a:pt x="0" y="9"/>
                    <a:pt x="7" y="15"/>
                    <a:pt x="12" y="23"/>
                  </a:cubicBezTo>
                  <a:cubicBezTo>
                    <a:pt x="14" y="35"/>
                    <a:pt x="15" y="32"/>
                    <a:pt x="24" y="27"/>
                  </a:cubicBezTo>
                  <a:cubicBezTo>
                    <a:pt x="32" y="16"/>
                    <a:pt x="23" y="24"/>
                    <a:pt x="22" y="1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97" name="Freeform 96"/>
            <p:cNvSpPr>
              <a:spLocks/>
            </p:cNvSpPr>
            <p:nvPr/>
          </p:nvSpPr>
          <p:spPr bwMode="invGray">
            <a:xfrm>
              <a:off x="3055" y="2051"/>
              <a:ext cx="141" cy="108"/>
            </a:xfrm>
            <a:custGeom>
              <a:avLst/>
              <a:gdLst>
                <a:gd name="T0" fmla="*/ 171 w 189"/>
                <a:gd name="T1" fmla="*/ 4 h 144"/>
                <a:gd name="T2" fmla="*/ 185 w 189"/>
                <a:gd name="T3" fmla="*/ 4 h 144"/>
                <a:gd name="T4" fmla="*/ 189 w 189"/>
                <a:gd name="T5" fmla="*/ 16 h 144"/>
                <a:gd name="T6" fmla="*/ 187 w 189"/>
                <a:gd name="T7" fmla="*/ 24 h 144"/>
                <a:gd name="T8" fmla="*/ 131 w 189"/>
                <a:gd name="T9" fmla="*/ 44 h 144"/>
                <a:gd name="T10" fmla="*/ 109 w 189"/>
                <a:gd name="T11" fmla="*/ 58 h 144"/>
                <a:gd name="T12" fmla="*/ 97 w 189"/>
                <a:gd name="T13" fmla="*/ 62 h 144"/>
                <a:gd name="T14" fmla="*/ 71 w 189"/>
                <a:gd name="T15" fmla="*/ 82 h 144"/>
                <a:gd name="T16" fmla="*/ 75 w 189"/>
                <a:gd name="T17" fmla="*/ 92 h 144"/>
                <a:gd name="T18" fmla="*/ 83 w 189"/>
                <a:gd name="T19" fmla="*/ 116 h 144"/>
                <a:gd name="T20" fmla="*/ 107 w 189"/>
                <a:gd name="T21" fmla="*/ 126 h 144"/>
                <a:gd name="T22" fmla="*/ 93 w 189"/>
                <a:gd name="T23" fmla="*/ 140 h 144"/>
                <a:gd name="T24" fmla="*/ 83 w 189"/>
                <a:gd name="T25" fmla="*/ 130 h 144"/>
                <a:gd name="T26" fmla="*/ 71 w 189"/>
                <a:gd name="T27" fmla="*/ 134 h 144"/>
                <a:gd name="T28" fmla="*/ 21 w 189"/>
                <a:gd name="T29" fmla="*/ 122 h 144"/>
                <a:gd name="T30" fmla="*/ 19 w 189"/>
                <a:gd name="T31" fmla="*/ 106 h 144"/>
                <a:gd name="T32" fmla="*/ 47 w 189"/>
                <a:gd name="T33" fmla="*/ 90 h 144"/>
                <a:gd name="T34" fmla="*/ 51 w 189"/>
                <a:gd name="T35" fmla="*/ 76 h 144"/>
                <a:gd name="T36" fmla="*/ 47 w 189"/>
                <a:gd name="T37" fmla="*/ 64 h 144"/>
                <a:gd name="T38" fmla="*/ 73 w 189"/>
                <a:gd name="T39" fmla="*/ 46 h 144"/>
                <a:gd name="T40" fmla="*/ 97 w 189"/>
                <a:gd name="T41" fmla="*/ 36 h 144"/>
                <a:gd name="T42" fmla="*/ 113 w 189"/>
                <a:gd name="T43" fmla="*/ 24 h 144"/>
                <a:gd name="T44" fmla="*/ 171 w 189"/>
                <a:gd name="T45" fmla="*/ 4 h 1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89" h="144">
                  <a:moveTo>
                    <a:pt x="171" y="4"/>
                  </a:moveTo>
                  <a:cubicBezTo>
                    <a:pt x="174" y="3"/>
                    <a:pt x="182" y="0"/>
                    <a:pt x="185" y="4"/>
                  </a:cubicBezTo>
                  <a:cubicBezTo>
                    <a:pt x="187" y="7"/>
                    <a:pt x="189" y="16"/>
                    <a:pt x="189" y="16"/>
                  </a:cubicBezTo>
                  <a:cubicBezTo>
                    <a:pt x="188" y="19"/>
                    <a:pt x="189" y="22"/>
                    <a:pt x="187" y="24"/>
                  </a:cubicBezTo>
                  <a:cubicBezTo>
                    <a:pt x="175" y="34"/>
                    <a:pt x="146" y="34"/>
                    <a:pt x="131" y="44"/>
                  </a:cubicBezTo>
                  <a:cubicBezTo>
                    <a:pt x="125" y="53"/>
                    <a:pt x="120" y="54"/>
                    <a:pt x="109" y="58"/>
                  </a:cubicBezTo>
                  <a:cubicBezTo>
                    <a:pt x="105" y="59"/>
                    <a:pt x="97" y="62"/>
                    <a:pt x="97" y="62"/>
                  </a:cubicBezTo>
                  <a:cubicBezTo>
                    <a:pt x="88" y="76"/>
                    <a:pt x="83" y="74"/>
                    <a:pt x="71" y="82"/>
                  </a:cubicBezTo>
                  <a:cubicBezTo>
                    <a:pt x="66" y="98"/>
                    <a:pt x="70" y="78"/>
                    <a:pt x="75" y="92"/>
                  </a:cubicBezTo>
                  <a:cubicBezTo>
                    <a:pt x="81" y="108"/>
                    <a:pt x="71" y="108"/>
                    <a:pt x="83" y="116"/>
                  </a:cubicBezTo>
                  <a:cubicBezTo>
                    <a:pt x="90" y="121"/>
                    <a:pt x="107" y="126"/>
                    <a:pt x="107" y="126"/>
                  </a:cubicBezTo>
                  <a:cubicBezTo>
                    <a:pt x="105" y="139"/>
                    <a:pt x="106" y="144"/>
                    <a:pt x="93" y="140"/>
                  </a:cubicBezTo>
                  <a:cubicBezTo>
                    <a:pt x="91" y="137"/>
                    <a:pt x="87" y="130"/>
                    <a:pt x="83" y="130"/>
                  </a:cubicBezTo>
                  <a:cubicBezTo>
                    <a:pt x="79" y="130"/>
                    <a:pt x="71" y="134"/>
                    <a:pt x="71" y="134"/>
                  </a:cubicBezTo>
                  <a:cubicBezTo>
                    <a:pt x="52" y="129"/>
                    <a:pt x="42" y="124"/>
                    <a:pt x="21" y="122"/>
                  </a:cubicBezTo>
                  <a:cubicBezTo>
                    <a:pt x="14" y="115"/>
                    <a:pt x="0" y="102"/>
                    <a:pt x="19" y="106"/>
                  </a:cubicBezTo>
                  <a:cubicBezTo>
                    <a:pt x="29" y="91"/>
                    <a:pt x="26" y="93"/>
                    <a:pt x="47" y="90"/>
                  </a:cubicBezTo>
                  <a:cubicBezTo>
                    <a:pt x="55" y="84"/>
                    <a:pt x="54" y="88"/>
                    <a:pt x="51" y="76"/>
                  </a:cubicBezTo>
                  <a:cubicBezTo>
                    <a:pt x="50" y="72"/>
                    <a:pt x="47" y="64"/>
                    <a:pt x="47" y="64"/>
                  </a:cubicBezTo>
                  <a:cubicBezTo>
                    <a:pt x="50" y="41"/>
                    <a:pt x="50" y="43"/>
                    <a:pt x="73" y="46"/>
                  </a:cubicBezTo>
                  <a:cubicBezTo>
                    <a:pt x="82" y="45"/>
                    <a:pt x="97" y="36"/>
                    <a:pt x="97" y="36"/>
                  </a:cubicBezTo>
                  <a:cubicBezTo>
                    <a:pt x="102" y="29"/>
                    <a:pt x="105" y="27"/>
                    <a:pt x="113" y="24"/>
                  </a:cubicBezTo>
                  <a:cubicBezTo>
                    <a:pt x="134" y="27"/>
                    <a:pt x="161" y="25"/>
                    <a:pt x="171" y="4"/>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98" name="Freeform 97"/>
            <p:cNvSpPr>
              <a:spLocks/>
            </p:cNvSpPr>
            <p:nvPr/>
          </p:nvSpPr>
          <p:spPr bwMode="invGray">
            <a:xfrm>
              <a:off x="3139" y="2155"/>
              <a:ext cx="40" cy="12"/>
            </a:xfrm>
            <a:custGeom>
              <a:avLst/>
              <a:gdLst>
                <a:gd name="T0" fmla="*/ 24 w 53"/>
                <a:gd name="T1" fmla="*/ 0 h 17"/>
                <a:gd name="T2" fmla="*/ 12 w 53"/>
                <a:gd name="T3" fmla="*/ 2 h 17"/>
                <a:gd name="T4" fmla="*/ 32 w 53"/>
                <a:gd name="T5" fmla="*/ 16 h 17"/>
                <a:gd name="T6" fmla="*/ 44 w 53"/>
                <a:gd name="T7" fmla="*/ 14 h 17"/>
                <a:gd name="T8" fmla="*/ 24 w 53"/>
                <a:gd name="T9" fmla="*/ 0 h 17"/>
              </a:gdLst>
              <a:ahLst/>
              <a:cxnLst>
                <a:cxn ang="0">
                  <a:pos x="T0" y="T1"/>
                </a:cxn>
                <a:cxn ang="0">
                  <a:pos x="T2" y="T3"/>
                </a:cxn>
                <a:cxn ang="0">
                  <a:pos x="T4" y="T5"/>
                </a:cxn>
                <a:cxn ang="0">
                  <a:pos x="T6" y="T7"/>
                </a:cxn>
                <a:cxn ang="0">
                  <a:pos x="T8" y="T9"/>
                </a:cxn>
              </a:cxnLst>
              <a:rect l="0" t="0" r="r" b="b"/>
              <a:pathLst>
                <a:path w="53" h="17">
                  <a:moveTo>
                    <a:pt x="24" y="0"/>
                  </a:moveTo>
                  <a:cubicBezTo>
                    <a:pt x="20" y="1"/>
                    <a:pt x="16" y="0"/>
                    <a:pt x="12" y="2"/>
                  </a:cubicBezTo>
                  <a:cubicBezTo>
                    <a:pt x="0" y="9"/>
                    <a:pt x="30" y="15"/>
                    <a:pt x="32" y="16"/>
                  </a:cubicBezTo>
                  <a:cubicBezTo>
                    <a:pt x="36" y="15"/>
                    <a:pt x="41" y="17"/>
                    <a:pt x="44" y="14"/>
                  </a:cubicBezTo>
                  <a:cubicBezTo>
                    <a:pt x="53" y="3"/>
                    <a:pt x="30" y="0"/>
                    <a:pt x="24"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99" name="Freeform 98"/>
            <p:cNvSpPr>
              <a:spLocks/>
            </p:cNvSpPr>
            <p:nvPr/>
          </p:nvSpPr>
          <p:spPr bwMode="invGray">
            <a:xfrm>
              <a:off x="3344" y="1999"/>
              <a:ext cx="42" cy="28"/>
            </a:xfrm>
            <a:custGeom>
              <a:avLst/>
              <a:gdLst>
                <a:gd name="T0" fmla="*/ 57 w 57"/>
                <a:gd name="T1" fmla="*/ 4 h 37"/>
                <a:gd name="T2" fmla="*/ 25 w 57"/>
                <a:gd name="T3" fmla="*/ 24 h 37"/>
                <a:gd name="T4" fmla="*/ 11 w 57"/>
                <a:gd name="T5" fmla="*/ 34 h 37"/>
                <a:gd name="T6" fmla="*/ 9 w 57"/>
                <a:gd name="T7" fmla="*/ 4 h 37"/>
                <a:gd name="T8" fmla="*/ 21 w 57"/>
                <a:gd name="T9" fmla="*/ 0 h 37"/>
                <a:gd name="T10" fmla="*/ 57 w 57"/>
                <a:gd name="T11" fmla="*/ 4 h 37"/>
              </a:gdLst>
              <a:ahLst/>
              <a:cxnLst>
                <a:cxn ang="0">
                  <a:pos x="T0" y="T1"/>
                </a:cxn>
                <a:cxn ang="0">
                  <a:pos x="T2" y="T3"/>
                </a:cxn>
                <a:cxn ang="0">
                  <a:pos x="T4" y="T5"/>
                </a:cxn>
                <a:cxn ang="0">
                  <a:pos x="T6" y="T7"/>
                </a:cxn>
                <a:cxn ang="0">
                  <a:pos x="T8" y="T9"/>
                </a:cxn>
                <a:cxn ang="0">
                  <a:pos x="T10" y="T11"/>
                </a:cxn>
              </a:cxnLst>
              <a:rect l="0" t="0" r="r" b="b"/>
              <a:pathLst>
                <a:path w="57" h="37">
                  <a:moveTo>
                    <a:pt x="57" y="4"/>
                  </a:moveTo>
                  <a:cubicBezTo>
                    <a:pt x="53" y="16"/>
                    <a:pt x="35" y="17"/>
                    <a:pt x="25" y="24"/>
                  </a:cubicBezTo>
                  <a:cubicBezTo>
                    <a:pt x="22" y="34"/>
                    <a:pt x="22" y="37"/>
                    <a:pt x="11" y="34"/>
                  </a:cubicBezTo>
                  <a:cubicBezTo>
                    <a:pt x="6" y="27"/>
                    <a:pt x="0" y="10"/>
                    <a:pt x="9" y="4"/>
                  </a:cubicBezTo>
                  <a:cubicBezTo>
                    <a:pt x="12" y="2"/>
                    <a:pt x="21" y="0"/>
                    <a:pt x="21" y="0"/>
                  </a:cubicBezTo>
                  <a:cubicBezTo>
                    <a:pt x="33" y="2"/>
                    <a:pt x="45" y="4"/>
                    <a:pt x="57" y="4"/>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00" name="Freeform 99"/>
            <p:cNvSpPr>
              <a:spLocks/>
            </p:cNvSpPr>
            <p:nvPr/>
          </p:nvSpPr>
          <p:spPr bwMode="invGray">
            <a:xfrm>
              <a:off x="3374" y="2012"/>
              <a:ext cx="50" cy="20"/>
            </a:xfrm>
            <a:custGeom>
              <a:avLst/>
              <a:gdLst>
                <a:gd name="T0" fmla="*/ 29 w 68"/>
                <a:gd name="T1" fmla="*/ 0 h 26"/>
                <a:gd name="T2" fmla="*/ 11 w 68"/>
                <a:gd name="T3" fmla="*/ 6 h 26"/>
                <a:gd name="T4" fmla="*/ 57 w 68"/>
                <a:gd name="T5" fmla="*/ 26 h 26"/>
                <a:gd name="T6" fmla="*/ 63 w 68"/>
                <a:gd name="T7" fmla="*/ 24 h 26"/>
                <a:gd name="T8" fmla="*/ 29 w 68"/>
                <a:gd name="T9" fmla="*/ 0 h 26"/>
              </a:gdLst>
              <a:ahLst/>
              <a:cxnLst>
                <a:cxn ang="0">
                  <a:pos x="T0" y="T1"/>
                </a:cxn>
                <a:cxn ang="0">
                  <a:pos x="T2" y="T3"/>
                </a:cxn>
                <a:cxn ang="0">
                  <a:pos x="T4" y="T5"/>
                </a:cxn>
                <a:cxn ang="0">
                  <a:pos x="T6" y="T7"/>
                </a:cxn>
                <a:cxn ang="0">
                  <a:pos x="T8" y="T9"/>
                </a:cxn>
              </a:cxnLst>
              <a:rect l="0" t="0" r="r" b="b"/>
              <a:pathLst>
                <a:path w="68" h="26">
                  <a:moveTo>
                    <a:pt x="29" y="0"/>
                  </a:moveTo>
                  <a:cubicBezTo>
                    <a:pt x="23" y="2"/>
                    <a:pt x="11" y="6"/>
                    <a:pt x="11" y="6"/>
                  </a:cubicBezTo>
                  <a:cubicBezTo>
                    <a:pt x="0" y="23"/>
                    <a:pt x="47" y="24"/>
                    <a:pt x="57" y="26"/>
                  </a:cubicBezTo>
                  <a:cubicBezTo>
                    <a:pt x="59" y="25"/>
                    <a:pt x="62" y="26"/>
                    <a:pt x="63" y="24"/>
                  </a:cubicBezTo>
                  <a:cubicBezTo>
                    <a:pt x="68" y="3"/>
                    <a:pt x="42" y="3"/>
                    <a:pt x="29"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01" name="Freeform 100"/>
            <p:cNvSpPr>
              <a:spLocks/>
            </p:cNvSpPr>
            <p:nvPr/>
          </p:nvSpPr>
          <p:spPr bwMode="invGray">
            <a:xfrm>
              <a:off x="3428" y="2015"/>
              <a:ext cx="50" cy="32"/>
            </a:xfrm>
            <a:custGeom>
              <a:avLst/>
              <a:gdLst>
                <a:gd name="T0" fmla="*/ 50 w 66"/>
                <a:gd name="T1" fmla="*/ 9 h 43"/>
                <a:gd name="T2" fmla="*/ 26 w 66"/>
                <a:gd name="T3" fmla="*/ 9 h 43"/>
                <a:gd name="T4" fmla="*/ 10 w 66"/>
                <a:gd name="T5" fmla="*/ 9 h 43"/>
                <a:gd name="T6" fmla="*/ 8 w 66"/>
                <a:gd name="T7" fmla="*/ 35 h 43"/>
                <a:gd name="T8" fmla="*/ 32 w 66"/>
                <a:gd name="T9" fmla="*/ 43 h 43"/>
                <a:gd name="T10" fmla="*/ 62 w 66"/>
                <a:gd name="T11" fmla="*/ 27 h 43"/>
                <a:gd name="T12" fmla="*/ 50 w 66"/>
                <a:gd name="T13" fmla="*/ 9 h 43"/>
              </a:gdLst>
              <a:ahLst/>
              <a:cxnLst>
                <a:cxn ang="0">
                  <a:pos x="T0" y="T1"/>
                </a:cxn>
                <a:cxn ang="0">
                  <a:pos x="T2" y="T3"/>
                </a:cxn>
                <a:cxn ang="0">
                  <a:pos x="T4" y="T5"/>
                </a:cxn>
                <a:cxn ang="0">
                  <a:pos x="T6" y="T7"/>
                </a:cxn>
                <a:cxn ang="0">
                  <a:pos x="T8" y="T9"/>
                </a:cxn>
                <a:cxn ang="0">
                  <a:pos x="T10" y="T11"/>
                </a:cxn>
                <a:cxn ang="0">
                  <a:pos x="T12" y="T13"/>
                </a:cxn>
              </a:cxnLst>
              <a:rect l="0" t="0" r="r" b="b"/>
              <a:pathLst>
                <a:path w="66" h="43">
                  <a:moveTo>
                    <a:pt x="50" y="9"/>
                  </a:moveTo>
                  <a:cubicBezTo>
                    <a:pt x="40" y="16"/>
                    <a:pt x="36" y="16"/>
                    <a:pt x="26" y="9"/>
                  </a:cubicBezTo>
                  <a:cubicBezTo>
                    <a:pt x="20" y="0"/>
                    <a:pt x="18" y="4"/>
                    <a:pt x="10" y="9"/>
                  </a:cubicBezTo>
                  <a:cubicBezTo>
                    <a:pt x="4" y="17"/>
                    <a:pt x="0" y="21"/>
                    <a:pt x="8" y="35"/>
                  </a:cubicBezTo>
                  <a:cubicBezTo>
                    <a:pt x="12" y="42"/>
                    <a:pt x="32" y="43"/>
                    <a:pt x="32" y="43"/>
                  </a:cubicBezTo>
                  <a:cubicBezTo>
                    <a:pt x="41" y="40"/>
                    <a:pt x="54" y="33"/>
                    <a:pt x="62" y="27"/>
                  </a:cubicBezTo>
                  <a:cubicBezTo>
                    <a:pt x="66" y="15"/>
                    <a:pt x="61" y="15"/>
                    <a:pt x="50" y="9"/>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02" name="Freeform 101"/>
            <p:cNvSpPr>
              <a:spLocks/>
            </p:cNvSpPr>
            <p:nvPr/>
          </p:nvSpPr>
          <p:spPr bwMode="invGray">
            <a:xfrm>
              <a:off x="3777" y="2042"/>
              <a:ext cx="88" cy="31"/>
            </a:xfrm>
            <a:custGeom>
              <a:avLst/>
              <a:gdLst>
                <a:gd name="T0" fmla="*/ 14 w 117"/>
                <a:gd name="T1" fmla="*/ 0 h 41"/>
                <a:gd name="T2" fmla="*/ 8 w 117"/>
                <a:gd name="T3" fmla="*/ 16 h 41"/>
                <a:gd name="T4" fmla="*/ 50 w 117"/>
                <a:gd name="T5" fmla="*/ 30 h 41"/>
                <a:gd name="T6" fmla="*/ 76 w 117"/>
                <a:gd name="T7" fmla="*/ 36 h 41"/>
                <a:gd name="T8" fmla="*/ 112 w 117"/>
                <a:gd name="T9" fmla="*/ 22 h 41"/>
                <a:gd name="T10" fmla="*/ 78 w 117"/>
                <a:gd name="T11" fmla="*/ 4 h 41"/>
                <a:gd name="T12" fmla="*/ 14 w 117"/>
                <a:gd name="T13" fmla="*/ 0 h 41"/>
              </a:gdLst>
              <a:ahLst/>
              <a:cxnLst>
                <a:cxn ang="0">
                  <a:pos x="T0" y="T1"/>
                </a:cxn>
                <a:cxn ang="0">
                  <a:pos x="T2" y="T3"/>
                </a:cxn>
                <a:cxn ang="0">
                  <a:pos x="T4" y="T5"/>
                </a:cxn>
                <a:cxn ang="0">
                  <a:pos x="T6" y="T7"/>
                </a:cxn>
                <a:cxn ang="0">
                  <a:pos x="T8" y="T9"/>
                </a:cxn>
                <a:cxn ang="0">
                  <a:pos x="T10" y="T11"/>
                </a:cxn>
                <a:cxn ang="0">
                  <a:pos x="T12" y="T13"/>
                </a:cxn>
              </a:cxnLst>
              <a:rect l="0" t="0" r="r" b="b"/>
              <a:pathLst>
                <a:path w="117" h="41">
                  <a:moveTo>
                    <a:pt x="14" y="0"/>
                  </a:moveTo>
                  <a:cubicBezTo>
                    <a:pt x="8" y="4"/>
                    <a:pt x="0" y="9"/>
                    <a:pt x="8" y="16"/>
                  </a:cubicBezTo>
                  <a:cubicBezTo>
                    <a:pt x="21" y="27"/>
                    <a:pt x="34" y="28"/>
                    <a:pt x="50" y="30"/>
                  </a:cubicBezTo>
                  <a:cubicBezTo>
                    <a:pt x="66" y="41"/>
                    <a:pt x="57" y="39"/>
                    <a:pt x="76" y="36"/>
                  </a:cubicBezTo>
                  <a:cubicBezTo>
                    <a:pt x="88" y="32"/>
                    <a:pt x="101" y="29"/>
                    <a:pt x="112" y="22"/>
                  </a:cubicBezTo>
                  <a:cubicBezTo>
                    <a:pt x="117" y="6"/>
                    <a:pt x="87" y="5"/>
                    <a:pt x="78" y="4"/>
                  </a:cubicBezTo>
                  <a:cubicBezTo>
                    <a:pt x="17" y="6"/>
                    <a:pt x="34" y="20"/>
                    <a:pt x="14"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03" name="Freeform 102"/>
            <p:cNvSpPr>
              <a:spLocks/>
            </p:cNvSpPr>
            <p:nvPr/>
          </p:nvSpPr>
          <p:spPr bwMode="invGray">
            <a:xfrm>
              <a:off x="3867" y="2041"/>
              <a:ext cx="46" cy="24"/>
            </a:xfrm>
            <a:custGeom>
              <a:avLst/>
              <a:gdLst>
                <a:gd name="T0" fmla="*/ 32 w 62"/>
                <a:gd name="T1" fmla="*/ 4 h 32"/>
                <a:gd name="T2" fmla="*/ 62 w 62"/>
                <a:gd name="T3" fmla="*/ 10 h 32"/>
                <a:gd name="T4" fmla="*/ 30 w 62"/>
                <a:gd name="T5" fmla="*/ 32 h 32"/>
                <a:gd name="T6" fmla="*/ 6 w 62"/>
                <a:gd name="T7" fmla="*/ 22 h 32"/>
                <a:gd name="T8" fmla="*/ 32 w 62"/>
                <a:gd name="T9" fmla="*/ 4 h 32"/>
              </a:gdLst>
              <a:ahLst/>
              <a:cxnLst>
                <a:cxn ang="0">
                  <a:pos x="T0" y="T1"/>
                </a:cxn>
                <a:cxn ang="0">
                  <a:pos x="T2" y="T3"/>
                </a:cxn>
                <a:cxn ang="0">
                  <a:pos x="T4" y="T5"/>
                </a:cxn>
                <a:cxn ang="0">
                  <a:pos x="T6" y="T7"/>
                </a:cxn>
                <a:cxn ang="0">
                  <a:pos x="T8" y="T9"/>
                </a:cxn>
              </a:cxnLst>
              <a:rect l="0" t="0" r="r" b="b"/>
              <a:pathLst>
                <a:path w="62" h="32">
                  <a:moveTo>
                    <a:pt x="32" y="4"/>
                  </a:moveTo>
                  <a:cubicBezTo>
                    <a:pt x="44" y="0"/>
                    <a:pt x="53" y="1"/>
                    <a:pt x="62" y="10"/>
                  </a:cubicBezTo>
                  <a:cubicBezTo>
                    <a:pt x="59" y="23"/>
                    <a:pt x="42" y="28"/>
                    <a:pt x="30" y="32"/>
                  </a:cubicBezTo>
                  <a:cubicBezTo>
                    <a:pt x="15" y="22"/>
                    <a:pt x="23" y="25"/>
                    <a:pt x="6" y="22"/>
                  </a:cubicBezTo>
                  <a:cubicBezTo>
                    <a:pt x="0" y="4"/>
                    <a:pt x="14" y="8"/>
                    <a:pt x="32" y="4"/>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04" name="Freeform 103"/>
            <p:cNvSpPr>
              <a:spLocks/>
            </p:cNvSpPr>
            <p:nvPr/>
          </p:nvSpPr>
          <p:spPr bwMode="invGray">
            <a:xfrm>
              <a:off x="3846" y="2070"/>
              <a:ext cx="37" cy="17"/>
            </a:xfrm>
            <a:custGeom>
              <a:avLst/>
              <a:gdLst>
                <a:gd name="T0" fmla="*/ 20 w 49"/>
                <a:gd name="T1" fmla="*/ 1 h 23"/>
                <a:gd name="T2" fmla="*/ 6 w 49"/>
                <a:gd name="T3" fmla="*/ 5 h 23"/>
                <a:gd name="T4" fmla="*/ 38 w 49"/>
                <a:gd name="T5" fmla="*/ 23 h 23"/>
                <a:gd name="T6" fmla="*/ 20 w 49"/>
                <a:gd name="T7" fmla="*/ 1 h 23"/>
              </a:gdLst>
              <a:ahLst/>
              <a:cxnLst>
                <a:cxn ang="0">
                  <a:pos x="T0" y="T1"/>
                </a:cxn>
                <a:cxn ang="0">
                  <a:pos x="T2" y="T3"/>
                </a:cxn>
                <a:cxn ang="0">
                  <a:pos x="T4" y="T5"/>
                </a:cxn>
                <a:cxn ang="0">
                  <a:pos x="T6" y="T7"/>
                </a:cxn>
              </a:cxnLst>
              <a:rect l="0" t="0" r="r" b="b"/>
              <a:pathLst>
                <a:path w="49" h="23">
                  <a:moveTo>
                    <a:pt x="20" y="1"/>
                  </a:moveTo>
                  <a:cubicBezTo>
                    <a:pt x="15" y="2"/>
                    <a:pt x="8" y="0"/>
                    <a:pt x="6" y="5"/>
                  </a:cubicBezTo>
                  <a:cubicBezTo>
                    <a:pt x="0" y="19"/>
                    <a:pt x="32" y="21"/>
                    <a:pt x="38" y="23"/>
                  </a:cubicBezTo>
                  <a:cubicBezTo>
                    <a:pt x="49" y="6"/>
                    <a:pt x="35" y="3"/>
                    <a:pt x="20" y="1"/>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05" name="Freeform 104"/>
            <p:cNvSpPr>
              <a:spLocks/>
            </p:cNvSpPr>
            <p:nvPr/>
          </p:nvSpPr>
          <p:spPr bwMode="invGray">
            <a:xfrm>
              <a:off x="4098" y="2294"/>
              <a:ext cx="76" cy="114"/>
            </a:xfrm>
            <a:custGeom>
              <a:avLst/>
              <a:gdLst>
                <a:gd name="T0" fmla="*/ 6 w 102"/>
                <a:gd name="T1" fmla="*/ 0 h 152"/>
                <a:gd name="T2" fmla="*/ 0 w 102"/>
                <a:gd name="T3" fmla="*/ 18 h 152"/>
                <a:gd name="T4" fmla="*/ 14 w 102"/>
                <a:gd name="T5" fmla="*/ 42 h 152"/>
                <a:gd name="T6" fmla="*/ 32 w 102"/>
                <a:gd name="T7" fmla="*/ 72 h 152"/>
                <a:gd name="T8" fmla="*/ 36 w 102"/>
                <a:gd name="T9" fmla="*/ 104 h 152"/>
                <a:gd name="T10" fmla="*/ 80 w 102"/>
                <a:gd name="T11" fmla="*/ 152 h 152"/>
                <a:gd name="T12" fmla="*/ 86 w 102"/>
                <a:gd name="T13" fmla="*/ 124 h 152"/>
                <a:gd name="T14" fmla="*/ 74 w 102"/>
                <a:gd name="T15" fmla="*/ 102 h 152"/>
                <a:gd name="T16" fmla="*/ 62 w 102"/>
                <a:gd name="T17" fmla="*/ 92 h 152"/>
                <a:gd name="T18" fmla="*/ 52 w 102"/>
                <a:gd name="T19" fmla="*/ 74 h 152"/>
                <a:gd name="T20" fmla="*/ 42 w 102"/>
                <a:gd name="T21" fmla="*/ 44 h 152"/>
                <a:gd name="T22" fmla="*/ 4 w 102"/>
                <a:gd name="T23" fmla="*/ 12 h 152"/>
                <a:gd name="T24" fmla="*/ 6 w 102"/>
                <a:gd name="T25" fmla="*/ 0 h 1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2" h="152">
                  <a:moveTo>
                    <a:pt x="6" y="0"/>
                  </a:moveTo>
                  <a:cubicBezTo>
                    <a:pt x="4" y="6"/>
                    <a:pt x="0" y="18"/>
                    <a:pt x="0" y="18"/>
                  </a:cubicBezTo>
                  <a:cubicBezTo>
                    <a:pt x="3" y="26"/>
                    <a:pt x="9" y="35"/>
                    <a:pt x="14" y="42"/>
                  </a:cubicBezTo>
                  <a:cubicBezTo>
                    <a:pt x="17" y="58"/>
                    <a:pt x="16" y="69"/>
                    <a:pt x="32" y="72"/>
                  </a:cubicBezTo>
                  <a:cubicBezTo>
                    <a:pt x="44" y="80"/>
                    <a:pt x="40" y="91"/>
                    <a:pt x="36" y="104"/>
                  </a:cubicBezTo>
                  <a:cubicBezTo>
                    <a:pt x="57" y="118"/>
                    <a:pt x="60" y="139"/>
                    <a:pt x="80" y="152"/>
                  </a:cubicBezTo>
                  <a:cubicBezTo>
                    <a:pt x="95" y="148"/>
                    <a:pt x="102" y="135"/>
                    <a:pt x="86" y="124"/>
                  </a:cubicBezTo>
                  <a:cubicBezTo>
                    <a:pt x="72" y="129"/>
                    <a:pt x="78" y="110"/>
                    <a:pt x="74" y="102"/>
                  </a:cubicBezTo>
                  <a:cubicBezTo>
                    <a:pt x="72" y="98"/>
                    <a:pt x="65" y="94"/>
                    <a:pt x="62" y="92"/>
                  </a:cubicBezTo>
                  <a:cubicBezTo>
                    <a:pt x="59" y="82"/>
                    <a:pt x="65" y="65"/>
                    <a:pt x="52" y="74"/>
                  </a:cubicBezTo>
                  <a:cubicBezTo>
                    <a:pt x="46" y="65"/>
                    <a:pt x="47" y="54"/>
                    <a:pt x="42" y="44"/>
                  </a:cubicBezTo>
                  <a:cubicBezTo>
                    <a:pt x="36" y="32"/>
                    <a:pt x="16" y="18"/>
                    <a:pt x="4" y="12"/>
                  </a:cubicBezTo>
                  <a:lnTo>
                    <a:pt x="6" y="0"/>
                  </a:ln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06" name="Freeform 105"/>
            <p:cNvSpPr>
              <a:spLocks/>
            </p:cNvSpPr>
            <p:nvPr/>
          </p:nvSpPr>
          <p:spPr bwMode="invGray">
            <a:xfrm>
              <a:off x="4159" y="2412"/>
              <a:ext cx="55" cy="78"/>
            </a:xfrm>
            <a:custGeom>
              <a:avLst/>
              <a:gdLst>
                <a:gd name="T0" fmla="*/ 64 w 74"/>
                <a:gd name="T1" fmla="*/ 22 h 103"/>
                <a:gd name="T2" fmla="*/ 74 w 74"/>
                <a:gd name="T3" fmla="*/ 40 h 103"/>
                <a:gd name="T4" fmla="*/ 30 w 74"/>
                <a:gd name="T5" fmla="*/ 84 h 103"/>
                <a:gd name="T6" fmla="*/ 32 w 74"/>
                <a:gd name="T7" fmla="*/ 100 h 103"/>
                <a:gd name="T8" fmla="*/ 20 w 74"/>
                <a:gd name="T9" fmla="*/ 94 h 103"/>
                <a:gd name="T10" fmla="*/ 6 w 74"/>
                <a:gd name="T11" fmla="*/ 84 h 103"/>
                <a:gd name="T12" fmla="*/ 0 w 74"/>
                <a:gd name="T13" fmla="*/ 82 h 103"/>
                <a:gd name="T14" fmla="*/ 10 w 74"/>
                <a:gd name="T15" fmla="*/ 58 h 103"/>
                <a:gd name="T16" fmla="*/ 12 w 74"/>
                <a:gd name="T17" fmla="*/ 52 h 103"/>
                <a:gd name="T18" fmla="*/ 2 w 74"/>
                <a:gd name="T19" fmla="*/ 24 h 103"/>
                <a:gd name="T20" fmla="*/ 4 w 74"/>
                <a:gd name="T21" fmla="*/ 14 h 103"/>
                <a:gd name="T22" fmla="*/ 26 w 74"/>
                <a:gd name="T23" fmla="*/ 22 h 103"/>
                <a:gd name="T24" fmla="*/ 36 w 74"/>
                <a:gd name="T25" fmla="*/ 36 h 103"/>
                <a:gd name="T26" fmla="*/ 64 w 74"/>
                <a:gd name="T27" fmla="*/ 22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4" h="103">
                  <a:moveTo>
                    <a:pt x="64" y="22"/>
                  </a:moveTo>
                  <a:cubicBezTo>
                    <a:pt x="73" y="36"/>
                    <a:pt x="70" y="29"/>
                    <a:pt x="74" y="40"/>
                  </a:cubicBezTo>
                  <a:cubicBezTo>
                    <a:pt x="70" y="77"/>
                    <a:pt x="68" y="81"/>
                    <a:pt x="30" y="84"/>
                  </a:cubicBezTo>
                  <a:cubicBezTo>
                    <a:pt x="33" y="88"/>
                    <a:pt x="39" y="95"/>
                    <a:pt x="32" y="100"/>
                  </a:cubicBezTo>
                  <a:cubicBezTo>
                    <a:pt x="28" y="103"/>
                    <a:pt x="24" y="95"/>
                    <a:pt x="20" y="94"/>
                  </a:cubicBezTo>
                  <a:cubicBezTo>
                    <a:pt x="17" y="84"/>
                    <a:pt x="20" y="89"/>
                    <a:pt x="6" y="84"/>
                  </a:cubicBezTo>
                  <a:cubicBezTo>
                    <a:pt x="4" y="83"/>
                    <a:pt x="0" y="82"/>
                    <a:pt x="0" y="82"/>
                  </a:cubicBezTo>
                  <a:cubicBezTo>
                    <a:pt x="3" y="73"/>
                    <a:pt x="7" y="67"/>
                    <a:pt x="10" y="58"/>
                  </a:cubicBezTo>
                  <a:cubicBezTo>
                    <a:pt x="11" y="56"/>
                    <a:pt x="12" y="52"/>
                    <a:pt x="12" y="52"/>
                  </a:cubicBezTo>
                  <a:cubicBezTo>
                    <a:pt x="10" y="42"/>
                    <a:pt x="8" y="33"/>
                    <a:pt x="2" y="24"/>
                  </a:cubicBezTo>
                  <a:cubicBezTo>
                    <a:pt x="3" y="21"/>
                    <a:pt x="2" y="17"/>
                    <a:pt x="4" y="14"/>
                  </a:cubicBezTo>
                  <a:cubicBezTo>
                    <a:pt x="11" y="0"/>
                    <a:pt x="18" y="19"/>
                    <a:pt x="26" y="22"/>
                  </a:cubicBezTo>
                  <a:cubicBezTo>
                    <a:pt x="31" y="36"/>
                    <a:pt x="26" y="33"/>
                    <a:pt x="36" y="36"/>
                  </a:cubicBezTo>
                  <a:cubicBezTo>
                    <a:pt x="45" y="30"/>
                    <a:pt x="55" y="28"/>
                    <a:pt x="64" y="22"/>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07" name="Freeform 106"/>
            <p:cNvSpPr>
              <a:spLocks/>
            </p:cNvSpPr>
            <p:nvPr/>
          </p:nvSpPr>
          <p:spPr bwMode="invGray">
            <a:xfrm>
              <a:off x="4123" y="2492"/>
              <a:ext cx="109" cy="189"/>
            </a:xfrm>
            <a:custGeom>
              <a:avLst/>
              <a:gdLst>
                <a:gd name="T0" fmla="*/ 82 w 146"/>
                <a:gd name="T1" fmla="*/ 100 h 252"/>
                <a:gd name="T2" fmla="*/ 66 w 146"/>
                <a:gd name="T3" fmla="*/ 106 h 252"/>
                <a:gd name="T4" fmla="*/ 64 w 146"/>
                <a:gd name="T5" fmla="*/ 132 h 252"/>
                <a:gd name="T6" fmla="*/ 22 w 146"/>
                <a:gd name="T7" fmla="*/ 146 h 252"/>
                <a:gd name="T8" fmla="*/ 8 w 146"/>
                <a:gd name="T9" fmla="*/ 168 h 252"/>
                <a:gd name="T10" fmla="*/ 20 w 146"/>
                <a:gd name="T11" fmla="*/ 182 h 252"/>
                <a:gd name="T12" fmla="*/ 8 w 146"/>
                <a:gd name="T13" fmla="*/ 198 h 252"/>
                <a:gd name="T14" fmla="*/ 24 w 146"/>
                <a:gd name="T15" fmla="*/ 252 h 252"/>
                <a:gd name="T16" fmla="*/ 28 w 146"/>
                <a:gd name="T17" fmla="*/ 214 h 252"/>
                <a:gd name="T18" fmla="*/ 22 w 146"/>
                <a:gd name="T19" fmla="*/ 192 h 252"/>
                <a:gd name="T20" fmla="*/ 42 w 146"/>
                <a:gd name="T21" fmla="*/ 176 h 252"/>
                <a:gd name="T22" fmla="*/ 52 w 146"/>
                <a:gd name="T23" fmla="*/ 158 h 252"/>
                <a:gd name="T24" fmla="*/ 66 w 146"/>
                <a:gd name="T25" fmla="*/ 174 h 252"/>
                <a:gd name="T26" fmla="*/ 44 w 146"/>
                <a:gd name="T27" fmla="*/ 190 h 252"/>
                <a:gd name="T28" fmla="*/ 56 w 146"/>
                <a:gd name="T29" fmla="*/ 200 h 252"/>
                <a:gd name="T30" fmla="*/ 68 w 146"/>
                <a:gd name="T31" fmla="*/ 178 h 252"/>
                <a:gd name="T32" fmla="*/ 84 w 146"/>
                <a:gd name="T33" fmla="*/ 184 h 252"/>
                <a:gd name="T34" fmla="*/ 104 w 146"/>
                <a:gd name="T35" fmla="*/ 148 h 252"/>
                <a:gd name="T36" fmla="*/ 114 w 146"/>
                <a:gd name="T37" fmla="*/ 156 h 252"/>
                <a:gd name="T38" fmla="*/ 136 w 146"/>
                <a:gd name="T39" fmla="*/ 148 h 252"/>
                <a:gd name="T40" fmla="*/ 146 w 146"/>
                <a:gd name="T41" fmla="*/ 130 h 252"/>
                <a:gd name="T42" fmla="*/ 142 w 146"/>
                <a:gd name="T43" fmla="*/ 110 h 252"/>
                <a:gd name="T44" fmla="*/ 134 w 146"/>
                <a:gd name="T45" fmla="*/ 98 h 252"/>
                <a:gd name="T46" fmla="*/ 122 w 146"/>
                <a:gd name="T47" fmla="*/ 40 h 252"/>
                <a:gd name="T48" fmla="*/ 94 w 146"/>
                <a:gd name="T49" fmla="*/ 0 h 252"/>
                <a:gd name="T50" fmla="*/ 78 w 146"/>
                <a:gd name="T51" fmla="*/ 12 h 252"/>
                <a:gd name="T52" fmla="*/ 96 w 146"/>
                <a:gd name="T53" fmla="*/ 34 h 252"/>
                <a:gd name="T54" fmla="*/ 96 w 146"/>
                <a:gd name="T55" fmla="*/ 64 h 252"/>
                <a:gd name="T56" fmla="*/ 82 w 146"/>
                <a:gd name="T57" fmla="*/ 100 h 2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46" h="252">
                  <a:moveTo>
                    <a:pt x="82" y="100"/>
                  </a:moveTo>
                  <a:cubicBezTo>
                    <a:pt x="70" y="88"/>
                    <a:pt x="69" y="92"/>
                    <a:pt x="66" y="106"/>
                  </a:cubicBezTo>
                  <a:cubicBezTo>
                    <a:pt x="65" y="115"/>
                    <a:pt x="68" y="124"/>
                    <a:pt x="64" y="132"/>
                  </a:cubicBezTo>
                  <a:cubicBezTo>
                    <a:pt x="63" y="133"/>
                    <a:pt x="28" y="142"/>
                    <a:pt x="22" y="146"/>
                  </a:cubicBezTo>
                  <a:cubicBezTo>
                    <a:pt x="18" y="157"/>
                    <a:pt x="18" y="162"/>
                    <a:pt x="8" y="168"/>
                  </a:cubicBezTo>
                  <a:cubicBezTo>
                    <a:pt x="0" y="180"/>
                    <a:pt x="7" y="180"/>
                    <a:pt x="20" y="182"/>
                  </a:cubicBezTo>
                  <a:cubicBezTo>
                    <a:pt x="17" y="190"/>
                    <a:pt x="15" y="193"/>
                    <a:pt x="8" y="198"/>
                  </a:cubicBezTo>
                  <a:cubicBezTo>
                    <a:pt x="10" y="214"/>
                    <a:pt x="9" y="242"/>
                    <a:pt x="24" y="252"/>
                  </a:cubicBezTo>
                  <a:cubicBezTo>
                    <a:pt x="42" y="246"/>
                    <a:pt x="31" y="227"/>
                    <a:pt x="28" y="214"/>
                  </a:cubicBezTo>
                  <a:cubicBezTo>
                    <a:pt x="26" y="207"/>
                    <a:pt x="22" y="192"/>
                    <a:pt x="22" y="192"/>
                  </a:cubicBezTo>
                  <a:cubicBezTo>
                    <a:pt x="25" y="180"/>
                    <a:pt x="33" y="182"/>
                    <a:pt x="42" y="176"/>
                  </a:cubicBezTo>
                  <a:cubicBezTo>
                    <a:pt x="44" y="169"/>
                    <a:pt x="52" y="158"/>
                    <a:pt x="52" y="158"/>
                  </a:cubicBezTo>
                  <a:cubicBezTo>
                    <a:pt x="58" y="164"/>
                    <a:pt x="63" y="166"/>
                    <a:pt x="66" y="174"/>
                  </a:cubicBezTo>
                  <a:cubicBezTo>
                    <a:pt x="59" y="178"/>
                    <a:pt x="51" y="188"/>
                    <a:pt x="44" y="190"/>
                  </a:cubicBezTo>
                  <a:cubicBezTo>
                    <a:pt x="36" y="202"/>
                    <a:pt x="46" y="202"/>
                    <a:pt x="56" y="200"/>
                  </a:cubicBezTo>
                  <a:cubicBezTo>
                    <a:pt x="60" y="189"/>
                    <a:pt x="59" y="184"/>
                    <a:pt x="68" y="178"/>
                  </a:cubicBezTo>
                  <a:cubicBezTo>
                    <a:pt x="77" y="181"/>
                    <a:pt x="75" y="187"/>
                    <a:pt x="84" y="184"/>
                  </a:cubicBezTo>
                  <a:cubicBezTo>
                    <a:pt x="92" y="171"/>
                    <a:pt x="91" y="157"/>
                    <a:pt x="104" y="148"/>
                  </a:cubicBezTo>
                  <a:cubicBezTo>
                    <a:pt x="108" y="149"/>
                    <a:pt x="110" y="155"/>
                    <a:pt x="114" y="156"/>
                  </a:cubicBezTo>
                  <a:cubicBezTo>
                    <a:pt x="120" y="158"/>
                    <a:pt x="131" y="151"/>
                    <a:pt x="136" y="148"/>
                  </a:cubicBezTo>
                  <a:cubicBezTo>
                    <a:pt x="145" y="134"/>
                    <a:pt x="142" y="141"/>
                    <a:pt x="146" y="130"/>
                  </a:cubicBezTo>
                  <a:cubicBezTo>
                    <a:pt x="146" y="127"/>
                    <a:pt x="145" y="115"/>
                    <a:pt x="142" y="110"/>
                  </a:cubicBezTo>
                  <a:cubicBezTo>
                    <a:pt x="140" y="106"/>
                    <a:pt x="134" y="98"/>
                    <a:pt x="134" y="98"/>
                  </a:cubicBezTo>
                  <a:cubicBezTo>
                    <a:pt x="131" y="78"/>
                    <a:pt x="142" y="53"/>
                    <a:pt x="122" y="40"/>
                  </a:cubicBezTo>
                  <a:cubicBezTo>
                    <a:pt x="112" y="26"/>
                    <a:pt x="109" y="10"/>
                    <a:pt x="94" y="0"/>
                  </a:cubicBezTo>
                  <a:cubicBezTo>
                    <a:pt x="87" y="4"/>
                    <a:pt x="86" y="9"/>
                    <a:pt x="78" y="12"/>
                  </a:cubicBezTo>
                  <a:cubicBezTo>
                    <a:pt x="67" y="29"/>
                    <a:pt x="80" y="31"/>
                    <a:pt x="96" y="34"/>
                  </a:cubicBezTo>
                  <a:cubicBezTo>
                    <a:pt x="103" y="44"/>
                    <a:pt x="100" y="53"/>
                    <a:pt x="96" y="64"/>
                  </a:cubicBezTo>
                  <a:cubicBezTo>
                    <a:pt x="96" y="68"/>
                    <a:pt x="95" y="106"/>
                    <a:pt x="82" y="10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08" name="Freeform 107"/>
            <p:cNvSpPr>
              <a:spLocks/>
            </p:cNvSpPr>
            <p:nvPr/>
          </p:nvSpPr>
          <p:spPr bwMode="invGray">
            <a:xfrm>
              <a:off x="3062" y="1988"/>
              <a:ext cx="52" cy="30"/>
            </a:xfrm>
            <a:custGeom>
              <a:avLst/>
              <a:gdLst>
                <a:gd name="T0" fmla="*/ 59 w 70"/>
                <a:gd name="T1" fmla="*/ 0 h 40"/>
                <a:gd name="T2" fmla="*/ 65 w 70"/>
                <a:gd name="T3" fmla="*/ 20 h 40"/>
                <a:gd name="T4" fmla="*/ 41 w 70"/>
                <a:gd name="T5" fmla="*/ 24 h 40"/>
                <a:gd name="T6" fmla="*/ 31 w 70"/>
                <a:gd name="T7" fmla="*/ 40 h 40"/>
                <a:gd name="T8" fmla="*/ 7 w 70"/>
                <a:gd name="T9" fmla="*/ 38 h 40"/>
                <a:gd name="T10" fmla="*/ 1 w 70"/>
                <a:gd name="T11" fmla="*/ 36 h 40"/>
                <a:gd name="T12" fmla="*/ 33 w 70"/>
                <a:gd name="T13" fmla="*/ 20 h 40"/>
                <a:gd name="T14" fmla="*/ 59 w 70"/>
                <a:gd name="T15" fmla="*/ 0 h 4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70" h="40">
                  <a:moveTo>
                    <a:pt x="59" y="0"/>
                  </a:moveTo>
                  <a:cubicBezTo>
                    <a:pt x="68" y="3"/>
                    <a:pt x="70" y="10"/>
                    <a:pt x="65" y="20"/>
                  </a:cubicBezTo>
                  <a:cubicBezTo>
                    <a:pt x="61" y="27"/>
                    <a:pt x="49" y="23"/>
                    <a:pt x="41" y="24"/>
                  </a:cubicBezTo>
                  <a:cubicBezTo>
                    <a:pt x="36" y="38"/>
                    <a:pt x="41" y="34"/>
                    <a:pt x="31" y="40"/>
                  </a:cubicBezTo>
                  <a:cubicBezTo>
                    <a:pt x="23" y="39"/>
                    <a:pt x="15" y="39"/>
                    <a:pt x="7" y="38"/>
                  </a:cubicBezTo>
                  <a:cubicBezTo>
                    <a:pt x="5" y="38"/>
                    <a:pt x="0" y="38"/>
                    <a:pt x="1" y="36"/>
                  </a:cubicBezTo>
                  <a:cubicBezTo>
                    <a:pt x="7" y="26"/>
                    <a:pt x="23" y="23"/>
                    <a:pt x="33" y="20"/>
                  </a:cubicBezTo>
                  <a:cubicBezTo>
                    <a:pt x="39" y="11"/>
                    <a:pt x="51" y="8"/>
                    <a:pt x="59"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09" name="Freeform 108"/>
            <p:cNvSpPr>
              <a:spLocks/>
            </p:cNvSpPr>
            <p:nvPr/>
          </p:nvSpPr>
          <p:spPr bwMode="invGray">
            <a:xfrm>
              <a:off x="2955" y="1997"/>
              <a:ext cx="19" cy="22"/>
            </a:xfrm>
            <a:custGeom>
              <a:avLst/>
              <a:gdLst>
                <a:gd name="T0" fmla="*/ 18 w 26"/>
                <a:gd name="T1" fmla="*/ 0 h 29"/>
                <a:gd name="T2" fmla="*/ 0 w 26"/>
                <a:gd name="T3" fmla="*/ 18 h 29"/>
                <a:gd name="T4" fmla="*/ 18 w 26"/>
                <a:gd name="T5" fmla="*/ 26 h 29"/>
                <a:gd name="T6" fmla="*/ 18 w 26"/>
                <a:gd name="T7" fmla="*/ 0 h 29"/>
              </a:gdLst>
              <a:ahLst/>
              <a:cxnLst>
                <a:cxn ang="0">
                  <a:pos x="T0" y="T1"/>
                </a:cxn>
                <a:cxn ang="0">
                  <a:pos x="T2" y="T3"/>
                </a:cxn>
                <a:cxn ang="0">
                  <a:pos x="T4" y="T5"/>
                </a:cxn>
                <a:cxn ang="0">
                  <a:pos x="T6" y="T7"/>
                </a:cxn>
              </a:cxnLst>
              <a:rect l="0" t="0" r="r" b="b"/>
              <a:pathLst>
                <a:path w="26" h="29">
                  <a:moveTo>
                    <a:pt x="18" y="0"/>
                  </a:moveTo>
                  <a:cubicBezTo>
                    <a:pt x="9" y="6"/>
                    <a:pt x="4" y="7"/>
                    <a:pt x="0" y="18"/>
                  </a:cubicBezTo>
                  <a:cubicBezTo>
                    <a:pt x="7" y="25"/>
                    <a:pt x="9" y="29"/>
                    <a:pt x="18" y="26"/>
                  </a:cubicBezTo>
                  <a:cubicBezTo>
                    <a:pt x="22" y="14"/>
                    <a:pt x="26" y="12"/>
                    <a:pt x="18"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10" name="Freeform 109"/>
            <p:cNvSpPr>
              <a:spLocks/>
            </p:cNvSpPr>
            <p:nvPr/>
          </p:nvSpPr>
          <p:spPr bwMode="invGray">
            <a:xfrm>
              <a:off x="2979" y="1996"/>
              <a:ext cx="37" cy="27"/>
            </a:xfrm>
            <a:custGeom>
              <a:avLst/>
              <a:gdLst>
                <a:gd name="T0" fmla="*/ 14 w 49"/>
                <a:gd name="T1" fmla="*/ 6 h 36"/>
                <a:gd name="T2" fmla="*/ 0 w 49"/>
                <a:gd name="T3" fmla="*/ 18 h 36"/>
                <a:gd name="T4" fmla="*/ 6 w 49"/>
                <a:gd name="T5" fmla="*/ 32 h 36"/>
                <a:gd name="T6" fmla="*/ 18 w 49"/>
                <a:gd name="T7" fmla="*/ 36 h 36"/>
                <a:gd name="T8" fmla="*/ 40 w 49"/>
                <a:gd name="T9" fmla="*/ 26 h 36"/>
                <a:gd name="T10" fmla="*/ 14 w 49"/>
                <a:gd name="T11" fmla="*/ 6 h 36"/>
              </a:gdLst>
              <a:ahLst/>
              <a:cxnLst>
                <a:cxn ang="0">
                  <a:pos x="T0" y="T1"/>
                </a:cxn>
                <a:cxn ang="0">
                  <a:pos x="T2" y="T3"/>
                </a:cxn>
                <a:cxn ang="0">
                  <a:pos x="T4" y="T5"/>
                </a:cxn>
                <a:cxn ang="0">
                  <a:pos x="T6" y="T7"/>
                </a:cxn>
                <a:cxn ang="0">
                  <a:pos x="T8" y="T9"/>
                </a:cxn>
                <a:cxn ang="0">
                  <a:pos x="T10" y="T11"/>
                </a:cxn>
              </a:cxnLst>
              <a:rect l="0" t="0" r="r" b="b"/>
              <a:pathLst>
                <a:path w="49" h="36">
                  <a:moveTo>
                    <a:pt x="14" y="6"/>
                  </a:moveTo>
                  <a:cubicBezTo>
                    <a:pt x="11" y="14"/>
                    <a:pt x="7" y="13"/>
                    <a:pt x="0" y="18"/>
                  </a:cubicBezTo>
                  <a:cubicBezTo>
                    <a:pt x="1" y="22"/>
                    <a:pt x="2" y="29"/>
                    <a:pt x="6" y="32"/>
                  </a:cubicBezTo>
                  <a:cubicBezTo>
                    <a:pt x="10" y="34"/>
                    <a:pt x="18" y="36"/>
                    <a:pt x="18" y="36"/>
                  </a:cubicBezTo>
                  <a:cubicBezTo>
                    <a:pt x="24" y="27"/>
                    <a:pt x="30" y="28"/>
                    <a:pt x="40" y="26"/>
                  </a:cubicBezTo>
                  <a:cubicBezTo>
                    <a:pt x="49" y="0"/>
                    <a:pt x="26" y="18"/>
                    <a:pt x="14" y="6"/>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11" name="Freeform 110"/>
            <p:cNvSpPr>
              <a:spLocks/>
            </p:cNvSpPr>
            <p:nvPr/>
          </p:nvSpPr>
          <p:spPr bwMode="invGray">
            <a:xfrm>
              <a:off x="3040" y="1987"/>
              <a:ext cx="20" cy="16"/>
            </a:xfrm>
            <a:custGeom>
              <a:avLst/>
              <a:gdLst>
                <a:gd name="T0" fmla="*/ 11 w 27"/>
                <a:gd name="T1" fmla="*/ 0 h 22"/>
                <a:gd name="T2" fmla="*/ 3 w 27"/>
                <a:gd name="T3" fmla="*/ 12 h 22"/>
                <a:gd name="T4" fmla="*/ 19 w 27"/>
                <a:gd name="T5" fmla="*/ 22 h 22"/>
                <a:gd name="T6" fmla="*/ 11 w 27"/>
                <a:gd name="T7" fmla="*/ 0 h 22"/>
              </a:gdLst>
              <a:ahLst/>
              <a:cxnLst>
                <a:cxn ang="0">
                  <a:pos x="T0" y="T1"/>
                </a:cxn>
                <a:cxn ang="0">
                  <a:pos x="T2" y="T3"/>
                </a:cxn>
                <a:cxn ang="0">
                  <a:pos x="T4" y="T5"/>
                </a:cxn>
                <a:cxn ang="0">
                  <a:pos x="T6" y="T7"/>
                </a:cxn>
              </a:cxnLst>
              <a:rect l="0" t="0" r="r" b="b"/>
              <a:pathLst>
                <a:path w="27" h="22">
                  <a:moveTo>
                    <a:pt x="11" y="0"/>
                  </a:moveTo>
                  <a:cubicBezTo>
                    <a:pt x="8" y="4"/>
                    <a:pt x="0" y="8"/>
                    <a:pt x="3" y="12"/>
                  </a:cubicBezTo>
                  <a:cubicBezTo>
                    <a:pt x="6" y="17"/>
                    <a:pt x="19" y="22"/>
                    <a:pt x="19" y="22"/>
                  </a:cubicBezTo>
                  <a:cubicBezTo>
                    <a:pt x="27" y="10"/>
                    <a:pt x="15" y="11"/>
                    <a:pt x="11"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12" name="Freeform 111"/>
            <p:cNvSpPr>
              <a:spLocks/>
            </p:cNvSpPr>
            <p:nvPr/>
          </p:nvSpPr>
          <p:spPr bwMode="invGray">
            <a:xfrm>
              <a:off x="3022" y="2005"/>
              <a:ext cx="15" cy="13"/>
            </a:xfrm>
            <a:custGeom>
              <a:avLst/>
              <a:gdLst>
                <a:gd name="T0" fmla="*/ 11 w 20"/>
                <a:gd name="T1" fmla="*/ 0 h 18"/>
                <a:gd name="T2" fmla="*/ 9 w 20"/>
                <a:gd name="T3" fmla="*/ 18 h 18"/>
                <a:gd name="T4" fmla="*/ 11 w 20"/>
                <a:gd name="T5" fmla="*/ 0 h 18"/>
              </a:gdLst>
              <a:ahLst/>
              <a:cxnLst>
                <a:cxn ang="0">
                  <a:pos x="T0" y="T1"/>
                </a:cxn>
                <a:cxn ang="0">
                  <a:pos x="T2" y="T3"/>
                </a:cxn>
                <a:cxn ang="0">
                  <a:pos x="T4" y="T5"/>
                </a:cxn>
              </a:cxnLst>
              <a:rect l="0" t="0" r="r" b="b"/>
              <a:pathLst>
                <a:path w="20" h="18">
                  <a:moveTo>
                    <a:pt x="11" y="0"/>
                  </a:moveTo>
                  <a:cubicBezTo>
                    <a:pt x="1" y="14"/>
                    <a:pt x="0" y="9"/>
                    <a:pt x="9" y="18"/>
                  </a:cubicBezTo>
                  <a:cubicBezTo>
                    <a:pt x="20" y="14"/>
                    <a:pt x="16" y="18"/>
                    <a:pt x="11"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13" name="Freeform 112"/>
            <p:cNvSpPr>
              <a:spLocks/>
            </p:cNvSpPr>
            <p:nvPr/>
          </p:nvSpPr>
          <p:spPr bwMode="invGray">
            <a:xfrm>
              <a:off x="4162" y="2021"/>
              <a:ext cx="18" cy="33"/>
            </a:xfrm>
            <a:custGeom>
              <a:avLst/>
              <a:gdLst>
                <a:gd name="T0" fmla="*/ 24 w 24"/>
                <a:gd name="T1" fmla="*/ 0 h 44"/>
                <a:gd name="T2" fmla="*/ 8 w 24"/>
                <a:gd name="T3" fmla="*/ 16 h 44"/>
                <a:gd name="T4" fmla="*/ 0 w 24"/>
                <a:gd name="T5" fmla="*/ 34 h 44"/>
                <a:gd name="T6" fmla="*/ 16 w 24"/>
                <a:gd name="T7" fmla="*/ 40 h 44"/>
                <a:gd name="T8" fmla="*/ 24 w 24"/>
                <a:gd name="T9" fmla="*/ 0 h 44"/>
              </a:gdLst>
              <a:ahLst/>
              <a:cxnLst>
                <a:cxn ang="0">
                  <a:pos x="T0" y="T1"/>
                </a:cxn>
                <a:cxn ang="0">
                  <a:pos x="T2" y="T3"/>
                </a:cxn>
                <a:cxn ang="0">
                  <a:pos x="T4" y="T5"/>
                </a:cxn>
                <a:cxn ang="0">
                  <a:pos x="T6" y="T7"/>
                </a:cxn>
                <a:cxn ang="0">
                  <a:pos x="T8" y="T9"/>
                </a:cxn>
              </a:cxnLst>
              <a:rect l="0" t="0" r="r" b="b"/>
              <a:pathLst>
                <a:path w="24" h="44">
                  <a:moveTo>
                    <a:pt x="24" y="0"/>
                  </a:moveTo>
                  <a:cubicBezTo>
                    <a:pt x="19" y="7"/>
                    <a:pt x="15" y="11"/>
                    <a:pt x="8" y="16"/>
                  </a:cubicBezTo>
                  <a:cubicBezTo>
                    <a:pt x="4" y="21"/>
                    <a:pt x="0" y="34"/>
                    <a:pt x="0" y="34"/>
                  </a:cubicBezTo>
                  <a:cubicBezTo>
                    <a:pt x="3" y="44"/>
                    <a:pt x="7" y="42"/>
                    <a:pt x="16" y="40"/>
                  </a:cubicBezTo>
                  <a:cubicBezTo>
                    <a:pt x="20" y="27"/>
                    <a:pt x="24" y="14"/>
                    <a:pt x="24"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14" name="Freeform 113"/>
            <p:cNvSpPr>
              <a:spLocks/>
            </p:cNvSpPr>
            <p:nvPr/>
          </p:nvSpPr>
          <p:spPr bwMode="invGray">
            <a:xfrm>
              <a:off x="3278" y="3473"/>
              <a:ext cx="31" cy="18"/>
            </a:xfrm>
            <a:custGeom>
              <a:avLst/>
              <a:gdLst>
                <a:gd name="T0" fmla="*/ 30 w 41"/>
                <a:gd name="T1" fmla="*/ 0 h 24"/>
                <a:gd name="T2" fmla="*/ 26 w 41"/>
                <a:gd name="T3" fmla="*/ 24 h 24"/>
                <a:gd name="T4" fmla="*/ 30 w 41"/>
                <a:gd name="T5" fmla="*/ 0 h 24"/>
              </a:gdLst>
              <a:ahLst/>
              <a:cxnLst>
                <a:cxn ang="0">
                  <a:pos x="T0" y="T1"/>
                </a:cxn>
                <a:cxn ang="0">
                  <a:pos x="T2" y="T3"/>
                </a:cxn>
                <a:cxn ang="0">
                  <a:pos x="T4" y="T5"/>
                </a:cxn>
              </a:cxnLst>
              <a:rect l="0" t="0" r="r" b="b"/>
              <a:pathLst>
                <a:path w="41" h="24">
                  <a:moveTo>
                    <a:pt x="30" y="0"/>
                  </a:moveTo>
                  <a:cubicBezTo>
                    <a:pt x="4" y="4"/>
                    <a:pt x="0" y="17"/>
                    <a:pt x="26" y="24"/>
                  </a:cubicBezTo>
                  <a:cubicBezTo>
                    <a:pt x="41" y="19"/>
                    <a:pt x="38" y="10"/>
                    <a:pt x="30"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15" name="Freeform 114"/>
            <p:cNvSpPr>
              <a:spLocks/>
            </p:cNvSpPr>
            <p:nvPr/>
          </p:nvSpPr>
          <p:spPr bwMode="invGray">
            <a:xfrm>
              <a:off x="3318" y="3466"/>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16" name="Freeform 115"/>
            <p:cNvSpPr>
              <a:spLocks/>
            </p:cNvSpPr>
            <p:nvPr/>
          </p:nvSpPr>
          <p:spPr bwMode="invGray">
            <a:xfrm>
              <a:off x="3251" y="3312"/>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17" name="Freeform 116"/>
            <p:cNvSpPr>
              <a:spLocks/>
            </p:cNvSpPr>
            <p:nvPr/>
          </p:nvSpPr>
          <p:spPr bwMode="invGray">
            <a:xfrm>
              <a:off x="3311" y="3239"/>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18" name="Freeform 117"/>
            <p:cNvSpPr>
              <a:spLocks/>
            </p:cNvSpPr>
            <p:nvPr/>
          </p:nvSpPr>
          <p:spPr bwMode="invGray">
            <a:xfrm>
              <a:off x="3287" y="3238"/>
              <a:ext cx="11" cy="19"/>
            </a:xfrm>
            <a:custGeom>
              <a:avLst/>
              <a:gdLst>
                <a:gd name="T0" fmla="*/ 6 w 14"/>
                <a:gd name="T1" fmla="*/ 0 h 25"/>
                <a:gd name="T2" fmla="*/ 0 w 14"/>
                <a:gd name="T3" fmla="*/ 13 h 25"/>
                <a:gd name="T4" fmla="*/ 12 w 14"/>
                <a:gd name="T5" fmla="*/ 24 h 25"/>
                <a:gd name="T6" fmla="*/ 6 w 14"/>
                <a:gd name="T7" fmla="*/ 0 h 25"/>
              </a:gdLst>
              <a:ahLst/>
              <a:cxnLst>
                <a:cxn ang="0">
                  <a:pos x="T0" y="T1"/>
                </a:cxn>
                <a:cxn ang="0">
                  <a:pos x="T2" y="T3"/>
                </a:cxn>
                <a:cxn ang="0">
                  <a:pos x="T4" y="T5"/>
                </a:cxn>
                <a:cxn ang="0">
                  <a:pos x="T6" y="T7"/>
                </a:cxn>
              </a:cxnLst>
              <a:rect l="0" t="0" r="r" b="b"/>
              <a:pathLst>
                <a:path w="14" h="25">
                  <a:moveTo>
                    <a:pt x="6" y="0"/>
                  </a:moveTo>
                  <a:cubicBezTo>
                    <a:pt x="4" y="5"/>
                    <a:pt x="3" y="9"/>
                    <a:pt x="0" y="13"/>
                  </a:cubicBezTo>
                  <a:cubicBezTo>
                    <a:pt x="1" y="24"/>
                    <a:pt x="1" y="25"/>
                    <a:pt x="12" y="24"/>
                  </a:cubicBezTo>
                  <a:cubicBezTo>
                    <a:pt x="14" y="12"/>
                    <a:pt x="8" y="10"/>
                    <a:pt x="6" y="0"/>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19" name="Freeform 118"/>
            <p:cNvSpPr>
              <a:spLocks/>
            </p:cNvSpPr>
            <p:nvPr/>
          </p:nvSpPr>
          <p:spPr bwMode="invGray">
            <a:xfrm>
              <a:off x="3276" y="3260"/>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20" name="Freeform 119"/>
            <p:cNvSpPr>
              <a:spLocks/>
            </p:cNvSpPr>
            <p:nvPr/>
          </p:nvSpPr>
          <p:spPr bwMode="invGray">
            <a:xfrm>
              <a:off x="3251" y="3294"/>
              <a:ext cx="9"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21" name="Freeform 120"/>
            <p:cNvSpPr>
              <a:spLocks/>
            </p:cNvSpPr>
            <p:nvPr/>
          </p:nvSpPr>
          <p:spPr bwMode="invGray">
            <a:xfrm>
              <a:off x="3270" y="3281"/>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22" name="Freeform 121"/>
            <p:cNvSpPr>
              <a:spLocks/>
            </p:cNvSpPr>
            <p:nvPr/>
          </p:nvSpPr>
          <p:spPr bwMode="invGray">
            <a:xfrm>
              <a:off x="2537" y="2293"/>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23" name="Freeform 122"/>
            <p:cNvSpPr>
              <a:spLocks/>
            </p:cNvSpPr>
            <p:nvPr/>
          </p:nvSpPr>
          <p:spPr bwMode="invGray">
            <a:xfrm>
              <a:off x="2476" y="2259"/>
              <a:ext cx="10" cy="15"/>
            </a:xfrm>
            <a:custGeom>
              <a:avLst/>
              <a:gdLst>
                <a:gd name="T0" fmla="*/ 10 w 13"/>
                <a:gd name="T1" fmla="*/ 5 h 20"/>
                <a:gd name="T2" fmla="*/ 1 w 13"/>
                <a:gd name="T3" fmla="*/ 11 h 20"/>
                <a:gd name="T4" fmla="*/ 9 w 13"/>
                <a:gd name="T5" fmla="*/ 20 h 20"/>
                <a:gd name="T6" fmla="*/ 10 w 13"/>
                <a:gd name="T7" fmla="*/ 5 h 20"/>
              </a:gdLst>
              <a:ahLst/>
              <a:cxnLst>
                <a:cxn ang="0">
                  <a:pos x="T0" y="T1"/>
                </a:cxn>
                <a:cxn ang="0">
                  <a:pos x="T2" y="T3"/>
                </a:cxn>
                <a:cxn ang="0">
                  <a:pos x="T4" y="T5"/>
                </a:cxn>
                <a:cxn ang="0">
                  <a:pos x="T6" y="T7"/>
                </a:cxn>
              </a:cxnLst>
              <a:rect l="0" t="0" r="r" b="b"/>
              <a:pathLst>
                <a:path w="13" h="20">
                  <a:moveTo>
                    <a:pt x="10" y="5"/>
                  </a:moveTo>
                  <a:cubicBezTo>
                    <a:pt x="3" y="0"/>
                    <a:pt x="5" y="6"/>
                    <a:pt x="1" y="11"/>
                  </a:cubicBezTo>
                  <a:cubicBezTo>
                    <a:pt x="0" y="18"/>
                    <a:pt x="2" y="19"/>
                    <a:pt x="9" y="20"/>
                  </a:cubicBezTo>
                  <a:cubicBezTo>
                    <a:pt x="13" y="14"/>
                    <a:pt x="10" y="12"/>
                    <a:pt x="10" y="5"/>
                  </a:cubicBez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sp>
          <p:nvSpPr>
            <p:cNvPr id="124" name="Freeform 123"/>
            <p:cNvSpPr>
              <a:spLocks/>
            </p:cNvSpPr>
            <p:nvPr/>
          </p:nvSpPr>
          <p:spPr bwMode="invGray">
            <a:xfrm>
              <a:off x="2238" y="2042"/>
              <a:ext cx="2060" cy="1644"/>
            </a:xfrm>
            <a:custGeom>
              <a:avLst/>
              <a:gdLst>
                <a:gd name="T0" fmla="*/ 452 w 2060"/>
                <a:gd name="T1" fmla="*/ 653 h 1644"/>
                <a:gd name="T2" fmla="*/ 333 w 2060"/>
                <a:gd name="T3" fmla="*/ 595 h 1644"/>
                <a:gd name="T4" fmla="*/ 158 w 2060"/>
                <a:gd name="T5" fmla="*/ 645 h 1644"/>
                <a:gd name="T6" fmla="*/ 46 w 2060"/>
                <a:gd name="T7" fmla="*/ 759 h 1644"/>
                <a:gd name="T8" fmla="*/ 12 w 2060"/>
                <a:gd name="T9" fmla="*/ 941 h 1644"/>
                <a:gd name="T10" fmla="*/ 146 w 2060"/>
                <a:gd name="T11" fmla="*/ 1059 h 1644"/>
                <a:gd name="T12" fmla="*/ 308 w 2060"/>
                <a:gd name="T13" fmla="*/ 1041 h 1644"/>
                <a:gd name="T14" fmla="*/ 396 w 2060"/>
                <a:gd name="T15" fmla="*/ 1138 h 1644"/>
                <a:gd name="T16" fmla="*/ 452 w 2060"/>
                <a:gd name="T17" fmla="*/ 1447 h 1644"/>
                <a:gd name="T18" fmla="*/ 497 w 2060"/>
                <a:gd name="T19" fmla="*/ 1628 h 1644"/>
                <a:gd name="T20" fmla="*/ 704 w 2060"/>
                <a:gd name="T21" fmla="*/ 1574 h 1644"/>
                <a:gd name="T22" fmla="*/ 817 w 2060"/>
                <a:gd name="T23" fmla="*/ 1380 h 1644"/>
                <a:gd name="T24" fmla="*/ 885 w 2060"/>
                <a:gd name="T25" fmla="*/ 1153 h 1644"/>
                <a:gd name="T26" fmla="*/ 998 w 2060"/>
                <a:gd name="T27" fmla="*/ 999 h 1644"/>
                <a:gd name="T28" fmla="*/ 796 w 2060"/>
                <a:gd name="T29" fmla="*/ 856 h 1644"/>
                <a:gd name="T30" fmla="*/ 817 w 2060"/>
                <a:gd name="T31" fmla="*/ 819 h 1644"/>
                <a:gd name="T32" fmla="*/ 1003 w 2060"/>
                <a:gd name="T33" fmla="*/ 916 h 1644"/>
                <a:gd name="T34" fmla="*/ 1098 w 2060"/>
                <a:gd name="T35" fmla="*/ 792 h 1644"/>
                <a:gd name="T36" fmla="*/ 1046 w 2060"/>
                <a:gd name="T37" fmla="*/ 763 h 1644"/>
                <a:gd name="T38" fmla="*/ 929 w 2060"/>
                <a:gd name="T39" fmla="*/ 716 h 1644"/>
                <a:gd name="T40" fmla="*/ 1141 w 2060"/>
                <a:gd name="T41" fmla="*/ 761 h 1644"/>
                <a:gd name="T42" fmla="*/ 1296 w 2060"/>
                <a:gd name="T43" fmla="*/ 852 h 1644"/>
                <a:gd name="T44" fmla="*/ 1373 w 2060"/>
                <a:gd name="T45" fmla="*/ 1033 h 1644"/>
                <a:gd name="T46" fmla="*/ 1608 w 2060"/>
                <a:gd name="T47" fmla="*/ 847 h 1644"/>
                <a:gd name="T48" fmla="*/ 1704 w 2060"/>
                <a:gd name="T49" fmla="*/ 1030 h 1644"/>
                <a:gd name="T50" fmla="*/ 1707 w 2060"/>
                <a:gd name="T51" fmla="*/ 874 h 1644"/>
                <a:gd name="T52" fmla="*/ 1759 w 2060"/>
                <a:gd name="T53" fmla="*/ 800 h 1644"/>
                <a:gd name="T54" fmla="*/ 1783 w 2060"/>
                <a:gd name="T55" fmla="*/ 544 h 1644"/>
                <a:gd name="T56" fmla="*/ 1824 w 2060"/>
                <a:gd name="T57" fmla="*/ 528 h 1644"/>
                <a:gd name="T58" fmla="*/ 1844 w 2060"/>
                <a:gd name="T59" fmla="*/ 427 h 1644"/>
                <a:gd name="T60" fmla="*/ 1805 w 2060"/>
                <a:gd name="T61" fmla="*/ 226 h 1644"/>
                <a:gd name="T62" fmla="*/ 1899 w 2060"/>
                <a:gd name="T63" fmla="*/ 108 h 1644"/>
                <a:gd name="T64" fmla="*/ 1947 w 2060"/>
                <a:gd name="T65" fmla="*/ 209 h 1644"/>
                <a:gd name="T66" fmla="*/ 1943 w 2060"/>
                <a:gd name="T67" fmla="*/ 123 h 1644"/>
                <a:gd name="T68" fmla="*/ 1975 w 2060"/>
                <a:gd name="T69" fmla="*/ 51 h 1644"/>
                <a:gd name="T70" fmla="*/ 2038 w 2060"/>
                <a:gd name="T71" fmla="*/ 0 h 1644"/>
                <a:gd name="T72" fmla="*/ 1820 w 2060"/>
                <a:gd name="T73" fmla="*/ 63 h 1644"/>
                <a:gd name="T74" fmla="*/ 1583 w 2060"/>
                <a:gd name="T75" fmla="*/ 83 h 1644"/>
                <a:gd name="T76" fmla="*/ 1349 w 2060"/>
                <a:gd name="T77" fmla="*/ 30 h 1644"/>
                <a:gd name="T78" fmla="*/ 1132 w 2060"/>
                <a:gd name="T79" fmla="*/ 65 h 1644"/>
                <a:gd name="T80" fmla="*/ 1040 w 2060"/>
                <a:gd name="T81" fmla="*/ 170 h 1644"/>
                <a:gd name="T82" fmla="*/ 926 w 2060"/>
                <a:gd name="T83" fmla="*/ 137 h 1644"/>
                <a:gd name="T84" fmla="*/ 758 w 2060"/>
                <a:gd name="T85" fmla="*/ 183 h 1644"/>
                <a:gd name="T86" fmla="*/ 667 w 2060"/>
                <a:gd name="T87" fmla="*/ 140 h 1644"/>
                <a:gd name="T88" fmla="*/ 364 w 2060"/>
                <a:gd name="T89" fmla="*/ 248 h 1644"/>
                <a:gd name="T90" fmla="*/ 535 w 2060"/>
                <a:gd name="T91" fmla="*/ 213 h 1644"/>
                <a:gd name="T92" fmla="*/ 638 w 2060"/>
                <a:gd name="T93" fmla="*/ 276 h 1644"/>
                <a:gd name="T94" fmla="*/ 443 w 2060"/>
                <a:gd name="T95" fmla="*/ 357 h 1644"/>
                <a:gd name="T96" fmla="*/ 275 w 2060"/>
                <a:gd name="T97" fmla="*/ 416 h 1644"/>
                <a:gd name="T98" fmla="*/ 167 w 2060"/>
                <a:gd name="T99" fmla="*/ 537 h 1644"/>
                <a:gd name="T100" fmla="*/ 283 w 2060"/>
                <a:gd name="T101" fmla="*/ 552 h 1644"/>
                <a:gd name="T102" fmla="*/ 381 w 2060"/>
                <a:gd name="T103" fmla="*/ 573 h 1644"/>
                <a:gd name="T104" fmla="*/ 493 w 2060"/>
                <a:gd name="T105" fmla="*/ 590 h 1644"/>
                <a:gd name="T106" fmla="*/ 487 w 2060"/>
                <a:gd name="T107" fmla="*/ 512 h 1644"/>
                <a:gd name="T108" fmla="*/ 592 w 2060"/>
                <a:gd name="T109" fmla="*/ 548 h 1644"/>
                <a:gd name="T110" fmla="*/ 686 w 2060"/>
                <a:gd name="T111" fmla="*/ 470 h 1644"/>
                <a:gd name="T112" fmla="*/ 772 w 2060"/>
                <a:gd name="T113" fmla="*/ 480 h 1644"/>
                <a:gd name="T114" fmla="*/ 639 w 2060"/>
                <a:gd name="T115" fmla="*/ 598 h 16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2060" h="1644">
                  <a:moveTo>
                    <a:pt x="697" y="677"/>
                  </a:moveTo>
                  <a:cubicBezTo>
                    <a:pt x="659" y="675"/>
                    <a:pt x="652" y="669"/>
                    <a:pt x="618" y="667"/>
                  </a:cubicBezTo>
                  <a:cubicBezTo>
                    <a:pt x="607" y="666"/>
                    <a:pt x="594" y="661"/>
                    <a:pt x="582" y="658"/>
                  </a:cubicBezTo>
                  <a:cubicBezTo>
                    <a:pt x="577" y="655"/>
                    <a:pt x="568" y="650"/>
                    <a:pt x="568" y="650"/>
                  </a:cubicBezTo>
                  <a:cubicBezTo>
                    <a:pt x="551" y="652"/>
                    <a:pt x="557" y="655"/>
                    <a:pt x="546" y="658"/>
                  </a:cubicBezTo>
                  <a:cubicBezTo>
                    <a:pt x="540" y="667"/>
                    <a:pt x="542" y="669"/>
                    <a:pt x="546" y="677"/>
                  </a:cubicBezTo>
                  <a:cubicBezTo>
                    <a:pt x="548" y="680"/>
                    <a:pt x="550" y="686"/>
                    <a:pt x="550" y="686"/>
                  </a:cubicBezTo>
                  <a:cubicBezTo>
                    <a:pt x="526" y="694"/>
                    <a:pt x="506" y="678"/>
                    <a:pt x="488" y="670"/>
                  </a:cubicBezTo>
                  <a:cubicBezTo>
                    <a:pt x="481" y="653"/>
                    <a:pt x="472" y="655"/>
                    <a:pt x="452" y="653"/>
                  </a:cubicBezTo>
                  <a:cubicBezTo>
                    <a:pt x="446" y="648"/>
                    <a:pt x="444" y="648"/>
                    <a:pt x="437" y="650"/>
                  </a:cubicBezTo>
                  <a:cubicBezTo>
                    <a:pt x="427" y="647"/>
                    <a:pt x="433" y="648"/>
                    <a:pt x="423" y="642"/>
                  </a:cubicBezTo>
                  <a:cubicBezTo>
                    <a:pt x="421" y="641"/>
                    <a:pt x="418" y="639"/>
                    <a:pt x="418" y="639"/>
                  </a:cubicBezTo>
                  <a:cubicBezTo>
                    <a:pt x="416" y="638"/>
                    <a:pt x="413" y="633"/>
                    <a:pt x="413" y="630"/>
                  </a:cubicBezTo>
                  <a:cubicBezTo>
                    <a:pt x="415" y="625"/>
                    <a:pt x="418" y="616"/>
                    <a:pt x="418" y="616"/>
                  </a:cubicBezTo>
                  <a:cubicBezTo>
                    <a:pt x="416" y="592"/>
                    <a:pt x="421" y="588"/>
                    <a:pt x="398" y="591"/>
                  </a:cubicBezTo>
                  <a:cubicBezTo>
                    <a:pt x="390" y="598"/>
                    <a:pt x="390" y="595"/>
                    <a:pt x="381" y="592"/>
                  </a:cubicBezTo>
                  <a:cubicBezTo>
                    <a:pt x="370" y="592"/>
                    <a:pt x="361" y="595"/>
                    <a:pt x="348" y="597"/>
                  </a:cubicBezTo>
                  <a:cubicBezTo>
                    <a:pt x="344" y="595"/>
                    <a:pt x="337" y="597"/>
                    <a:pt x="333" y="595"/>
                  </a:cubicBezTo>
                  <a:cubicBezTo>
                    <a:pt x="331" y="594"/>
                    <a:pt x="330" y="592"/>
                    <a:pt x="328" y="592"/>
                  </a:cubicBezTo>
                  <a:cubicBezTo>
                    <a:pt x="314" y="591"/>
                    <a:pt x="296" y="597"/>
                    <a:pt x="283" y="602"/>
                  </a:cubicBezTo>
                  <a:cubicBezTo>
                    <a:pt x="276" y="603"/>
                    <a:pt x="268" y="606"/>
                    <a:pt x="260" y="608"/>
                  </a:cubicBezTo>
                  <a:cubicBezTo>
                    <a:pt x="255" y="609"/>
                    <a:pt x="246" y="613"/>
                    <a:pt x="246" y="613"/>
                  </a:cubicBezTo>
                  <a:cubicBezTo>
                    <a:pt x="228" y="611"/>
                    <a:pt x="209" y="609"/>
                    <a:pt x="189" y="611"/>
                  </a:cubicBezTo>
                  <a:cubicBezTo>
                    <a:pt x="184" y="613"/>
                    <a:pt x="180" y="614"/>
                    <a:pt x="175" y="617"/>
                  </a:cubicBezTo>
                  <a:cubicBezTo>
                    <a:pt x="173" y="619"/>
                    <a:pt x="173" y="620"/>
                    <a:pt x="173" y="622"/>
                  </a:cubicBezTo>
                  <a:cubicBezTo>
                    <a:pt x="172" y="623"/>
                    <a:pt x="169" y="623"/>
                    <a:pt x="169" y="625"/>
                  </a:cubicBezTo>
                  <a:cubicBezTo>
                    <a:pt x="163" y="634"/>
                    <a:pt x="167" y="641"/>
                    <a:pt x="158" y="645"/>
                  </a:cubicBezTo>
                  <a:cubicBezTo>
                    <a:pt x="153" y="648"/>
                    <a:pt x="149" y="652"/>
                    <a:pt x="144" y="655"/>
                  </a:cubicBezTo>
                  <a:cubicBezTo>
                    <a:pt x="141" y="656"/>
                    <a:pt x="135" y="659"/>
                    <a:pt x="135" y="659"/>
                  </a:cubicBezTo>
                  <a:cubicBezTo>
                    <a:pt x="133" y="664"/>
                    <a:pt x="130" y="666"/>
                    <a:pt x="130" y="669"/>
                  </a:cubicBezTo>
                  <a:cubicBezTo>
                    <a:pt x="128" y="677"/>
                    <a:pt x="132" y="691"/>
                    <a:pt x="124" y="698"/>
                  </a:cubicBezTo>
                  <a:cubicBezTo>
                    <a:pt x="118" y="703"/>
                    <a:pt x="108" y="709"/>
                    <a:pt x="101" y="711"/>
                  </a:cubicBezTo>
                  <a:cubicBezTo>
                    <a:pt x="101" y="711"/>
                    <a:pt x="90" y="716"/>
                    <a:pt x="87" y="716"/>
                  </a:cubicBezTo>
                  <a:cubicBezTo>
                    <a:pt x="85" y="717"/>
                    <a:pt x="82" y="717"/>
                    <a:pt x="82" y="717"/>
                  </a:cubicBezTo>
                  <a:cubicBezTo>
                    <a:pt x="76" y="725"/>
                    <a:pt x="68" y="733"/>
                    <a:pt x="60" y="738"/>
                  </a:cubicBezTo>
                  <a:cubicBezTo>
                    <a:pt x="56" y="745"/>
                    <a:pt x="53" y="755"/>
                    <a:pt x="46" y="759"/>
                  </a:cubicBezTo>
                  <a:cubicBezTo>
                    <a:pt x="43" y="764"/>
                    <a:pt x="37" y="767"/>
                    <a:pt x="31" y="773"/>
                  </a:cubicBezTo>
                  <a:cubicBezTo>
                    <a:pt x="26" y="780"/>
                    <a:pt x="25" y="789"/>
                    <a:pt x="23" y="797"/>
                  </a:cubicBezTo>
                  <a:cubicBezTo>
                    <a:pt x="20" y="803"/>
                    <a:pt x="19" y="809"/>
                    <a:pt x="17" y="816"/>
                  </a:cubicBezTo>
                  <a:cubicBezTo>
                    <a:pt x="15" y="817"/>
                    <a:pt x="14" y="824"/>
                    <a:pt x="14" y="824"/>
                  </a:cubicBezTo>
                  <a:cubicBezTo>
                    <a:pt x="15" y="831"/>
                    <a:pt x="26" y="842"/>
                    <a:pt x="26" y="842"/>
                  </a:cubicBezTo>
                  <a:cubicBezTo>
                    <a:pt x="26" y="847"/>
                    <a:pt x="17" y="855"/>
                    <a:pt x="17" y="855"/>
                  </a:cubicBezTo>
                  <a:cubicBezTo>
                    <a:pt x="14" y="863"/>
                    <a:pt x="17" y="867"/>
                    <a:pt x="25" y="870"/>
                  </a:cubicBezTo>
                  <a:cubicBezTo>
                    <a:pt x="28" y="884"/>
                    <a:pt x="17" y="902"/>
                    <a:pt x="6" y="909"/>
                  </a:cubicBezTo>
                  <a:cubicBezTo>
                    <a:pt x="0" y="927"/>
                    <a:pt x="5" y="927"/>
                    <a:pt x="12" y="941"/>
                  </a:cubicBezTo>
                  <a:cubicBezTo>
                    <a:pt x="23" y="963"/>
                    <a:pt x="29" y="969"/>
                    <a:pt x="53" y="977"/>
                  </a:cubicBezTo>
                  <a:cubicBezTo>
                    <a:pt x="60" y="986"/>
                    <a:pt x="56" y="983"/>
                    <a:pt x="63" y="989"/>
                  </a:cubicBezTo>
                  <a:cubicBezTo>
                    <a:pt x="62" y="994"/>
                    <a:pt x="59" y="997"/>
                    <a:pt x="59" y="1002"/>
                  </a:cubicBezTo>
                  <a:cubicBezTo>
                    <a:pt x="57" y="1009"/>
                    <a:pt x="70" y="1020"/>
                    <a:pt x="74" y="1027"/>
                  </a:cubicBezTo>
                  <a:cubicBezTo>
                    <a:pt x="77" y="1031"/>
                    <a:pt x="91" y="1036"/>
                    <a:pt x="91" y="1036"/>
                  </a:cubicBezTo>
                  <a:cubicBezTo>
                    <a:pt x="94" y="1036"/>
                    <a:pt x="96" y="1036"/>
                    <a:pt x="98" y="1034"/>
                  </a:cubicBezTo>
                  <a:cubicBezTo>
                    <a:pt x="99" y="1034"/>
                    <a:pt x="98" y="1031"/>
                    <a:pt x="99" y="1030"/>
                  </a:cubicBezTo>
                  <a:cubicBezTo>
                    <a:pt x="101" y="1030"/>
                    <a:pt x="107" y="1038"/>
                    <a:pt x="108" y="1038"/>
                  </a:cubicBezTo>
                  <a:cubicBezTo>
                    <a:pt x="119" y="1047"/>
                    <a:pt x="133" y="1055"/>
                    <a:pt x="146" y="1059"/>
                  </a:cubicBezTo>
                  <a:cubicBezTo>
                    <a:pt x="149" y="1067"/>
                    <a:pt x="152" y="1066"/>
                    <a:pt x="159" y="1064"/>
                  </a:cubicBezTo>
                  <a:cubicBezTo>
                    <a:pt x="163" y="1061"/>
                    <a:pt x="166" y="1059"/>
                    <a:pt x="169" y="1058"/>
                  </a:cubicBezTo>
                  <a:cubicBezTo>
                    <a:pt x="172" y="1056"/>
                    <a:pt x="178" y="1055"/>
                    <a:pt x="178" y="1055"/>
                  </a:cubicBezTo>
                  <a:cubicBezTo>
                    <a:pt x="192" y="1059"/>
                    <a:pt x="209" y="1061"/>
                    <a:pt x="224" y="1063"/>
                  </a:cubicBezTo>
                  <a:cubicBezTo>
                    <a:pt x="231" y="1067"/>
                    <a:pt x="229" y="1070"/>
                    <a:pt x="238" y="1069"/>
                  </a:cubicBezTo>
                  <a:cubicBezTo>
                    <a:pt x="238" y="1063"/>
                    <a:pt x="238" y="1056"/>
                    <a:pt x="238" y="1050"/>
                  </a:cubicBezTo>
                  <a:cubicBezTo>
                    <a:pt x="241" y="1041"/>
                    <a:pt x="257" y="1059"/>
                    <a:pt x="260" y="1061"/>
                  </a:cubicBezTo>
                  <a:cubicBezTo>
                    <a:pt x="266" y="1050"/>
                    <a:pt x="279" y="1052"/>
                    <a:pt x="291" y="1050"/>
                  </a:cubicBezTo>
                  <a:cubicBezTo>
                    <a:pt x="297" y="1049"/>
                    <a:pt x="302" y="1044"/>
                    <a:pt x="308" y="1041"/>
                  </a:cubicBezTo>
                  <a:cubicBezTo>
                    <a:pt x="319" y="1042"/>
                    <a:pt x="330" y="1045"/>
                    <a:pt x="341" y="1049"/>
                  </a:cubicBezTo>
                  <a:cubicBezTo>
                    <a:pt x="342" y="1050"/>
                    <a:pt x="344" y="1055"/>
                    <a:pt x="344" y="1058"/>
                  </a:cubicBezTo>
                  <a:cubicBezTo>
                    <a:pt x="344" y="1061"/>
                    <a:pt x="342" y="1067"/>
                    <a:pt x="342" y="1067"/>
                  </a:cubicBezTo>
                  <a:cubicBezTo>
                    <a:pt x="347" y="1070"/>
                    <a:pt x="355" y="1072"/>
                    <a:pt x="361" y="1075"/>
                  </a:cubicBezTo>
                  <a:cubicBezTo>
                    <a:pt x="362" y="1075"/>
                    <a:pt x="365" y="1077"/>
                    <a:pt x="365" y="1077"/>
                  </a:cubicBezTo>
                  <a:cubicBezTo>
                    <a:pt x="375" y="1074"/>
                    <a:pt x="384" y="1074"/>
                    <a:pt x="393" y="1080"/>
                  </a:cubicBezTo>
                  <a:cubicBezTo>
                    <a:pt x="396" y="1083"/>
                    <a:pt x="398" y="1088"/>
                    <a:pt x="401" y="1092"/>
                  </a:cubicBezTo>
                  <a:cubicBezTo>
                    <a:pt x="404" y="1095"/>
                    <a:pt x="407" y="1102"/>
                    <a:pt x="407" y="1102"/>
                  </a:cubicBezTo>
                  <a:cubicBezTo>
                    <a:pt x="404" y="1114"/>
                    <a:pt x="399" y="1127"/>
                    <a:pt x="396" y="1138"/>
                  </a:cubicBezTo>
                  <a:cubicBezTo>
                    <a:pt x="393" y="1147"/>
                    <a:pt x="395" y="1141"/>
                    <a:pt x="389" y="1152"/>
                  </a:cubicBezTo>
                  <a:cubicBezTo>
                    <a:pt x="387" y="1153"/>
                    <a:pt x="385" y="1156"/>
                    <a:pt x="385" y="1156"/>
                  </a:cubicBezTo>
                  <a:cubicBezTo>
                    <a:pt x="389" y="1185"/>
                    <a:pt x="396" y="1180"/>
                    <a:pt x="410" y="1197"/>
                  </a:cubicBezTo>
                  <a:cubicBezTo>
                    <a:pt x="427" y="1219"/>
                    <a:pt x="440" y="1239"/>
                    <a:pt x="447" y="1266"/>
                  </a:cubicBezTo>
                  <a:cubicBezTo>
                    <a:pt x="446" y="1280"/>
                    <a:pt x="452" y="1314"/>
                    <a:pt x="435" y="1325"/>
                  </a:cubicBezTo>
                  <a:cubicBezTo>
                    <a:pt x="427" y="1347"/>
                    <a:pt x="433" y="1325"/>
                    <a:pt x="430" y="1367"/>
                  </a:cubicBezTo>
                  <a:cubicBezTo>
                    <a:pt x="429" y="1377"/>
                    <a:pt x="421" y="1381"/>
                    <a:pt x="418" y="1391"/>
                  </a:cubicBezTo>
                  <a:cubicBezTo>
                    <a:pt x="421" y="1413"/>
                    <a:pt x="430" y="1422"/>
                    <a:pt x="446" y="1438"/>
                  </a:cubicBezTo>
                  <a:cubicBezTo>
                    <a:pt x="449" y="1441"/>
                    <a:pt x="450" y="1442"/>
                    <a:pt x="452" y="1447"/>
                  </a:cubicBezTo>
                  <a:cubicBezTo>
                    <a:pt x="454" y="1450"/>
                    <a:pt x="455" y="1456"/>
                    <a:pt x="455" y="1456"/>
                  </a:cubicBezTo>
                  <a:cubicBezTo>
                    <a:pt x="457" y="1475"/>
                    <a:pt x="458" y="1488"/>
                    <a:pt x="460" y="1505"/>
                  </a:cubicBezTo>
                  <a:cubicBezTo>
                    <a:pt x="461" y="1514"/>
                    <a:pt x="461" y="1511"/>
                    <a:pt x="464" y="1522"/>
                  </a:cubicBezTo>
                  <a:cubicBezTo>
                    <a:pt x="466" y="1524"/>
                    <a:pt x="466" y="1527"/>
                    <a:pt x="466" y="1527"/>
                  </a:cubicBezTo>
                  <a:cubicBezTo>
                    <a:pt x="468" y="1542"/>
                    <a:pt x="469" y="1552"/>
                    <a:pt x="481" y="1561"/>
                  </a:cubicBezTo>
                  <a:cubicBezTo>
                    <a:pt x="485" y="1566"/>
                    <a:pt x="488" y="1569"/>
                    <a:pt x="494" y="1572"/>
                  </a:cubicBezTo>
                  <a:cubicBezTo>
                    <a:pt x="497" y="1585"/>
                    <a:pt x="503" y="1597"/>
                    <a:pt x="506" y="1610"/>
                  </a:cubicBezTo>
                  <a:cubicBezTo>
                    <a:pt x="506" y="1614"/>
                    <a:pt x="508" y="1619"/>
                    <a:pt x="505" y="1622"/>
                  </a:cubicBezTo>
                  <a:cubicBezTo>
                    <a:pt x="503" y="1625"/>
                    <a:pt x="497" y="1628"/>
                    <a:pt x="497" y="1628"/>
                  </a:cubicBezTo>
                  <a:cubicBezTo>
                    <a:pt x="488" y="1642"/>
                    <a:pt x="509" y="1644"/>
                    <a:pt x="517" y="1644"/>
                  </a:cubicBezTo>
                  <a:cubicBezTo>
                    <a:pt x="539" y="1639"/>
                    <a:pt x="557" y="1635"/>
                    <a:pt x="579" y="1633"/>
                  </a:cubicBezTo>
                  <a:cubicBezTo>
                    <a:pt x="598" y="1630"/>
                    <a:pt x="613" y="1627"/>
                    <a:pt x="632" y="1624"/>
                  </a:cubicBezTo>
                  <a:cubicBezTo>
                    <a:pt x="635" y="1624"/>
                    <a:pt x="638" y="1622"/>
                    <a:pt x="641" y="1621"/>
                  </a:cubicBezTo>
                  <a:cubicBezTo>
                    <a:pt x="642" y="1621"/>
                    <a:pt x="644" y="1619"/>
                    <a:pt x="646" y="1617"/>
                  </a:cubicBezTo>
                  <a:cubicBezTo>
                    <a:pt x="649" y="1617"/>
                    <a:pt x="655" y="1616"/>
                    <a:pt x="655" y="1616"/>
                  </a:cubicBezTo>
                  <a:cubicBezTo>
                    <a:pt x="659" y="1610"/>
                    <a:pt x="664" y="1603"/>
                    <a:pt x="670" y="1600"/>
                  </a:cubicBezTo>
                  <a:cubicBezTo>
                    <a:pt x="675" y="1594"/>
                    <a:pt x="678" y="1591"/>
                    <a:pt x="683" y="1588"/>
                  </a:cubicBezTo>
                  <a:cubicBezTo>
                    <a:pt x="687" y="1581"/>
                    <a:pt x="697" y="1577"/>
                    <a:pt x="704" y="1574"/>
                  </a:cubicBezTo>
                  <a:cubicBezTo>
                    <a:pt x="715" y="1563"/>
                    <a:pt x="726" y="1550"/>
                    <a:pt x="731" y="1535"/>
                  </a:cubicBezTo>
                  <a:cubicBezTo>
                    <a:pt x="731" y="1531"/>
                    <a:pt x="729" y="1528"/>
                    <a:pt x="729" y="1525"/>
                  </a:cubicBezTo>
                  <a:cubicBezTo>
                    <a:pt x="729" y="1494"/>
                    <a:pt x="737" y="1505"/>
                    <a:pt x="754" y="1494"/>
                  </a:cubicBezTo>
                  <a:cubicBezTo>
                    <a:pt x="759" y="1488"/>
                    <a:pt x="762" y="1483"/>
                    <a:pt x="765" y="1475"/>
                  </a:cubicBezTo>
                  <a:cubicBezTo>
                    <a:pt x="763" y="1458"/>
                    <a:pt x="765" y="1439"/>
                    <a:pt x="755" y="1424"/>
                  </a:cubicBezTo>
                  <a:cubicBezTo>
                    <a:pt x="759" y="1413"/>
                    <a:pt x="771" y="1419"/>
                    <a:pt x="779" y="1422"/>
                  </a:cubicBezTo>
                  <a:cubicBezTo>
                    <a:pt x="782" y="1427"/>
                    <a:pt x="782" y="1435"/>
                    <a:pt x="785" y="1427"/>
                  </a:cubicBezTo>
                  <a:cubicBezTo>
                    <a:pt x="786" y="1416"/>
                    <a:pt x="786" y="1405"/>
                    <a:pt x="786" y="1396"/>
                  </a:cubicBezTo>
                  <a:cubicBezTo>
                    <a:pt x="788" y="1386"/>
                    <a:pt x="810" y="1385"/>
                    <a:pt x="817" y="1380"/>
                  </a:cubicBezTo>
                  <a:cubicBezTo>
                    <a:pt x="820" y="1374"/>
                    <a:pt x="831" y="1367"/>
                    <a:pt x="837" y="1363"/>
                  </a:cubicBezTo>
                  <a:cubicBezTo>
                    <a:pt x="841" y="1361"/>
                    <a:pt x="847" y="1356"/>
                    <a:pt x="847" y="1356"/>
                  </a:cubicBezTo>
                  <a:cubicBezTo>
                    <a:pt x="855" y="1345"/>
                    <a:pt x="845" y="1333"/>
                    <a:pt x="844" y="1320"/>
                  </a:cubicBezTo>
                  <a:cubicBezTo>
                    <a:pt x="845" y="1310"/>
                    <a:pt x="847" y="1308"/>
                    <a:pt x="850" y="1299"/>
                  </a:cubicBezTo>
                  <a:cubicBezTo>
                    <a:pt x="847" y="1288"/>
                    <a:pt x="842" y="1288"/>
                    <a:pt x="834" y="1280"/>
                  </a:cubicBezTo>
                  <a:cubicBezTo>
                    <a:pt x="833" y="1275"/>
                    <a:pt x="830" y="1266"/>
                    <a:pt x="830" y="1266"/>
                  </a:cubicBezTo>
                  <a:cubicBezTo>
                    <a:pt x="831" y="1250"/>
                    <a:pt x="831" y="1236"/>
                    <a:pt x="831" y="1220"/>
                  </a:cubicBezTo>
                  <a:cubicBezTo>
                    <a:pt x="833" y="1192"/>
                    <a:pt x="861" y="1183"/>
                    <a:pt x="876" y="1166"/>
                  </a:cubicBezTo>
                  <a:cubicBezTo>
                    <a:pt x="879" y="1160"/>
                    <a:pt x="884" y="1160"/>
                    <a:pt x="885" y="1153"/>
                  </a:cubicBezTo>
                  <a:cubicBezTo>
                    <a:pt x="890" y="1144"/>
                    <a:pt x="889" y="1142"/>
                    <a:pt x="895" y="1136"/>
                  </a:cubicBezTo>
                  <a:cubicBezTo>
                    <a:pt x="898" y="1127"/>
                    <a:pt x="906" y="1114"/>
                    <a:pt x="915" y="1111"/>
                  </a:cubicBezTo>
                  <a:cubicBezTo>
                    <a:pt x="920" y="1105"/>
                    <a:pt x="924" y="1099"/>
                    <a:pt x="930" y="1094"/>
                  </a:cubicBezTo>
                  <a:cubicBezTo>
                    <a:pt x="935" y="1089"/>
                    <a:pt x="938" y="1089"/>
                    <a:pt x="943" y="1084"/>
                  </a:cubicBezTo>
                  <a:cubicBezTo>
                    <a:pt x="947" y="1080"/>
                    <a:pt x="949" y="1078"/>
                    <a:pt x="955" y="1077"/>
                  </a:cubicBezTo>
                  <a:cubicBezTo>
                    <a:pt x="961" y="1066"/>
                    <a:pt x="958" y="1069"/>
                    <a:pt x="966" y="1064"/>
                  </a:cubicBezTo>
                  <a:cubicBezTo>
                    <a:pt x="972" y="1055"/>
                    <a:pt x="978" y="1045"/>
                    <a:pt x="983" y="1036"/>
                  </a:cubicBezTo>
                  <a:cubicBezTo>
                    <a:pt x="988" y="1030"/>
                    <a:pt x="989" y="1019"/>
                    <a:pt x="991" y="1013"/>
                  </a:cubicBezTo>
                  <a:cubicBezTo>
                    <a:pt x="994" y="1003"/>
                    <a:pt x="992" y="1009"/>
                    <a:pt x="998" y="999"/>
                  </a:cubicBezTo>
                  <a:cubicBezTo>
                    <a:pt x="1003" y="992"/>
                    <a:pt x="1003" y="984"/>
                    <a:pt x="1005" y="977"/>
                  </a:cubicBezTo>
                  <a:cubicBezTo>
                    <a:pt x="1003" y="966"/>
                    <a:pt x="1000" y="970"/>
                    <a:pt x="989" y="974"/>
                  </a:cubicBezTo>
                  <a:cubicBezTo>
                    <a:pt x="971" y="986"/>
                    <a:pt x="941" y="983"/>
                    <a:pt x="921" y="983"/>
                  </a:cubicBezTo>
                  <a:cubicBezTo>
                    <a:pt x="892" y="981"/>
                    <a:pt x="895" y="977"/>
                    <a:pt x="878" y="961"/>
                  </a:cubicBezTo>
                  <a:cubicBezTo>
                    <a:pt x="875" y="949"/>
                    <a:pt x="867" y="944"/>
                    <a:pt x="858" y="936"/>
                  </a:cubicBezTo>
                  <a:cubicBezTo>
                    <a:pt x="853" y="933"/>
                    <a:pt x="844" y="930"/>
                    <a:pt x="844" y="930"/>
                  </a:cubicBezTo>
                  <a:cubicBezTo>
                    <a:pt x="837" y="909"/>
                    <a:pt x="828" y="891"/>
                    <a:pt x="817" y="872"/>
                  </a:cubicBezTo>
                  <a:cubicBezTo>
                    <a:pt x="811" y="866"/>
                    <a:pt x="816" y="869"/>
                    <a:pt x="805" y="863"/>
                  </a:cubicBezTo>
                  <a:cubicBezTo>
                    <a:pt x="802" y="859"/>
                    <a:pt x="796" y="856"/>
                    <a:pt x="796" y="856"/>
                  </a:cubicBezTo>
                  <a:cubicBezTo>
                    <a:pt x="786" y="842"/>
                    <a:pt x="794" y="825"/>
                    <a:pt x="785" y="813"/>
                  </a:cubicBezTo>
                  <a:cubicBezTo>
                    <a:pt x="774" y="794"/>
                    <a:pt x="759" y="772"/>
                    <a:pt x="745" y="758"/>
                  </a:cubicBezTo>
                  <a:cubicBezTo>
                    <a:pt x="742" y="744"/>
                    <a:pt x="737" y="736"/>
                    <a:pt x="729" y="723"/>
                  </a:cubicBezTo>
                  <a:cubicBezTo>
                    <a:pt x="726" y="720"/>
                    <a:pt x="723" y="709"/>
                    <a:pt x="723" y="709"/>
                  </a:cubicBezTo>
                  <a:cubicBezTo>
                    <a:pt x="740" y="705"/>
                    <a:pt x="757" y="733"/>
                    <a:pt x="766" y="744"/>
                  </a:cubicBezTo>
                  <a:cubicBezTo>
                    <a:pt x="771" y="758"/>
                    <a:pt x="771" y="759"/>
                    <a:pt x="786" y="764"/>
                  </a:cubicBezTo>
                  <a:cubicBezTo>
                    <a:pt x="793" y="766"/>
                    <a:pt x="800" y="773"/>
                    <a:pt x="800" y="773"/>
                  </a:cubicBezTo>
                  <a:cubicBezTo>
                    <a:pt x="803" y="780"/>
                    <a:pt x="808" y="784"/>
                    <a:pt x="813" y="791"/>
                  </a:cubicBezTo>
                  <a:cubicBezTo>
                    <a:pt x="813" y="803"/>
                    <a:pt x="814" y="809"/>
                    <a:pt x="817" y="819"/>
                  </a:cubicBezTo>
                  <a:cubicBezTo>
                    <a:pt x="819" y="842"/>
                    <a:pt x="820" y="841"/>
                    <a:pt x="839" y="847"/>
                  </a:cubicBezTo>
                  <a:cubicBezTo>
                    <a:pt x="844" y="852"/>
                    <a:pt x="847" y="856"/>
                    <a:pt x="851" y="861"/>
                  </a:cubicBezTo>
                  <a:cubicBezTo>
                    <a:pt x="851" y="863"/>
                    <a:pt x="853" y="864"/>
                    <a:pt x="853" y="866"/>
                  </a:cubicBezTo>
                  <a:cubicBezTo>
                    <a:pt x="853" y="869"/>
                    <a:pt x="853" y="874"/>
                    <a:pt x="855" y="877"/>
                  </a:cubicBezTo>
                  <a:cubicBezTo>
                    <a:pt x="856" y="884"/>
                    <a:pt x="870" y="889"/>
                    <a:pt x="875" y="894"/>
                  </a:cubicBezTo>
                  <a:cubicBezTo>
                    <a:pt x="887" y="927"/>
                    <a:pt x="870" y="945"/>
                    <a:pt x="910" y="955"/>
                  </a:cubicBezTo>
                  <a:cubicBezTo>
                    <a:pt x="921" y="953"/>
                    <a:pt x="926" y="955"/>
                    <a:pt x="933" y="949"/>
                  </a:cubicBezTo>
                  <a:cubicBezTo>
                    <a:pt x="938" y="942"/>
                    <a:pt x="944" y="941"/>
                    <a:pt x="951" y="936"/>
                  </a:cubicBezTo>
                  <a:cubicBezTo>
                    <a:pt x="972" y="924"/>
                    <a:pt x="978" y="920"/>
                    <a:pt x="1003" y="916"/>
                  </a:cubicBezTo>
                  <a:cubicBezTo>
                    <a:pt x="1009" y="914"/>
                    <a:pt x="1017" y="911"/>
                    <a:pt x="1025" y="909"/>
                  </a:cubicBezTo>
                  <a:cubicBezTo>
                    <a:pt x="1031" y="906"/>
                    <a:pt x="1036" y="899"/>
                    <a:pt x="1042" y="897"/>
                  </a:cubicBezTo>
                  <a:cubicBezTo>
                    <a:pt x="1051" y="894"/>
                    <a:pt x="1060" y="894"/>
                    <a:pt x="1068" y="888"/>
                  </a:cubicBezTo>
                  <a:cubicBezTo>
                    <a:pt x="1073" y="881"/>
                    <a:pt x="1079" y="877"/>
                    <a:pt x="1084" y="869"/>
                  </a:cubicBezTo>
                  <a:cubicBezTo>
                    <a:pt x="1087" y="861"/>
                    <a:pt x="1088" y="850"/>
                    <a:pt x="1098" y="844"/>
                  </a:cubicBezTo>
                  <a:cubicBezTo>
                    <a:pt x="1104" y="836"/>
                    <a:pt x="1105" y="825"/>
                    <a:pt x="1108" y="816"/>
                  </a:cubicBezTo>
                  <a:cubicBezTo>
                    <a:pt x="1110" y="811"/>
                    <a:pt x="1115" y="808"/>
                    <a:pt x="1116" y="803"/>
                  </a:cubicBezTo>
                  <a:cubicBezTo>
                    <a:pt x="1110" y="800"/>
                    <a:pt x="1110" y="805"/>
                    <a:pt x="1102" y="808"/>
                  </a:cubicBezTo>
                  <a:cubicBezTo>
                    <a:pt x="1099" y="802"/>
                    <a:pt x="1104" y="795"/>
                    <a:pt x="1098" y="792"/>
                  </a:cubicBezTo>
                  <a:cubicBezTo>
                    <a:pt x="1094" y="789"/>
                    <a:pt x="1084" y="788"/>
                    <a:pt x="1084" y="788"/>
                  </a:cubicBezTo>
                  <a:cubicBezTo>
                    <a:pt x="1077" y="780"/>
                    <a:pt x="1076" y="783"/>
                    <a:pt x="1067" y="786"/>
                  </a:cubicBezTo>
                  <a:cubicBezTo>
                    <a:pt x="1064" y="788"/>
                    <a:pt x="1057" y="789"/>
                    <a:pt x="1057" y="789"/>
                  </a:cubicBezTo>
                  <a:cubicBezTo>
                    <a:pt x="1054" y="789"/>
                    <a:pt x="1051" y="789"/>
                    <a:pt x="1048" y="788"/>
                  </a:cubicBezTo>
                  <a:cubicBezTo>
                    <a:pt x="1046" y="786"/>
                    <a:pt x="1045" y="778"/>
                    <a:pt x="1045" y="778"/>
                  </a:cubicBezTo>
                  <a:cubicBezTo>
                    <a:pt x="1046" y="778"/>
                    <a:pt x="1048" y="777"/>
                    <a:pt x="1050" y="775"/>
                  </a:cubicBezTo>
                  <a:cubicBezTo>
                    <a:pt x="1060" y="772"/>
                    <a:pt x="1067" y="778"/>
                    <a:pt x="1060" y="763"/>
                  </a:cubicBezTo>
                  <a:cubicBezTo>
                    <a:pt x="1059" y="763"/>
                    <a:pt x="1057" y="761"/>
                    <a:pt x="1056" y="761"/>
                  </a:cubicBezTo>
                  <a:cubicBezTo>
                    <a:pt x="1053" y="761"/>
                    <a:pt x="1048" y="761"/>
                    <a:pt x="1046" y="763"/>
                  </a:cubicBezTo>
                  <a:cubicBezTo>
                    <a:pt x="1046" y="764"/>
                    <a:pt x="1045" y="766"/>
                    <a:pt x="1043" y="767"/>
                  </a:cubicBezTo>
                  <a:cubicBezTo>
                    <a:pt x="1036" y="775"/>
                    <a:pt x="1025" y="777"/>
                    <a:pt x="1016" y="780"/>
                  </a:cubicBezTo>
                  <a:cubicBezTo>
                    <a:pt x="1011" y="780"/>
                    <a:pt x="1006" y="778"/>
                    <a:pt x="1003" y="777"/>
                  </a:cubicBezTo>
                  <a:cubicBezTo>
                    <a:pt x="1002" y="777"/>
                    <a:pt x="997" y="775"/>
                    <a:pt x="997" y="775"/>
                  </a:cubicBezTo>
                  <a:cubicBezTo>
                    <a:pt x="988" y="763"/>
                    <a:pt x="986" y="761"/>
                    <a:pt x="971" y="758"/>
                  </a:cubicBezTo>
                  <a:cubicBezTo>
                    <a:pt x="971" y="753"/>
                    <a:pt x="974" y="747"/>
                    <a:pt x="971" y="742"/>
                  </a:cubicBezTo>
                  <a:cubicBezTo>
                    <a:pt x="969" y="739"/>
                    <a:pt x="960" y="736"/>
                    <a:pt x="957" y="734"/>
                  </a:cubicBezTo>
                  <a:cubicBezTo>
                    <a:pt x="954" y="733"/>
                    <a:pt x="947" y="731"/>
                    <a:pt x="947" y="731"/>
                  </a:cubicBezTo>
                  <a:cubicBezTo>
                    <a:pt x="941" y="725"/>
                    <a:pt x="935" y="722"/>
                    <a:pt x="929" y="716"/>
                  </a:cubicBezTo>
                  <a:cubicBezTo>
                    <a:pt x="930" y="706"/>
                    <a:pt x="932" y="700"/>
                    <a:pt x="941" y="697"/>
                  </a:cubicBezTo>
                  <a:cubicBezTo>
                    <a:pt x="955" y="698"/>
                    <a:pt x="968" y="702"/>
                    <a:pt x="980" y="705"/>
                  </a:cubicBezTo>
                  <a:cubicBezTo>
                    <a:pt x="986" y="711"/>
                    <a:pt x="988" y="716"/>
                    <a:pt x="995" y="720"/>
                  </a:cubicBezTo>
                  <a:cubicBezTo>
                    <a:pt x="1005" y="734"/>
                    <a:pt x="1012" y="736"/>
                    <a:pt x="1025" y="744"/>
                  </a:cubicBezTo>
                  <a:cubicBezTo>
                    <a:pt x="1033" y="742"/>
                    <a:pt x="1045" y="747"/>
                    <a:pt x="1051" y="741"/>
                  </a:cubicBezTo>
                  <a:cubicBezTo>
                    <a:pt x="1060" y="733"/>
                    <a:pt x="1048" y="738"/>
                    <a:pt x="1059" y="734"/>
                  </a:cubicBezTo>
                  <a:cubicBezTo>
                    <a:pt x="1064" y="738"/>
                    <a:pt x="1068" y="739"/>
                    <a:pt x="1073" y="742"/>
                  </a:cubicBezTo>
                  <a:cubicBezTo>
                    <a:pt x="1079" y="752"/>
                    <a:pt x="1093" y="750"/>
                    <a:pt x="1104" y="753"/>
                  </a:cubicBezTo>
                  <a:cubicBezTo>
                    <a:pt x="1121" y="764"/>
                    <a:pt x="1110" y="759"/>
                    <a:pt x="1141" y="761"/>
                  </a:cubicBezTo>
                  <a:cubicBezTo>
                    <a:pt x="1152" y="763"/>
                    <a:pt x="1156" y="766"/>
                    <a:pt x="1163" y="775"/>
                  </a:cubicBezTo>
                  <a:cubicBezTo>
                    <a:pt x="1159" y="788"/>
                    <a:pt x="1167" y="781"/>
                    <a:pt x="1173" y="777"/>
                  </a:cubicBezTo>
                  <a:cubicBezTo>
                    <a:pt x="1175" y="770"/>
                    <a:pt x="1178" y="770"/>
                    <a:pt x="1181" y="764"/>
                  </a:cubicBezTo>
                  <a:cubicBezTo>
                    <a:pt x="1190" y="767"/>
                    <a:pt x="1189" y="772"/>
                    <a:pt x="1187" y="783"/>
                  </a:cubicBezTo>
                  <a:cubicBezTo>
                    <a:pt x="1195" y="789"/>
                    <a:pt x="1206" y="786"/>
                    <a:pt x="1215" y="789"/>
                  </a:cubicBezTo>
                  <a:cubicBezTo>
                    <a:pt x="1221" y="791"/>
                    <a:pt x="1226" y="797"/>
                    <a:pt x="1234" y="800"/>
                  </a:cubicBezTo>
                  <a:cubicBezTo>
                    <a:pt x="1245" y="803"/>
                    <a:pt x="1255" y="808"/>
                    <a:pt x="1265" y="816"/>
                  </a:cubicBezTo>
                  <a:cubicBezTo>
                    <a:pt x="1268" y="827"/>
                    <a:pt x="1272" y="831"/>
                    <a:pt x="1282" y="834"/>
                  </a:cubicBezTo>
                  <a:cubicBezTo>
                    <a:pt x="1286" y="842"/>
                    <a:pt x="1288" y="847"/>
                    <a:pt x="1296" y="852"/>
                  </a:cubicBezTo>
                  <a:cubicBezTo>
                    <a:pt x="1308" y="849"/>
                    <a:pt x="1302" y="850"/>
                    <a:pt x="1314" y="847"/>
                  </a:cubicBezTo>
                  <a:cubicBezTo>
                    <a:pt x="1316" y="845"/>
                    <a:pt x="1319" y="845"/>
                    <a:pt x="1319" y="845"/>
                  </a:cubicBezTo>
                  <a:cubicBezTo>
                    <a:pt x="1328" y="852"/>
                    <a:pt x="1322" y="842"/>
                    <a:pt x="1319" y="839"/>
                  </a:cubicBezTo>
                  <a:cubicBezTo>
                    <a:pt x="1316" y="844"/>
                    <a:pt x="1311" y="847"/>
                    <a:pt x="1310" y="853"/>
                  </a:cubicBezTo>
                  <a:cubicBezTo>
                    <a:pt x="1310" y="856"/>
                    <a:pt x="1307" y="863"/>
                    <a:pt x="1307" y="863"/>
                  </a:cubicBezTo>
                  <a:cubicBezTo>
                    <a:pt x="1308" y="869"/>
                    <a:pt x="1310" y="880"/>
                    <a:pt x="1319" y="880"/>
                  </a:cubicBezTo>
                  <a:lnTo>
                    <a:pt x="1320" y="916"/>
                  </a:lnTo>
                  <a:lnTo>
                    <a:pt x="1348" y="1005"/>
                  </a:lnTo>
                  <a:lnTo>
                    <a:pt x="1373" y="1033"/>
                  </a:lnTo>
                  <a:lnTo>
                    <a:pt x="1416" y="994"/>
                  </a:lnTo>
                  <a:lnTo>
                    <a:pt x="1413" y="967"/>
                  </a:lnTo>
                  <a:lnTo>
                    <a:pt x="1424" y="959"/>
                  </a:lnTo>
                  <a:lnTo>
                    <a:pt x="1423" y="925"/>
                  </a:lnTo>
                  <a:lnTo>
                    <a:pt x="1452" y="916"/>
                  </a:lnTo>
                  <a:lnTo>
                    <a:pt x="1520" y="855"/>
                  </a:lnTo>
                  <a:lnTo>
                    <a:pt x="1533" y="839"/>
                  </a:lnTo>
                  <a:lnTo>
                    <a:pt x="1588" y="824"/>
                  </a:lnTo>
                  <a:lnTo>
                    <a:pt x="1608" y="847"/>
                  </a:lnTo>
                  <a:lnTo>
                    <a:pt x="1602" y="858"/>
                  </a:lnTo>
                  <a:lnTo>
                    <a:pt x="1619" y="875"/>
                  </a:lnTo>
                  <a:lnTo>
                    <a:pt x="1624" y="899"/>
                  </a:lnTo>
                  <a:lnTo>
                    <a:pt x="1641" y="906"/>
                  </a:lnTo>
                  <a:lnTo>
                    <a:pt x="1677" y="892"/>
                  </a:lnTo>
                  <a:lnTo>
                    <a:pt x="1675" y="975"/>
                  </a:lnTo>
                  <a:lnTo>
                    <a:pt x="1684" y="956"/>
                  </a:lnTo>
                  <a:lnTo>
                    <a:pt x="1707" y="1000"/>
                  </a:lnTo>
                  <a:lnTo>
                    <a:pt x="1704" y="1030"/>
                  </a:lnTo>
                  <a:lnTo>
                    <a:pt x="1718" y="1013"/>
                  </a:lnTo>
                  <a:lnTo>
                    <a:pt x="1721" y="997"/>
                  </a:lnTo>
                  <a:lnTo>
                    <a:pt x="1738" y="972"/>
                  </a:lnTo>
                  <a:lnTo>
                    <a:pt x="1728" y="958"/>
                  </a:lnTo>
                  <a:lnTo>
                    <a:pt x="1737" y="942"/>
                  </a:lnTo>
                  <a:lnTo>
                    <a:pt x="1725" y="913"/>
                  </a:lnTo>
                  <a:lnTo>
                    <a:pt x="1732" y="889"/>
                  </a:lnTo>
                  <a:lnTo>
                    <a:pt x="1715" y="895"/>
                  </a:lnTo>
                  <a:lnTo>
                    <a:pt x="1707" y="874"/>
                  </a:lnTo>
                  <a:lnTo>
                    <a:pt x="1701" y="844"/>
                  </a:lnTo>
                  <a:lnTo>
                    <a:pt x="1714" y="816"/>
                  </a:lnTo>
                  <a:lnTo>
                    <a:pt x="1728" y="834"/>
                  </a:lnTo>
                  <a:lnTo>
                    <a:pt x="1721" y="880"/>
                  </a:lnTo>
                  <a:lnTo>
                    <a:pt x="1738" y="849"/>
                  </a:lnTo>
                  <a:lnTo>
                    <a:pt x="1732" y="824"/>
                  </a:lnTo>
                  <a:lnTo>
                    <a:pt x="1752" y="808"/>
                  </a:lnTo>
                  <a:lnTo>
                    <a:pt x="1752" y="797"/>
                  </a:lnTo>
                  <a:lnTo>
                    <a:pt x="1759" y="800"/>
                  </a:lnTo>
                  <a:lnTo>
                    <a:pt x="1796" y="756"/>
                  </a:lnTo>
                  <a:lnTo>
                    <a:pt x="1805" y="684"/>
                  </a:lnTo>
                  <a:lnTo>
                    <a:pt x="1810" y="655"/>
                  </a:lnTo>
                  <a:lnTo>
                    <a:pt x="1794" y="664"/>
                  </a:lnTo>
                  <a:lnTo>
                    <a:pt x="1788" y="655"/>
                  </a:lnTo>
                  <a:lnTo>
                    <a:pt x="1800" y="638"/>
                  </a:lnTo>
                  <a:lnTo>
                    <a:pt x="1776" y="592"/>
                  </a:lnTo>
                  <a:lnTo>
                    <a:pt x="1763" y="580"/>
                  </a:lnTo>
                  <a:lnTo>
                    <a:pt x="1783" y="544"/>
                  </a:lnTo>
                  <a:lnTo>
                    <a:pt x="1762" y="539"/>
                  </a:lnTo>
                  <a:lnTo>
                    <a:pt x="1743" y="531"/>
                  </a:lnTo>
                  <a:lnTo>
                    <a:pt x="1751" y="503"/>
                  </a:lnTo>
                  <a:lnTo>
                    <a:pt x="1763" y="487"/>
                  </a:lnTo>
                  <a:lnTo>
                    <a:pt x="1766" y="519"/>
                  </a:lnTo>
                  <a:lnTo>
                    <a:pt x="1788" y="498"/>
                  </a:lnTo>
                  <a:lnTo>
                    <a:pt x="1805" y="497"/>
                  </a:lnTo>
                  <a:lnTo>
                    <a:pt x="1797" y="519"/>
                  </a:lnTo>
                  <a:lnTo>
                    <a:pt x="1824" y="528"/>
                  </a:lnTo>
                  <a:lnTo>
                    <a:pt x="1816" y="545"/>
                  </a:lnTo>
                  <a:lnTo>
                    <a:pt x="1830" y="559"/>
                  </a:lnTo>
                  <a:lnTo>
                    <a:pt x="1830" y="588"/>
                  </a:lnTo>
                  <a:lnTo>
                    <a:pt x="1861" y="559"/>
                  </a:lnTo>
                  <a:lnTo>
                    <a:pt x="1850" y="531"/>
                  </a:lnTo>
                  <a:lnTo>
                    <a:pt x="1821" y="489"/>
                  </a:lnTo>
                  <a:lnTo>
                    <a:pt x="1830" y="473"/>
                  </a:lnTo>
                  <a:lnTo>
                    <a:pt x="1824" y="448"/>
                  </a:lnTo>
                  <a:lnTo>
                    <a:pt x="1844" y="427"/>
                  </a:lnTo>
                  <a:lnTo>
                    <a:pt x="1868" y="416"/>
                  </a:lnTo>
                  <a:lnTo>
                    <a:pt x="1867" y="367"/>
                  </a:lnTo>
                  <a:lnTo>
                    <a:pt x="1865" y="333"/>
                  </a:lnTo>
                  <a:lnTo>
                    <a:pt x="1858" y="302"/>
                  </a:lnTo>
                  <a:lnTo>
                    <a:pt x="1830" y="248"/>
                  </a:lnTo>
                  <a:lnTo>
                    <a:pt x="1825" y="275"/>
                  </a:lnTo>
                  <a:lnTo>
                    <a:pt x="1807" y="258"/>
                  </a:lnTo>
                  <a:lnTo>
                    <a:pt x="1790" y="266"/>
                  </a:lnTo>
                  <a:lnTo>
                    <a:pt x="1805" y="226"/>
                  </a:lnTo>
                  <a:lnTo>
                    <a:pt x="1821" y="192"/>
                  </a:lnTo>
                  <a:lnTo>
                    <a:pt x="1850" y="176"/>
                  </a:lnTo>
                  <a:lnTo>
                    <a:pt x="1853" y="161"/>
                  </a:lnTo>
                  <a:lnTo>
                    <a:pt x="1873" y="155"/>
                  </a:lnTo>
                  <a:lnTo>
                    <a:pt x="1873" y="170"/>
                  </a:lnTo>
                  <a:lnTo>
                    <a:pt x="1896" y="145"/>
                  </a:lnTo>
                  <a:lnTo>
                    <a:pt x="1882" y="139"/>
                  </a:lnTo>
                  <a:lnTo>
                    <a:pt x="1882" y="120"/>
                  </a:lnTo>
                  <a:lnTo>
                    <a:pt x="1899" y="108"/>
                  </a:lnTo>
                  <a:lnTo>
                    <a:pt x="1906" y="122"/>
                  </a:lnTo>
                  <a:lnTo>
                    <a:pt x="1929" y="100"/>
                  </a:lnTo>
                  <a:lnTo>
                    <a:pt x="1926" y="120"/>
                  </a:lnTo>
                  <a:lnTo>
                    <a:pt x="1927" y="136"/>
                  </a:lnTo>
                  <a:lnTo>
                    <a:pt x="1926" y="158"/>
                  </a:lnTo>
                  <a:lnTo>
                    <a:pt x="1918" y="175"/>
                  </a:lnTo>
                  <a:lnTo>
                    <a:pt x="1932" y="197"/>
                  </a:lnTo>
                  <a:lnTo>
                    <a:pt x="1938" y="212"/>
                  </a:lnTo>
                  <a:lnTo>
                    <a:pt x="1947" y="209"/>
                  </a:lnTo>
                  <a:lnTo>
                    <a:pt x="1992" y="256"/>
                  </a:lnTo>
                  <a:lnTo>
                    <a:pt x="2002" y="233"/>
                  </a:lnTo>
                  <a:lnTo>
                    <a:pt x="2014" y="216"/>
                  </a:lnTo>
                  <a:lnTo>
                    <a:pt x="1994" y="205"/>
                  </a:lnTo>
                  <a:lnTo>
                    <a:pt x="1999" y="184"/>
                  </a:lnTo>
                  <a:lnTo>
                    <a:pt x="1999" y="172"/>
                  </a:lnTo>
                  <a:lnTo>
                    <a:pt x="1978" y="150"/>
                  </a:lnTo>
                  <a:lnTo>
                    <a:pt x="1960" y="147"/>
                  </a:lnTo>
                  <a:lnTo>
                    <a:pt x="1943" y="123"/>
                  </a:lnTo>
                  <a:lnTo>
                    <a:pt x="1966" y="119"/>
                  </a:lnTo>
                  <a:lnTo>
                    <a:pt x="1977" y="100"/>
                  </a:lnTo>
                  <a:lnTo>
                    <a:pt x="1991" y="106"/>
                  </a:lnTo>
                  <a:lnTo>
                    <a:pt x="2005" y="98"/>
                  </a:lnTo>
                  <a:lnTo>
                    <a:pt x="1990" y="80"/>
                  </a:lnTo>
                  <a:lnTo>
                    <a:pt x="2002" y="69"/>
                  </a:lnTo>
                  <a:lnTo>
                    <a:pt x="2021" y="68"/>
                  </a:lnTo>
                  <a:lnTo>
                    <a:pt x="2000" y="53"/>
                  </a:lnTo>
                  <a:lnTo>
                    <a:pt x="1975" y="51"/>
                  </a:lnTo>
                  <a:lnTo>
                    <a:pt x="1990" y="32"/>
                  </a:lnTo>
                  <a:lnTo>
                    <a:pt x="1989" y="11"/>
                  </a:lnTo>
                  <a:lnTo>
                    <a:pt x="2005" y="27"/>
                  </a:lnTo>
                  <a:lnTo>
                    <a:pt x="2015" y="18"/>
                  </a:lnTo>
                  <a:lnTo>
                    <a:pt x="2024" y="21"/>
                  </a:lnTo>
                  <a:lnTo>
                    <a:pt x="2038" y="36"/>
                  </a:lnTo>
                  <a:lnTo>
                    <a:pt x="2060" y="33"/>
                  </a:lnTo>
                  <a:lnTo>
                    <a:pt x="2042" y="15"/>
                  </a:lnTo>
                  <a:lnTo>
                    <a:pt x="2038" y="0"/>
                  </a:lnTo>
                  <a:lnTo>
                    <a:pt x="2006" y="5"/>
                  </a:lnTo>
                  <a:lnTo>
                    <a:pt x="1994" y="0"/>
                  </a:lnTo>
                  <a:lnTo>
                    <a:pt x="1955" y="11"/>
                  </a:lnTo>
                  <a:lnTo>
                    <a:pt x="1913" y="18"/>
                  </a:lnTo>
                  <a:lnTo>
                    <a:pt x="1886" y="30"/>
                  </a:lnTo>
                  <a:lnTo>
                    <a:pt x="1885" y="47"/>
                  </a:lnTo>
                  <a:lnTo>
                    <a:pt x="1864" y="50"/>
                  </a:lnTo>
                  <a:cubicBezTo>
                    <a:pt x="1858" y="55"/>
                    <a:pt x="1854" y="75"/>
                    <a:pt x="1847" y="77"/>
                  </a:cubicBezTo>
                  <a:cubicBezTo>
                    <a:pt x="1839" y="82"/>
                    <a:pt x="1830" y="65"/>
                    <a:pt x="1820" y="63"/>
                  </a:cubicBezTo>
                  <a:lnTo>
                    <a:pt x="1786" y="66"/>
                  </a:lnTo>
                  <a:lnTo>
                    <a:pt x="1732" y="56"/>
                  </a:lnTo>
                  <a:lnTo>
                    <a:pt x="1709" y="62"/>
                  </a:lnTo>
                  <a:lnTo>
                    <a:pt x="1678" y="56"/>
                  </a:lnTo>
                  <a:lnTo>
                    <a:pt x="1666" y="47"/>
                  </a:lnTo>
                  <a:lnTo>
                    <a:pt x="1643" y="50"/>
                  </a:lnTo>
                  <a:cubicBezTo>
                    <a:pt x="1635" y="52"/>
                    <a:pt x="1626" y="57"/>
                    <a:pt x="1618" y="60"/>
                  </a:cubicBezTo>
                  <a:cubicBezTo>
                    <a:pt x="1610" y="63"/>
                    <a:pt x="1603" y="67"/>
                    <a:pt x="1597" y="71"/>
                  </a:cubicBezTo>
                  <a:cubicBezTo>
                    <a:pt x="1591" y="75"/>
                    <a:pt x="1587" y="84"/>
                    <a:pt x="1583" y="83"/>
                  </a:cubicBezTo>
                  <a:cubicBezTo>
                    <a:pt x="1571" y="90"/>
                    <a:pt x="1576" y="67"/>
                    <a:pt x="1571" y="65"/>
                  </a:cubicBezTo>
                  <a:lnTo>
                    <a:pt x="1553" y="69"/>
                  </a:lnTo>
                  <a:cubicBezTo>
                    <a:pt x="1544" y="66"/>
                    <a:pt x="1531" y="50"/>
                    <a:pt x="1517" y="47"/>
                  </a:cubicBezTo>
                  <a:cubicBezTo>
                    <a:pt x="1503" y="46"/>
                    <a:pt x="1479" y="45"/>
                    <a:pt x="1468" y="48"/>
                  </a:cubicBezTo>
                  <a:cubicBezTo>
                    <a:pt x="1457" y="51"/>
                    <a:pt x="1461" y="63"/>
                    <a:pt x="1451" y="63"/>
                  </a:cubicBezTo>
                  <a:cubicBezTo>
                    <a:pt x="1439" y="66"/>
                    <a:pt x="1419" y="48"/>
                    <a:pt x="1408" y="47"/>
                  </a:cubicBezTo>
                  <a:cubicBezTo>
                    <a:pt x="1397" y="46"/>
                    <a:pt x="1390" y="59"/>
                    <a:pt x="1382" y="59"/>
                  </a:cubicBezTo>
                  <a:cubicBezTo>
                    <a:pt x="1374" y="59"/>
                    <a:pt x="1362" y="52"/>
                    <a:pt x="1357" y="47"/>
                  </a:cubicBezTo>
                  <a:cubicBezTo>
                    <a:pt x="1352" y="42"/>
                    <a:pt x="1356" y="36"/>
                    <a:pt x="1349" y="30"/>
                  </a:cubicBezTo>
                  <a:cubicBezTo>
                    <a:pt x="1333" y="26"/>
                    <a:pt x="1330" y="13"/>
                    <a:pt x="1318" y="11"/>
                  </a:cubicBezTo>
                  <a:cubicBezTo>
                    <a:pt x="1306" y="9"/>
                    <a:pt x="1287" y="20"/>
                    <a:pt x="1277" y="20"/>
                  </a:cubicBezTo>
                  <a:cubicBezTo>
                    <a:pt x="1267" y="20"/>
                    <a:pt x="1268" y="10"/>
                    <a:pt x="1259" y="9"/>
                  </a:cubicBezTo>
                  <a:lnTo>
                    <a:pt x="1222" y="14"/>
                  </a:lnTo>
                  <a:lnTo>
                    <a:pt x="1210" y="32"/>
                  </a:lnTo>
                  <a:cubicBezTo>
                    <a:pt x="1203" y="35"/>
                    <a:pt x="1187" y="28"/>
                    <a:pt x="1178" y="29"/>
                  </a:cubicBezTo>
                  <a:cubicBezTo>
                    <a:pt x="1169" y="30"/>
                    <a:pt x="1164" y="36"/>
                    <a:pt x="1154" y="39"/>
                  </a:cubicBezTo>
                  <a:cubicBezTo>
                    <a:pt x="1144" y="42"/>
                    <a:pt x="1124" y="44"/>
                    <a:pt x="1120" y="48"/>
                  </a:cubicBezTo>
                  <a:cubicBezTo>
                    <a:pt x="1109" y="57"/>
                    <a:pt x="1132" y="61"/>
                    <a:pt x="1132" y="65"/>
                  </a:cubicBezTo>
                  <a:cubicBezTo>
                    <a:pt x="1132" y="69"/>
                    <a:pt x="1126" y="70"/>
                    <a:pt x="1118" y="72"/>
                  </a:cubicBezTo>
                  <a:cubicBezTo>
                    <a:pt x="1110" y="74"/>
                    <a:pt x="1084" y="72"/>
                    <a:pt x="1085" y="77"/>
                  </a:cubicBezTo>
                  <a:cubicBezTo>
                    <a:pt x="1085" y="86"/>
                    <a:pt x="1126" y="103"/>
                    <a:pt x="1127" y="105"/>
                  </a:cubicBezTo>
                  <a:lnTo>
                    <a:pt x="1090" y="90"/>
                  </a:lnTo>
                  <a:lnTo>
                    <a:pt x="1072" y="95"/>
                  </a:lnTo>
                  <a:cubicBezTo>
                    <a:pt x="1063" y="93"/>
                    <a:pt x="1039" y="65"/>
                    <a:pt x="1033" y="80"/>
                  </a:cubicBezTo>
                  <a:cubicBezTo>
                    <a:pt x="1027" y="95"/>
                    <a:pt x="1077" y="132"/>
                    <a:pt x="1084" y="147"/>
                  </a:cubicBezTo>
                  <a:lnTo>
                    <a:pt x="1075" y="171"/>
                  </a:lnTo>
                  <a:lnTo>
                    <a:pt x="1040" y="170"/>
                  </a:lnTo>
                  <a:cubicBezTo>
                    <a:pt x="1040" y="170"/>
                    <a:pt x="1061" y="164"/>
                    <a:pt x="1060" y="155"/>
                  </a:cubicBezTo>
                  <a:cubicBezTo>
                    <a:pt x="1059" y="146"/>
                    <a:pt x="1043" y="127"/>
                    <a:pt x="1031" y="113"/>
                  </a:cubicBezTo>
                  <a:cubicBezTo>
                    <a:pt x="1025" y="101"/>
                    <a:pt x="1030" y="84"/>
                    <a:pt x="1024" y="81"/>
                  </a:cubicBezTo>
                  <a:cubicBezTo>
                    <a:pt x="1018" y="78"/>
                    <a:pt x="997" y="65"/>
                    <a:pt x="989" y="71"/>
                  </a:cubicBezTo>
                  <a:cubicBezTo>
                    <a:pt x="968" y="74"/>
                    <a:pt x="970" y="107"/>
                    <a:pt x="974" y="116"/>
                  </a:cubicBezTo>
                  <a:cubicBezTo>
                    <a:pt x="978" y="125"/>
                    <a:pt x="1009" y="122"/>
                    <a:pt x="1012" y="125"/>
                  </a:cubicBezTo>
                  <a:cubicBezTo>
                    <a:pt x="1028" y="153"/>
                    <a:pt x="1005" y="143"/>
                    <a:pt x="989" y="134"/>
                  </a:cubicBezTo>
                  <a:cubicBezTo>
                    <a:pt x="973" y="125"/>
                    <a:pt x="968" y="128"/>
                    <a:pt x="958" y="128"/>
                  </a:cubicBezTo>
                  <a:cubicBezTo>
                    <a:pt x="948" y="128"/>
                    <a:pt x="931" y="133"/>
                    <a:pt x="926" y="137"/>
                  </a:cubicBezTo>
                  <a:cubicBezTo>
                    <a:pt x="921" y="141"/>
                    <a:pt x="939" y="157"/>
                    <a:pt x="926" y="152"/>
                  </a:cubicBezTo>
                  <a:cubicBezTo>
                    <a:pt x="913" y="147"/>
                    <a:pt x="899" y="149"/>
                    <a:pt x="886" y="147"/>
                  </a:cubicBezTo>
                  <a:cubicBezTo>
                    <a:pt x="873" y="145"/>
                    <a:pt x="863" y="136"/>
                    <a:pt x="847" y="140"/>
                  </a:cubicBezTo>
                  <a:cubicBezTo>
                    <a:pt x="825" y="147"/>
                    <a:pt x="794" y="185"/>
                    <a:pt x="787" y="171"/>
                  </a:cubicBezTo>
                  <a:cubicBezTo>
                    <a:pt x="780" y="157"/>
                    <a:pt x="800" y="155"/>
                    <a:pt x="800" y="150"/>
                  </a:cubicBezTo>
                  <a:cubicBezTo>
                    <a:pt x="800" y="145"/>
                    <a:pt x="796" y="138"/>
                    <a:pt x="790" y="138"/>
                  </a:cubicBezTo>
                  <a:cubicBezTo>
                    <a:pt x="784" y="138"/>
                    <a:pt x="764" y="144"/>
                    <a:pt x="763" y="152"/>
                  </a:cubicBezTo>
                  <a:cubicBezTo>
                    <a:pt x="761" y="163"/>
                    <a:pt x="783" y="181"/>
                    <a:pt x="782" y="186"/>
                  </a:cubicBezTo>
                  <a:cubicBezTo>
                    <a:pt x="781" y="191"/>
                    <a:pt x="765" y="180"/>
                    <a:pt x="758" y="183"/>
                  </a:cubicBezTo>
                  <a:cubicBezTo>
                    <a:pt x="751" y="186"/>
                    <a:pt x="746" y="207"/>
                    <a:pt x="742" y="203"/>
                  </a:cubicBezTo>
                  <a:lnTo>
                    <a:pt x="728" y="189"/>
                  </a:lnTo>
                  <a:lnTo>
                    <a:pt x="746" y="170"/>
                  </a:lnTo>
                  <a:lnTo>
                    <a:pt x="733" y="158"/>
                  </a:lnTo>
                  <a:cubicBezTo>
                    <a:pt x="727" y="155"/>
                    <a:pt x="718" y="150"/>
                    <a:pt x="712" y="149"/>
                  </a:cubicBezTo>
                  <a:cubicBezTo>
                    <a:pt x="706" y="148"/>
                    <a:pt x="701" y="154"/>
                    <a:pt x="698" y="152"/>
                  </a:cubicBezTo>
                  <a:cubicBezTo>
                    <a:pt x="695" y="150"/>
                    <a:pt x="698" y="139"/>
                    <a:pt x="695" y="138"/>
                  </a:cubicBezTo>
                  <a:cubicBezTo>
                    <a:pt x="692" y="137"/>
                    <a:pt x="685" y="146"/>
                    <a:pt x="680" y="146"/>
                  </a:cubicBezTo>
                  <a:cubicBezTo>
                    <a:pt x="675" y="146"/>
                    <a:pt x="677" y="142"/>
                    <a:pt x="667" y="140"/>
                  </a:cubicBezTo>
                  <a:cubicBezTo>
                    <a:pt x="657" y="138"/>
                    <a:pt x="632" y="139"/>
                    <a:pt x="622" y="135"/>
                  </a:cubicBezTo>
                  <a:cubicBezTo>
                    <a:pt x="612" y="131"/>
                    <a:pt x="632" y="117"/>
                    <a:pt x="608" y="113"/>
                  </a:cubicBezTo>
                  <a:cubicBezTo>
                    <a:pt x="584" y="109"/>
                    <a:pt x="590" y="119"/>
                    <a:pt x="583" y="119"/>
                  </a:cubicBezTo>
                  <a:lnTo>
                    <a:pt x="568" y="114"/>
                  </a:lnTo>
                  <a:cubicBezTo>
                    <a:pt x="555" y="116"/>
                    <a:pt x="521" y="125"/>
                    <a:pt x="505" y="131"/>
                  </a:cubicBezTo>
                  <a:cubicBezTo>
                    <a:pt x="482" y="140"/>
                    <a:pt x="485" y="140"/>
                    <a:pt x="472" y="152"/>
                  </a:cubicBezTo>
                  <a:cubicBezTo>
                    <a:pt x="459" y="164"/>
                    <a:pt x="443" y="192"/>
                    <a:pt x="428" y="204"/>
                  </a:cubicBezTo>
                  <a:cubicBezTo>
                    <a:pt x="410" y="223"/>
                    <a:pt x="393" y="217"/>
                    <a:pt x="382" y="224"/>
                  </a:cubicBezTo>
                  <a:lnTo>
                    <a:pt x="364" y="248"/>
                  </a:lnTo>
                  <a:lnTo>
                    <a:pt x="368" y="290"/>
                  </a:lnTo>
                  <a:lnTo>
                    <a:pt x="389" y="306"/>
                  </a:lnTo>
                  <a:lnTo>
                    <a:pt x="436" y="290"/>
                  </a:lnTo>
                  <a:cubicBezTo>
                    <a:pt x="447" y="296"/>
                    <a:pt x="448" y="335"/>
                    <a:pt x="457" y="341"/>
                  </a:cubicBezTo>
                  <a:cubicBezTo>
                    <a:pt x="468" y="348"/>
                    <a:pt x="486" y="330"/>
                    <a:pt x="491" y="324"/>
                  </a:cubicBezTo>
                  <a:lnTo>
                    <a:pt x="496" y="300"/>
                  </a:lnTo>
                  <a:lnTo>
                    <a:pt x="514" y="281"/>
                  </a:lnTo>
                  <a:cubicBezTo>
                    <a:pt x="515" y="270"/>
                    <a:pt x="499" y="245"/>
                    <a:pt x="502" y="234"/>
                  </a:cubicBezTo>
                  <a:cubicBezTo>
                    <a:pt x="505" y="225"/>
                    <a:pt x="526" y="220"/>
                    <a:pt x="535" y="213"/>
                  </a:cubicBezTo>
                  <a:cubicBezTo>
                    <a:pt x="544" y="206"/>
                    <a:pt x="546" y="192"/>
                    <a:pt x="554" y="191"/>
                  </a:cubicBezTo>
                  <a:cubicBezTo>
                    <a:pt x="567" y="190"/>
                    <a:pt x="580" y="200"/>
                    <a:pt x="581" y="204"/>
                  </a:cubicBezTo>
                  <a:cubicBezTo>
                    <a:pt x="581" y="208"/>
                    <a:pt x="560" y="200"/>
                    <a:pt x="557" y="215"/>
                  </a:cubicBezTo>
                  <a:cubicBezTo>
                    <a:pt x="554" y="230"/>
                    <a:pt x="535" y="233"/>
                    <a:pt x="533" y="242"/>
                  </a:cubicBezTo>
                  <a:lnTo>
                    <a:pt x="548" y="267"/>
                  </a:lnTo>
                  <a:lnTo>
                    <a:pt x="571" y="276"/>
                  </a:lnTo>
                  <a:lnTo>
                    <a:pt x="598" y="264"/>
                  </a:lnTo>
                  <a:lnTo>
                    <a:pt x="625" y="261"/>
                  </a:lnTo>
                  <a:cubicBezTo>
                    <a:pt x="632" y="263"/>
                    <a:pt x="645" y="271"/>
                    <a:pt x="638" y="276"/>
                  </a:cubicBezTo>
                  <a:cubicBezTo>
                    <a:pt x="631" y="281"/>
                    <a:pt x="593" y="287"/>
                    <a:pt x="584" y="293"/>
                  </a:cubicBezTo>
                  <a:cubicBezTo>
                    <a:pt x="575" y="299"/>
                    <a:pt x="587" y="309"/>
                    <a:pt x="581" y="311"/>
                  </a:cubicBezTo>
                  <a:cubicBezTo>
                    <a:pt x="567" y="319"/>
                    <a:pt x="556" y="301"/>
                    <a:pt x="550" y="303"/>
                  </a:cubicBezTo>
                  <a:lnTo>
                    <a:pt x="547" y="323"/>
                  </a:lnTo>
                  <a:lnTo>
                    <a:pt x="536" y="350"/>
                  </a:lnTo>
                  <a:lnTo>
                    <a:pt x="512" y="351"/>
                  </a:lnTo>
                  <a:lnTo>
                    <a:pt x="476" y="360"/>
                  </a:lnTo>
                  <a:lnTo>
                    <a:pt x="457" y="351"/>
                  </a:lnTo>
                  <a:lnTo>
                    <a:pt x="443" y="357"/>
                  </a:lnTo>
                  <a:lnTo>
                    <a:pt x="419" y="342"/>
                  </a:lnTo>
                  <a:cubicBezTo>
                    <a:pt x="417" y="335"/>
                    <a:pt x="433" y="329"/>
                    <a:pt x="428" y="317"/>
                  </a:cubicBezTo>
                  <a:cubicBezTo>
                    <a:pt x="423" y="305"/>
                    <a:pt x="396" y="313"/>
                    <a:pt x="392" y="321"/>
                  </a:cubicBezTo>
                  <a:lnTo>
                    <a:pt x="397" y="362"/>
                  </a:lnTo>
                  <a:lnTo>
                    <a:pt x="373" y="362"/>
                  </a:lnTo>
                  <a:cubicBezTo>
                    <a:pt x="365" y="366"/>
                    <a:pt x="355" y="380"/>
                    <a:pt x="347" y="386"/>
                  </a:cubicBezTo>
                  <a:cubicBezTo>
                    <a:pt x="339" y="392"/>
                    <a:pt x="332" y="379"/>
                    <a:pt x="322" y="399"/>
                  </a:cubicBezTo>
                  <a:cubicBezTo>
                    <a:pt x="312" y="419"/>
                    <a:pt x="301" y="411"/>
                    <a:pt x="293" y="414"/>
                  </a:cubicBezTo>
                  <a:cubicBezTo>
                    <a:pt x="285" y="417"/>
                    <a:pt x="280" y="414"/>
                    <a:pt x="275" y="416"/>
                  </a:cubicBezTo>
                  <a:cubicBezTo>
                    <a:pt x="270" y="418"/>
                    <a:pt x="267" y="426"/>
                    <a:pt x="260" y="426"/>
                  </a:cubicBezTo>
                  <a:cubicBezTo>
                    <a:pt x="253" y="426"/>
                    <a:pt x="238" y="417"/>
                    <a:pt x="232" y="419"/>
                  </a:cubicBezTo>
                  <a:cubicBezTo>
                    <a:pt x="226" y="421"/>
                    <a:pt x="221" y="432"/>
                    <a:pt x="226" y="437"/>
                  </a:cubicBezTo>
                  <a:lnTo>
                    <a:pt x="263" y="449"/>
                  </a:lnTo>
                  <a:lnTo>
                    <a:pt x="272" y="474"/>
                  </a:lnTo>
                  <a:lnTo>
                    <a:pt x="262" y="503"/>
                  </a:lnTo>
                  <a:cubicBezTo>
                    <a:pt x="251" y="507"/>
                    <a:pt x="223" y="499"/>
                    <a:pt x="206" y="498"/>
                  </a:cubicBezTo>
                  <a:cubicBezTo>
                    <a:pt x="189" y="497"/>
                    <a:pt x="164" y="492"/>
                    <a:pt x="158" y="498"/>
                  </a:cubicBezTo>
                  <a:cubicBezTo>
                    <a:pt x="152" y="504"/>
                    <a:pt x="167" y="527"/>
                    <a:pt x="167" y="537"/>
                  </a:cubicBezTo>
                  <a:cubicBezTo>
                    <a:pt x="167" y="547"/>
                    <a:pt x="159" y="551"/>
                    <a:pt x="157" y="557"/>
                  </a:cubicBezTo>
                  <a:cubicBezTo>
                    <a:pt x="155" y="563"/>
                    <a:pt x="161" y="569"/>
                    <a:pt x="157" y="576"/>
                  </a:cubicBezTo>
                  <a:cubicBezTo>
                    <a:pt x="153" y="583"/>
                    <a:pt x="127" y="594"/>
                    <a:pt x="130" y="597"/>
                  </a:cubicBezTo>
                  <a:cubicBezTo>
                    <a:pt x="139" y="606"/>
                    <a:pt x="160" y="592"/>
                    <a:pt x="176" y="592"/>
                  </a:cubicBezTo>
                  <a:lnTo>
                    <a:pt x="226" y="598"/>
                  </a:lnTo>
                  <a:lnTo>
                    <a:pt x="260" y="588"/>
                  </a:lnTo>
                  <a:lnTo>
                    <a:pt x="274" y="576"/>
                  </a:lnTo>
                  <a:cubicBezTo>
                    <a:pt x="282" y="573"/>
                    <a:pt x="306" y="573"/>
                    <a:pt x="307" y="569"/>
                  </a:cubicBezTo>
                  <a:cubicBezTo>
                    <a:pt x="321" y="557"/>
                    <a:pt x="283" y="559"/>
                    <a:pt x="283" y="552"/>
                  </a:cubicBezTo>
                  <a:cubicBezTo>
                    <a:pt x="283" y="545"/>
                    <a:pt x="300" y="533"/>
                    <a:pt x="307" y="528"/>
                  </a:cubicBezTo>
                  <a:lnTo>
                    <a:pt x="325" y="522"/>
                  </a:lnTo>
                  <a:lnTo>
                    <a:pt x="320" y="503"/>
                  </a:lnTo>
                  <a:cubicBezTo>
                    <a:pt x="323" y="499"/>
                    <a:pt x="336" y="495"/>
                    <a:pt x="342" y="495"/>
                  </a:cubicBezTo>
                  <a:cubicBezTo>
                    <a:pt x="348" y="495"/>
                    <a:pt x="350" y="506"/>
                    <a:pt x="358" y="505"/>
                  </a:cubicBezTo>
                  <a:cubicBezTo>
                    <a:pt x="366" y="504"/>
                    <a:pt x="384" y="490"/>
                    <a:pt x="393" y="491"/>
                  </a:cubicBezTo>
                  <a:lnTo>
                    <a:pt x="415" y="510"/>
                  </a:lnTo>
                  <a:cubicBezTo>
                    <a:pt x="416" y="517"/>
                    <a:pt x="407" y="520"/>
                    <a:pt x="401" y="530"/>
                  </a:cubicBezTo>
                  <a:lnTo>
                    <a:pt x="381" y="573"/>
                  </a:lnTo>
                  <a:lnTo>
                    <a:pt x="406" y="576"/>
                  </a:lnTo>
                  <a:lnTo>
                    <a:pt x="412" y="561"/>
                  </a:lnTo>
                  <a:lnTo>
                    <a:pt x="404" y="543"/>
                  </a:lnTo>
                  <a:cubicBezTo>
                    <a:pt x="406" y="539"/>
                    <a:pt x="417" y="541"/>
                    <a:pt x="423" y="538"/>
                  </a:cubicBezTo>
                  <a:cubicBezTo>
                    <a:pt x="430" y="537"/>
                    <a:pt x="435" y="526"/>
                    <a:pt x="441" y="527"/>
                  </a:cubicBezTo>
                  <a:cubicBezTo>
                    <a:pt x="447" y="528"/>
                    <a:pt x="453" y="542"/>
                    <a:pt x="460" y="547"/>
                  </a:cubicBezTo>
                  <a:lnTo>
                    <a:pt x="483" y="559"/>
                  </a:lnTo>
                  <a:lnTo>
                    <a:pt x="490" y="573"/>
                  </a:lnTo>
                  <a:lnTo>
                    <a:pt x="493" y="590"/>
                  </a:lnTo>
                  <a:lnTo>
                    <a:pt x="508" y="579"/>
                  </a:lnTo>
                  <a:cubicBezTo>
                    <a:pt x="508" y="579"/>
                    <a:pt x="507" y="566"/>
                    <a:pt x="509" y="564"/>
                  </a:cubicBezTo>
                  <a:cubicBezTo>
                    <a:pt x="513" y="561"/>
                    <a:pt x="512" y="581"/>
                    <a:pt x="521" y="569"/>
                  </a:cubicBezTo>
                  <a:cubicBezTo>
                    <a:pt x="530" y="557"/>
                    <a:pt x="525" y="556"/>
                    <a:pt x="515" y="549"/>
                  </a:cubicBezTo>
                  <a:lnTo>
                    <a:pt x="468" y="523"/>
                  </a:lnTo>
                  <a:lnTo>
                    <a:pt x="441" y="508"/>
                  </a:lnTo>
                  <a:lnTo>
                    <a:pt x="455" y="480"/>
                  </a:lnTo>
                  <a:lnTo>
                    <a:pt x="464" y="498"/>
                  </a:lnTo>
                  <a:lnTo>
                    <a:pt x="487" y="512"/>
                  </a:lnTo>
                  <a:lnTo>
                    <a:pt x="517" y="527"/>
                  </a:lnTo>
                  <a:cubicBezTo>
                    <a:pt x="526" y="535"/>
                    <a:pt x="529" y="546"/>
                    <a:pt x="539" y="559"/>
                  </a:cubicBezTo>
                  <a:cubicBezTo>
                    <a:pt x="549" y="572"/>
                    <a:pt x="570" y="602"/>
                    <a:pt x="579" y="608"/>
                  </a:cubicBezTo>
                  <a:cubicBezTo>
                    <a:pt x="588" y="614"/>
                    <a:pt x="588" y="598"/>
                    <a:pt x="592" y="597"/>
                  </a:cubicBezTo>
                  <a:cubicBezTo>
                    <a:pt x="596" y="594"/>
                    <a:pt x="604" y="602"/>
                    <a:pt x="604" y="599"/>
                  </a:cubicBezTo>
                  <a:cubicBezTo>
                    <a:pt x="604" y="596"/>
                    <a:pt x="596" y="583"/>
                    <a:pt x="593" y="578"/>
                  </a:cubicBezTo>
                  <a:cubicBezTo>
                    <a:pt x="589" y="574"/>
                    <a:pt x="590" y="568"/>
                    <a:pt x="587" y="567"/>
                  </a:cubicBezTo>
                  <a:cubicBezTo>
                    <a:pt x="585" y="563"/>
                    <a:pt x="583" y="558"/>
                    <a:pt x="584" y="555"/>
                  </a:cubicBezTo>
                  <a:cubicBezTo>
                    <a:pt x="585" y="552"/>
                    <a:pt x="589" y="550"/>
                    <a:pt x="592" y="548"/>
                  </a:cubicBezTo>
                  <a:lnTo>
                    <a:pt x="601" y="542"/>
                  </a:lnTo>
                  <a:cubicBezTo>
                    <a:pt x="607" y="541"/>
                    <a:pt x="621" y="541"/>
                    <a:pt x="627" y="541"/>
                  </a:cubicBezTo>
                  <a:cubicBezTo>
                    <a:pt x="633" y="541"/>
                    <a:pt x="636" y="541"/>
                    <a:pt x="640" y="539"/>
                  </a:cubicBezTo>
                  <a:cubicBezTo>
                    <a:pt x="644" y="537"/>
                    <a:pt x="648" y="532"/>
                    <a:pt x="650" y="528"/>
                  </a:cubicBezTo>
                  <a:lnTo>
                    <a:pt x="653" y="513"/>
                  </a:lnTo>
                  <a:lnTo>
                    <a:pt x="639" y="505"/>
                  </a:lnTo>
                  <a:cubicBezTo>
                    <a:pt x="639" y="503"/>
                    <a:pt x="650" y="505"/>
                    <a:pt x="655" y="501"/>
                  </a:cubicBezTo>
                  <a:cubicBezTo>
                    <a:pt x="660" y="497"/>
                    <a:pt x="665" y="488"/>
                    <a:pt x="670" y="483"/>
                  </a:cubicBezTo>
                  <a:cubicBezTo>
                    <a:pt x="675" y="478"/>
                    <a:pt x="681" y="471"/>
                    <a:pt x="686" y="470"/>
                  </a:cubicBezTo>
                  <a:lnTo>
                    <a:pt x="703" y="476"/>
                  </a:lnTo>
                  <a:lnTo>
                    <a:pt x="718" y="494"/>
                  </a:lnTo>
                  <a:cubicBezTo>
                    <a:pt x="723" y="498"/>
                    <a:pt x="727" y="503"/>
                    <a:pt x="731" y="501"/>
                  </a:cubicBezTo>
                  <a:cubicBezTo>
                    <a:pt x="735" y="499"/>
                    <a:pt x="742" y="488"/>
                    <a:pt x="742" y="482"/>
                  </a:cubicBezTo>
                  <a:lnTo>
                    <a:pt x="728" y="466"/>
                  </a:lnTo>
                  <a:cubicBezTo>
                    <a:pt x="730" y="462"/>
                    <a:pt x="746" y="463"/>
                    <a:pt x="755" y="459"/>
                  </a:cubicBezTo>
                  <a:cubicBezTo>
                    <a:pt x="764" y="455"/>
                    <a:pt x="777" y="444"/>
                    <a:pt x="782" y="444"/>
                  </a:cubicBezTo>
                  <a:cubicBezTo>
                    <a:pt x="787" y="444"/>
                    <a:pt x="786" y="452"/>
                    <a:pt x="784" y="458"/>
                  </a:cubicBezTo>
                  <a:cubicBezTo>
                    <a:pt x="782" y="464"/>
                    <a:pt x="765" y="469"/>
                    <a:pt x="772" y="480"/>
                  </a:cubicBezTo>
                  <a:cubicBezTo>
                    <a:pt x="779" y="491"/>
                    <a:pt x="820" y="516"/>
                    <a:pt x="824" y="525"/>
                  </a:cubicBezTo>
                  <a:cubicBezTo>
                    <a:pt x="828" y="534"/>
                    <a:pt x="808" y="535"/>
                    <a:pt x="796" y="537"/>
                  </a:cubicBezTo>
                  <a:cubicBezTo>
                    <a:pt x="784" y="539"/>
                    <a:pt x="763" y="541"/>
                    <a:pt x="751" y="539"/>
                  </a:cubicBezTo>
                  <a:cubicBezTo>
                    <a:pt x="739" y="537"/>
                    <a:pt x="739" y="524"/>
                    <a:pt x="722" y="524"/>
                  </a:cubicBezTo>
                  <a:cubicBezTo>
                    <a:pt x="705" y="524"/>
                    <a:pt x="707" y="533"/>
                    <a:pt x="697" y="537"/>
                  </a:cubicBezTo>
                  <a:lnTo>
                    <a:pt x="667" y="538"/>
                  </a:lnTo>
                  <a:lnTo>
                    <a:pt x="623" y="560"/>
                  </a:lnTo>
                  <a:lnTo>
                    <a:pt x="634" y="576"/>
                  </a:lnTo>
                  <a:lnTo>
                    <a:pt x="639" y="598"/>
                  </a:lnTo>
                  <a:lnTo>
                    <a:pt x="669" y="617"/>
                  </a:lnTo>
                  <a:lnTo>
                    <a:pt x="700" y="602"/>
                  </a:lnTo>
                  <a:lnTo>
                    <a:pt x="718" y="611"/>
                  </a:lnTo>
                  <a:lnTo>
                    <a:pt x="752" y="608"/>
                  </a:lnTo>
                  <a:lnTo>
                    <a:pt x="757" y="644"/>
                  </a:lnTo>
                  <a:lnTo>
                    <a:pt x="697" y="677"/>
                  </a:lnTo>
                  <a:close/>
                </a:path>
              </a:pathLst>
            </a:custGeom>
            <a:solidFill>
              <a:srgbClr val="FEFEFE">
                <a:alpha val="30000"/>
              </a:srgbClr>
            </a:solidFill>
            <a:ln>
              <a:noFill/>
            </a:ln>
            <a:effectLst/>
            <a:extLst/>
          </p:spPr>
          <p:txBody>
            <a:bodyPr/>
            <a:lstStyle/>
            <a:p>
              <a:pPr>
                <a:defRPr/>
              </a:pPr>
              <a:endParaRPr lang="zh-CN" altLang="en-US">
                <a:solidFill>
                  <a:srgbClr val="080808"/>
                </a:solidFill>
                <a:latin typeface="+mn-lt"/>
                <a:ea typeface="+mn-ea"/>
              </a:endParaRPr>
            </a:p>
          </p:txBody>
        </p:sp>
      </p:grpSp>
      <p:pic>
        <p:nvPicPr>
          <p:cNvPr id="125" name="Picture 7" descr="artplus_nature_naturalcity42_a"/>
          <p:cNvPicPr>
            <a:picLocks noChangeAspect="1" noChangeArrowheads="1"/>
          </p:cNvPicPr>
          <p:nvPr/>
        </p:nvPicPr>
        <p:blipFill>
          <a:blip r:embed="rId12"/>
          <a:srcRect/>
          <a:stretch>
            <a:fillRect/>
          </a:stretch>
        </p:blipFill>
        <p:spPr bwMode="auto">
          <a:xfrm>
            <a:off x="4870450" y="3167063"/>
            <a:ext cx="4425950" cy="2989262"/>
          </a:xfrm>
          <a:prstGeom prst="rect">
            <a:avLst/>
          </a:prstGeom>
          <a:noFill/>
          <a:ln w="9525">
            <a:noFill/>
            <a:miter lim="800000"/>
            <a:headEnd/>
            <a:tailEnd/>
          </a:ln>
        </p:spPr>
      </p:pic>
      <p:pic>
        <p:nvPicPr>
          <p:cNvPr id="126" name="Picture 12" descr="artplus_nature_naturalcity42_i"/>
          <p:cNvPicPr>
            <a:picLocks noChangeAspect="1" noChangeArrowheads="1"/>
          </p:cNvPicPr>
          <p:nvPr/>
        </p:nvPicPr>
        <p:blipFill>
          <a:blip r:embed="rId13"/>
          <a:srcRect/>
          <a:stretch>
            <a:fillRect/>
          </a:stretch>
        </p:blipFill>
        <p:spPr bwMode="auto">
          <a:xfrm>
            <a:off x="6956425" y="3352800"/>
            <a:ext cx="1654175" cy="877888"/>
          </a:xfrm>
          <a:prstGeom prst="rect">
            <a:avLst/>
          </a:prstGeom>
          <a:noFill/>
          <a:ln w="9525">
            <a:noFill/>
            <a:miter lim="800000"/>
            <a:headEnd/>
            <a:tailEnd/>
          </a:ln>
        </p:spPr>
      </p:pic>
      <p:pic>
        <p:nvPicPr>
          <p:cNvPr id="127" name="Picture 10" descr="artplus_nature_naturalcity42_c"/>
          <p:cNvPicPr>
            <a:picLocks noChangeAspect="1" noChangeArrowheads="1"/>
          </p:cNvPicPr>
          <p:nvPr/>
        </p:nvPicPr>
        <p:blipFill>
          <a:blip r:embed="rId14"/>
          <a:srcRect/>
          <a:stretch>
            <a:fillRect/>
          </a:stretch>
        </p:blipFill>
        <p:spPr bwMode="auto">
          <a:xfrm>
            <a:off x="9296400" y="2895600"/>
            <a:ext cx="1112838" cy="866775"/>
          </a:xfrm>
          <a:prstGeom prst="rect">
            <a:avLst/>
          </a:prstGeom>
          <a:noFill/>
          <a:ln w="9525">
            <a:noFill/>
            <a:miter lim="800000"/>
            <a:headEnd/>
            <a:tailEnd/>
          </a:ln>
        </p:spPr>
      </p:pic>
      <p:pic>
        <p:nvPicPr>
          <p:cNvPr id="128" name="Picture 13" descr="artplus_nature_naturalcity42_f"/>
          <p:cNvPicPr>
            <a:picLocks noChangeAspect="1" noChangeArrowheads="1"/>
          </p:cNvPicPr>
          <p:nvPr/>
        </p:nvPicPr>
        <p:blipFill>
          <a:blip r:embed="rId15"/>
          <a:srcRect/>
          <a:stretch>
            <a:fillRect/>
          </a:stretch>
        </p:blipFill>
        <p:spPr bwMode="auto">
          <a:xfrm>
            <a:off x="4994275" y="4594225"/>
            <a:ext cx="4911725" cy="1882775"/>
          </a:xfrm>
          <a:prstGeom prst="rect">
            <a:avLst/>
          </a:prstGeom>
          <a:noFill/>
          <a:ln w="9525">
            <a:noFill/>
            <a:miter lim="800000"/>
            <a:headEnd/>
            <a:tailEnd/>
          </a:ln>
        </p:spPr>
      </p:pic>
      <p:sp>
        <p:nvSpPr>
          <p:cNvPr id="129" name="Text Box 126"/>
          <p:cNvSpPr txBox="1">
            <a:spLocks noChangeArrowheads="1"/>
          </p:cNvSpPr>
          <p:nvPr/>
        </p:nvSpPr>
        <p:spPr bwMode="auto">
          <a:xfrm>
            <a:off x="8007350" y="152400"/>
            <a:ext cx="984250" cy="396875"/>
          </a:xfrm>
          <a:prstGeom prst="rect">
            <a:avLst/>
          </a:prstGeom>
          <a:noFill/>
          <a:ln>
            <a:noFill/>
          </a:ln>
          <a:effectLst/>
          <a:extLst/>
        </p:spPr>
        <p:txBody>
          <a:bodyPr wrap="none">
            <a:spAutoFit/>
          </a:bodyPr>
          <a:lstStyle/>
          <a:p>
            <a:pPr algn="r">
              <a:defRPr/>
            </a:pPr>
            <a:r>
              <a:rPr lang="en-US" altLang="zh-CN" sz="2000" b="1">
                <a:solidFill>
                  <a:srgbClr val="000000"/>
                </a:solidFill>
                <a:latin typeface="Verdana" pitchFamily="34" charset="0"/>
                <a:ea typeface="宋体" pitchFamily="2" charset="-122"/>
              </a:rPr>
              <a:t>LOGO</a:t>
            </a:r>
          </a:p>
        </p:txBody>
      </p:sp>
      <p:pic>
        <p:nvPicPr>
          <p:cNvPr id="130" name="Picture 9" descr="artplus_nature_naturalcity42_b"/>
          <p:cNvPicPr>
            <a:picLocks noChangeAspect="1" noChangeArrowheads="1"/>
          </p:cNvPicPr>
          <p:nvPr/>
        </p:nvPicPr>
        <p:blipFill>
          <a:blip r:embed="rId16"/>
          <a:srcRect/>
          <a:stretch>
            <a:fillRect/>
          </a:stretch>
        </p:blipFill>
        <p:spPr bwMode="auto">
          <a:xfrm>
            <a:off x="5195888" y="3097213"/>
            <a:ext cx="2971800" cy="571500"/>
          </a:xfrm>
          <a:prstGeom prst="rect">
            <a:avLst/>
          </a:prstGeom>
          <a:noFill/>
          <a:ln w="9525">
            <a:noFill/>
            <a:miter lim="800000"/>
            <a:headEnd/>
            <a:tailEnd/>
          </a:ln>
        </p:spPr>
      </p:pic>
      <p:pic>
        <p:nvPicPr>
          <p:cNvPr id="131" name="Picture 8" descr="artplus_nature_naturalcity42_e"/>
          <p:cNvPicPr>
            <a:picLocks noChangeAspect="1" noChangeArrowheads="1"/>
          </p:cNvPicPr>
          <p:nvPr/>
        </p:nvPicPr>
        <p:blipFill>
          <a:blip r:embed="rId17"/>
          <a:srcRect/>
          <a:stretch>
            <a:fillRect/>
          </a:stretch>
        </p:blipFill>
        <p:spPr bwMode="auto">
          <a:xfrm>
            <a:off x="5943600" y="1993900"/>
            <a:ext cx="1546225" cy="1663700"/>
          </a:xfrm>
          <a:prstGeom prst="rect">
            <a:avLst/>
          </a:prstGeom>
          <a:noFill/>
          <a:ln w="9525">
            <a:noFill/>
            <a:miter lim="800000"/>
            <a:headEnd/>
            <a:tailEnd/>
          </a:ln>
        </p:spPr>
      </p:pic>
      <p:pic>
        <p:nvPicPr>
          <p:cNvPr id="132" name="Picture 11" descr="artplus_nature_naturalcity42_d"/>
          <p:cNvPicPr>
            <a:picLocks noChangeAspect="1" noChangeArrowheads="1"/>
          </p:cNvPicPr>
          <p:nvPr/>
        </p:nvPicPr>
        <p:blipFill>
          <a:blip r:embed="rId18"/>
          <a:srcRect/>
          <a:stretch>
            <a:fillRect/>
          </a:stretch>
        </p:blipFill>
        <p:spPr bwMode="auto">
          <a:xfrm>
            <a:off x="5626100" y="2862263"/>
            <a:ext cx="623888" cy="579437"/>
          </a:xfrm>
          <a:prstGeom prst="rect">
            <a:avLst/>
          </a:prstGeom>
          <a:noFill/>
          <a:ln w="9525">
            <a:noFill/>
            <a:miter lim="800000"/>
            <a:headEnd/>
            <a:tailEnd/>
          </a:ln>
        </p:spPr>
      </p:pic>
      <p:pic>
        <p:nvPicPr>
          <p:cNvPr id="133" name="Picture 128" descr="a1"/>
          <p:cNvPicPr>
            <a:picLocks noChangeAspect="1" noChangeArrowheads="1"/>
          </p:cNvPicPr>
          <p:nvPr userDrawn="1"/>
        </p:nvPicPr>
        <p:blipFill>
          <a:blip r:embed="rId10"/>
          <a:srcRect/>
          <a:stretch>
            <a:fillRect/>
          </a:stretch>
        </p:blipFill>
        <p:spPr bwMode="auto">
          <a:xfrm>
            <a:off x="9359900" y="95250"/>
            <a:ext cx="1803400" cy="2070100"/>
          </a:xfrm>
          <a:prstGeom prst="rect">
            <a:avLst/>
          </a:prstGeom>
          <a:noFill/>
          <a:ln w="9525">
            <a:noFill/>
            <a:miter lim="800000"/>
            <a:headEnd/>
            <a:tailEnd/>
          </a:ln>
        </p:spPr>
      </p:pic>
      <p:pic>
        <p:nvPicPr>
          <p:cNvPr id="134" name="Picture 129" descr="b_1"/>
          <p:cNvPicPr>
            <a:picLocks noChangeAspect="1" noChangeArrowheads="1"/>
          </p:cNvPicPr>
          <p:nvPr userDrawn="1"/>
        </p:nvPicPr>
        <p:blipFill>
          <a:blip r:embed="rId11"/>
          <a:srcRect/>
          <a:stretch>
            <a:fillRect/>
          </a:stretch>
        </p:blipFill>
        <p:spPr bwMode="auto">
          <a:xfrm>
            <a:off x="10204450" y="1968500"/>
            <a:ext cx="1079500" cy="469900"/>
          </a:xfrm>
          <a:prstGeom prst="rect">
            <a:avLst/>
          </a:prstGeom>
          <a:noFill/>
          <a:ln w="9525">
            <a:noFill/>
            <a:miter lim="800000"/>
            <a:headEnd/>
            <a:tailEnd/>
          </a:ln>
        </p:spPr>
      </p:pic>
      <p:sp>
        <p:nvSpPr>
          <p:cNvPr id="4098" name="Rectangle 2"/>
          <p:cNvSpPr>
            <a:spLocks noGrp="1" noChangeArrowheads="1"/>
          </p:cNvSpPr>
          <p:nvPr>
            <p:ph type="ctrTitle"/>
          </p:nvPr>
        </p:nvSpPr>
        <p:spPr>
          <a:xfrm>
            <a:off x="304800" y="4419600"/>
            <a:ext cx="6400800" cy="1143000"/>
          </a:xfrm>
        </p:spPr>
        <p:txBody>
          <a:bodyPr/>
          <a:lstStyle>
            <a:lvl1pPr algn="l">
              <a:defRPr sz="4300">
                <a:solidFill>
                  <a:schemeClr val="bg1"/>
                </a:solidFill>
              </a:defRPr>
            </a:lvl1pPr>
          </a:lstStyle>
          <a:p>
            <a:pPr lvl="0"/>
            <a:r>
              <a:rPr lang="zh-CN" altLang="en-US" noProof="0"/>
              <a:t>单击此处编辑母版标题样式</a:t>
            </a:r>
            <a:endParaRPr lang="en-US" altLang="zh-CN" noProof="0"/>
          </a:p>
        </p:txBody>
      </p:sp>
      <p:sp>
        <p:nvSpPr>
          <p:cNvPr id="4099" name="Rectangle 3"/>
          <p:cNvSpPr>
            <a:spLocks noGrp="1" noChangeArrowheads="1"/>
          </p:cNvSpPr>
          <p:nvPr>
            <p:ph type="subTitle" idx="1"/>
          </p:nvPr>
        </p:nvSpPr>
        <p:spPr>
          <a:xfrm>
            <a:off x="304800" y="5715000"/>
            <a:ext cx="6400800" cy="381000"/>
          </a:xfrm>
        </p:spPr>
        <p:txBody>
          <a:bodyPr/>
          <a:lstStyle>
            <a:lvl1pPr marL="0" indent="0">
              <a:buFont typeface="Wingdings" pitchFamily="2" charset="2"/>
              <a:buNone/>
              <a:defRPr sz="1800" b="1" i="1">
                <a:solidFill>
                  <a:schemeClr val="bg1"/>
                </a:solidFill>
              </a:defRPr>
            </a:lvl1pPr>
          </a:lstStyle>
          <a:p>
            <a:pPr lvl="0"/>
            <a:r>
              <a:rPr lang="zh-CN" altLang="en-US" noProof="0"/>
              <a:t>单击此处编辑母版副标题样式</a:t>
            </a:r>
            <a:endParaRPr lang="en-US" altLang="zh-CN" noProof="0"/>
          </a:p>
        </p:txBody>
      </p:sp>
      <p:sp>
        <p:nvSpPr>
          <p:cNvPr id="135" name="Rectangle 4"/>
          <p:cNvSpPr>
            <a:spLocks noGrp="1" noChangeArrowheads="1"/>
          </p:cNvSpPr>
          <p:nvPr>
            <p:ph type="dt" sz="half" idx="10"/>
          </p:nvPr>
        </p:nvSpPr>
        <p:spPr>
          <a:xfrm>
            <a:off x="304800" y="6477000"/>
            <a:ext cx="2133600" cy="168275"/>
          </a:xfrm>
        </p:spPr>
        <p:txBody>
          <a:bodyPr/>
          <a:lstStyle>
            <a:lvl1pPr fontAlgn="auto">
              <a:spcBef>
                <a:spcPts val="0"/>
              </a:spcBef>
              <a:spcAft>
                <a:spcPts val="0"/>
              </a:spcAft>
              <a:defRPr/>
            </a:lvl1pPr>
          </a:lstStyle>
          <a:p>
            <a:pPr>
              <a:defRPr/>
            </a:pPr>
            <a:endParaRPr lang="en-US" altLang="zh-CN"/>
          </a:p>
        </p:txBody>
      </p:sp>
      <p:sp>
        <p:nvSpPr>
          <p:cNvPr id="136" name="Rectangle 5"/>
          <p:cNvSpPr>
            <a:spLocks noGrp="1" noChangeArrowheads="1"/>
          </p:cNvSpPr>
          <p:nvPr>
            <p:ph type="ftr" sz="quarter" idx="11"/>
          </p:nvPr>
        </p:nvSpPr>
        <p:spPr>
          <a:xfrm>
            <a:off x="6705600" y="6477000"/>
            <a:ext cx="2286000" cy="168275"/>
          </a:xfrm>
        </p:spPr>
        <p:txBody>
          <a:bodyPr/>
          <a:lstStyle>
            <a:lvl1pPr algn="r" fontAlgn="auto">
              <a:spcBef>
                <a:spcPts val="0"/>
              </a:spcBef>
              <a:spcAft>
                <a:spcPts val="0"/>
              </a:spcAft>
              <a:defRPr/>
            </a:lvl1pPr>
          </a:lstStyle>
          <a:p>
            <a:pPr>
              <a:defRPr/>
            </a:pPr>
            <a:r>
              <a:rPr lang="en-US" altLang="zh-CN"/>
              <a:t>www.themegallery.com</a:t>
            </a:r>
          </a:p>
        </p:txBody>
      </p:sp>
      <p:sp>
        <p:nvSpPr>
          <p:cNvPr id="137" name="Rectangle 6"/>
          <p:cNvSpPr>
            <a:spLocks noGrp="1" noChangeArrowheads="1"/>
          </p:cNvSpPr>
          <p:nvPr>
            <p:ph type="sldNum" sz="quarter" idx="12"/>
          </p:nvPr>
        </p:nvSpPr>
        <p:spPr>
          <a:xfrm>
            <a:off x="3657600" y="6477000"/>
            <a:ext cx="2133600" cy="168275"/>
          </a:xfrm>
        </p:spPr>
        <p:txBody>
          <a:bodyPr/>
          <a:lstStyle>
            <a:lvl1pPr algn="ctr" fontAlgn="auto">
              <a:spcBef>
                <a:spcPts val="0"/>
              </a:spcBef>
              <a:spcAft>
                <a:spcPts val="0"/>
              </a:spcAft>
              <a:defRPr/>
            </a:lvl1pPr>
          </a:lstStyle>
          <a:p>
            <a:pPr>
              <a:defRPr/>
            </a:pPr>
            <a:fld id="{7E3ACCF2-36A0-45BD-8BA5-7785071D0545}" type="slidenum">
              <a:rPr lang="en-US" altLang="zh-CN"/>
              <a:pPr>
                <a:defRPr/>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2000"/>
                                        <p:tgtEl>
                                          <p:spTgt spid="15"/>
                                        </p:tgtEl>
                                      </p:cBhvr>
                                    </p:animEffect>
                                  </p:childTnLst>
                                </p:cTn>
                              </p:par>
                              <p:par>
                                <p:cTn id="8" presetID="10" presetClass="entr" presetSubtype="0" fill="hold" nodeType="withEffect">
                                  <p:stCondLst>
                                    <p:cond delay="0"/>
                                  </p:stCondLst>
                                  <p:childTnLst>
                                    <p:set>
                                      <p:cBhvr>
                                        <p:cTn id="9" dur="1" fill="hold">
                                          <p:stCondLst>
                                            <p:cond delay="0"/>
                                          </p:stCondLst>
                                        </p:cTn>
                                        <p:tgtEl>
                                          <p:spTgt spid="125"/>
                                        </p:tgtEl>
                                        <p:attrNameLst>
                                          <p:attrName>style.visibility</p:attrName>
                                        </p:attrNameLst>
                                      </p:cBhvr>
                                      <p:to>
                                        <p:strVal val="visible"/>
                                      </p:to>
                                    </p:set>
                                    <p:animEffect transition="in" filter="fade">
                                      <p:cBhvr>
                                        <p:cTn id="10" dur="2000"/>
                                        <p:tgtEl>
                                          <p:spTgt spid="125"/>
                                        </p:tgtEl>
                                      </p:cBhvr>
                                    </p:animEffect>
                                  </p:childTnLst>
                                </p:cTn>
                              </p:par>
                            </p:childTnLst>
                          </p:cTn>
                        </p:par>
                        <p:par>
                          <p:cTn id="11" fill="hold">
                            <p:stCondLst>
                              <p:cond delay="2000"/>
                            </p:stCondLst>
                            <p:childTnLst>
                              <p:par>
                                <p:cTn id="12" presetID="10" presetClass="entr" presetSubtype="0" fill="hold" nodeType="afterEffect">
                                  <p:stCondLst>
                                    <p:cond delay="0"/>
                                  </p:stCondLst>
                                  <p:childTnLst>
                                    <p:set>
                                      <p:cBhvr>
                                        <p:cTn id="13" dur="1" fill="hold">
                                          <p:stCondLst>
                                            <p:cond delay="0"/>
                                          </p:stCondLst>
                                        </p:cTn>
                                        <p:tgtEl>
                                          <p:spTgt spid="130"/>
                                        </p:tgtEl>
                                        <p:attrNameLst>
                                          <p:attrName>style.visibility</p:attrName>
                                        </p:attrNameLst>
                                      </p:cBhvr>
                                      <p:to>
                                        <p:strVal val="visible"/>
                                      </p:to>
                                    </p:set>
                                    <p:animEffect transition="in" filter="fade">
                                      <p:cBhvr>
                                        <p:cTn id="14" dur="1000"/>
                                        <p:tgtEl>
                                          <p:spTgt spid="130"/>
                                        </p:tgtEl>
                                      </p:cBhvr>
                                    </p:animEffect>
                                  </p:childTnLst>
                                </p:cTn>
                              </p:par>
                            </p:childTnLst>
                          </p:cTn>
                        </p:par>
                        <p:par>
                          <p:cTn id="15" fill="hold">
                            <p:stCondLst>
                              <p:cond delay="3000"/>
                            </p:stCondLst>
                            <p:childTnLst>
                              <p:par>
                                <p:cTn id="16" presetID="22" presetClass="entr" presetSubtype="4" fill="hold" nodeType="afterEffect">
                                  <p:stCondLst>
                                    <p:cond delay="0"/>
                                  </p:stCondLst>
                                  <p:childTnLst>
                                    <p:set>
                                      <p:cBhvr>
                                        <p:cTn id="17" dur="1" fill="hold">
                                          <p:stCondLst>
                                            <p:cond delay="0"/>
                                          </p:stCondLst>
                                        </p:cTn>
                                        <p:tgtEl>
                                          <p:spTgt spid="132"/>
                                        </p:tgtEl>
                                        <p:attrNameLst>
                                          <p:attrName>style.visibility</p:attrName>
                                        </p:attrNameLst>
                                      </p:cBhvr>
                                      <p:to>
                                        <p:strVal val="visible"/>
                                      </p:to>
                                    </p:set>
                                    <p:animEffect transition="in" filter="wipe(down)">
                                      <p:cBhvr>
                                        <p:cTn id="18" dur="500"/>
                                        <p:tgtEl>
                                          <p:spTgt spid="132"/>
                                        </p:tgtEl>
                                      </p:cBhvr>
                                    </p:animEffect>
                                  </p:childTnLst>
                                </p:cTn>
                              </p:par>
                            </p:childTnLst>
                          </p:cTn>
                        </p:par>
                        <p:par>
                          <p:cTn id="19" fill="hold">
                            <p:stCondLst>
                              <p:cond delay="3500"/>
                            </p:stCondLst>
                            <p:childTnLst>
                              <p:par>
                                <p:cTn id="20" presetID="22" presetClass="entr" presetSubtype="4" fill="hold" nodeType="afterEffect">
                                  <p:stCondLst>
                                    <p:cond delay="0"/>
                                  </p:stCondLst>
                                  <p:childTnLst>
                                    <p:set>
                                      <p:cBhvr>
                                        <p:cTn id="21" dur="1" fill="hold">
                                          <p:stCondLst>
                                            <p:cond delay="0"/>
                                          </p:stCondLst>
                                        </p:cTn>
                                        <p:tgtEl>
                                          <p:spTgt spid="131"/>
                                        </p:tgtEl>
                                        <p:attrNameLst>
                                          <p:attrName>style.visibility</p:attrName>
                                        </p:attrNameLst>
                                      </p:cBhvr>
                                      <p:to>
                                        <p:strVal val="visible"/>
                                      </p:to>
                                    </p:set>
                                    <p:animEffect transition="in" filter="wipe(down)">
                                      <p:cBhvr>
                                        <p:cTn id="22" dur="500"/>
                                        <p:tgtEl>
                                          <p:spTgt spid="131"/>
                                        </p:tgtEl>
                                      </p:cBhvr>
                                    </p:animEffect>
                                  </p:childTnLst>
                                </p:cTn>
                              </p:par>
                            </p:childTnLst>
                          </p:cTn>
                        </p:par>
                        <p:par>
                          <p:cTn id="23" fill="hold">
                            <p:stCondLst>
                              <p:cond delay="4000"/>
                            </p:stCondLst>
                            <p:childTnLst>
                              <p:par>
                                <p:cTn id="24" presetID="35" presetClass="path" presetSubtype="0" accel="50000" decel="50000" fill="hold" nodeType="afterEffect">
                                  <p:stCondLst>
                                    <p:cond delay="0"/>
                                  </p:stCondLst>
                                  <p:childTnLst>
                                    <p:animMotion origin="layout" path="M -5.55556E-7 2.37743E-6 L -0.21076 0.04787 " pathEditMode="relative" rAng="0" ptsTypes="AA">
                                      <p:cBhvr>
                                        <p:cTn id="25" dur="2000" fill="hold"/>
                                        <p:tgtEl>
                                          <p:spTgt spid="127"/>
                                        </p:tgtEl>
                                        <p:attrNameLst>
                                          <p:attrName>ppt_x</p:attrName>
                                          <p:attrName>ppt_y</p:attrName>
                                        </p:attrNameLst>
                                      </p:cBhvr>
                                      <p:rCtr x="-10538" y="2382"/>
                                    </p:animMotion>
                                  </p:childTnLst>
                                </p:cTn>
                              </p:par>
                              <p:par>
                                <p:cTn id="26" presetID="10" presetClass="entr" presetSubtype="0" fill="hold" nodeType="withEffect">
                                  <p:stCondLst>
                                    <p:cond delay="0"/>
                                  </p:stCondLst>
                                  <p:childTnLst>
                                    <p:set>
                                      <p:cBhvr>
                                        <p:cTn id="27" dur="1" fill="hold">
                                          <p:stCondLst>
                                            <p:cond delay="0"/>
                                          </p:stCondLst>
                                        </p:cTn>
                                        <p:tgtEl>
                                          <p:spTgt spid="127"/>
                                        </p:tgtEl>
                                        <p:attrNameLst>
                                          <p:attrName>style.visibility</p:attrName>
                                        </p:attrNameLst>
                                      </p:cBhvr>
                                      <p:to>
                                        <p:strVal val="visible"/>
                                      </p:to>
                                    </p:set>
                                    <p:animEffect transition="in" filter="fade">
                                      <p:cBhvr>
                                        <p:cTn id="28" dur="1000"/>
                                        <p:tgtEl>
                                          <p:spTgt spid="127"/>
                                        </p:tgtEl>
                                      </p:cBhvr>
                                    </p:animEffect>
                                  </p:childTnLst>
                                </p:cTn>
                              </p:par>
                            </p:childTnLst>
                          </p:cTn>
                        </p:par>
                        <p:par>
                          <p:cTn id="29" fill="hold">
                            <p:stCondLst>
                              <p:cond delay="6000"/>
                            </p:stCondLst>
                            <p:childTnLst>
                              <p:par>
                                <p:cTn id="30" presetID="22" presetClass="entr" presetSubtype="4" fill="hold" nodeType="afterEffect">
                                  <p:stCondLst>
                                    <p:cond delay="0"/>
                                  </p:stCondLst>
                                  <p:childTnLst>
                                    <p:set>
                                      <p:cBhvr>
                                        <p:cTn id="31" dur="1" fill="hold">
                                          <p:stCondLst>
                                            <p:cond delay="0"/>
                                          </p:stCondLst>
                                        </p:cTn>
                                        <p:tgtEl>
                                          <p:spTgt spid="126"/>
                                        </p:tgtEl>
                                        <p:attrNameLst>
                                          <p:attrName>style.visibility</p:attrName>
                                        </p:attrNameLst>
                                      </p:cBhvr>
                                      <p:to>
                                        <p:strVal val="visible"/>
                                      </p:to>
                                    </p:set>
                                    <p:animEffect transition="in" filter="wipe(down)">
                                      <p:cBhvr>
                                        <p:cTn id="32" dur="500"/>
                                        <p:tgtEl>
                                          <p:spTgt spid="126"/>
                                        </p:tgtEl>
                                      </p:cBhvr>
                                    </p:animEffect>
                                  </p:childTnLst>
                                </p:cTn>
                              </p:par>
                            </p:childTnLst>
                          </p:cTn>
                        </p:par>
                        <p:par>
                          <p:cTn id="33" fill="hold">
                            <p:stCondLst>
                              <p:cond delay="6500"/>
                            </p:stCondLst>
                            <p:childTnLst>
                              <p:par>
                                <p:cTn id="34" presetID="22" presetClass="entr" presetSubtype="4" fill="hold" nodeType="afterEffect">
                                  <p:stCondLst>
                                    <p:cond delay="0"/>
                                  </p:stCondLst>
                                  <p:childTnLst>
                                    <p:set>
                                      <p:cBhvr>
                                        <p:cTn id="35" dur="1" fill="hold">
                                          <p:stCondLst>
                                            <p:cond delay="0"/>
                                          </p:stCondLst>
                                        </p:cTn>
                                        <p:tgtEl>
                                          <p:spTgt spid="128"/>
                                        </p:tgtEl>
                                        <p:attrNameLst>
                                          <p:attrName>style.visibility</p:attrName>
                                        </p:attrNameLst>
                                      </p:cBhvr>
                                      <p:to>
                                        <p:strVal val="visible"/>
                                      </p:to>
                                    </p:set>
                                    <p:animEffect transition="in" filter="wipe(down)">
                                      <p:cBhvr>
                                        <p:cTn id="36" dur="1000"/>
                                        <p:tgtEl>
                                          <p:spTgt spid="128"/>
                                        </p:tgtEl>
                                      </p:cBhvr>
                                    </p:animEffect>
                                  </p:childTnLst>
                                </p:cTn>
                              </p:par>
                              <p:par>
                                <p:cTn id="37" presetID="10" presetClass="entr" presetSubtype="0" fill="hold" nodeType="withEffect">
                                  <p:stCondLst>
                                    <p:cond delay="800"/>
                                  </p:stCondLst>
                                  <p:childTnLst>
                                    <p:set>
                                      <p:cBhvr>
                                        <p:cTn id="38" dur="1" fill="hold">
                                          <p:stCondLst>
                                            <p:cond delay="0"/>
                                          </p:stCondLst>
                                        </p:cTn>
                                        <p:tgtEl>
                                          <p:spTgt spid="16"/>
                                        </p:tgtEl>
                                        <p:attrNameLst>
                                          <p:attrName>style.visibility</p:attrName>
                                        </p:attrNameLst>
                                      </p:cBhvr>
                                      <p:to>
                                        <p:strVal val="visible"/>
                                      </p:to>
                                    </p:set>
                                    <p:animEffect transition="in" filter="fade">
                                      <p:cBhvr>
                                        <p:cTn id="39" dur="2000"/>
                                        <p:tgtEl>
                                          <p:spTgt spid="16"/>
                                        </p:tgtEl>
                                      </p:cBhvr>
                                    </p:animEffect>
                                  </p:childTnLst>
                                </p:cTn>
                              </p:par>
                            </p:childTnLst>
                          </p:cTn>
                        </p:par>
                        <p:par>
                          <p:cTn id="40" fill="hold">
                            <p:stCondLst>
                              <p:cond delay="9300"/>
                            </p:stCondLst>
                            <p:childTnLst>
                              <p:par>
                                <p:cTn id="41" presetID="0" presetClass="path" presetSubtype="0" accel="50000" decel="50000" fill="hold" nodeType="afterEffect">
                                  <p:stCondLst>
                                    <p:cond delay="0"/>
                                  </p:stCondLst>
                                  <p:childTnLst>
                                    <p:animMotion origin="layout" path="M -2.22222E-6 -4.81481E-6 C -0.08906 0.01505 -0.38802 0.03033 -0.53472 0.09075 C -0.68142 0.15116 -0.81198 0.322 -0.88055 0.36297 C -0.94913 0.40394 -0.93229 0.34237 -0.94583 0.33704 " pathEditMode="relative" rAng="0" ptsTypes="aaaa">
                                      <p:cBhvr>
                                        <p:cTn id="42" dur="2000" fill="hold"/>
                                        <p:tgtEl>
                                          <p:spTgt spid="133"/>
                                        </p:tgtEl>
                                        <p:attrNameLst>
                                          <p:attrName>ppt_x</p:attrName>
                                          <p:attrName>ppt_y</p:attrName>
                                        </p:attrNameLst>
                                      </p:cBhvr>
                                      <p:rCtr x="-47465" y="20185"/>
                                    </p:animMotion>
                                  </p:childTnLst>
                                </p:cTn>
                              </p:par>
                              <p:par>
                                <p:cTn id="43" presetID="0" presetClass="path" presetSubtype="0" accel="50000" decel="50000" fill="hold" nodeType="withEffect">
                                  <p:stCondLst>
                                    <p:cond delay="500"/>
                                  </p:stCondLst>
                                  <p:childTnLst>
                                    <p:animMotion origin="layout" path="M 0 0.04629 C -0.07778 0.05393 -0.34948 0.0956 -0.46667 0.09166 C -0.58385 0.08773 -0.63611 -0.0007 -0.70278 0.02314 C -0.76944 0.04699 -0.83247 0.19027 -0.86667 0.23426 " pathEditMode="relative" rAng="0" ptsTypes="aaaa">
                                      <p:cBhvr>
                                        <p:cTn id="44" dur="2000" fill="hold"/>
                                        <p:tgtEl>
                                          <p:spTgt spid="134"/>
                                        </p:tgtEl>
                                        <p:attrNameLst>
                                          <p:attrName>ppt_x</p:attrName>
                                          <p:attrName>ppt_y</p:attrName>
                                        </p:attrNameLst>
                                      </p:cBhvr>
                                      <p:rCtr x="-43333" y="7037"/>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showMasterPhAnim="0" type="vertTx" preserve="1">
  <p:cSld name="标题和竖排文字">
    <p:spTree>
      <p:nvGrpSpPr>
        <p:cNvPr id="1" name=""/>
        <p:cNvGrpSpPr/>
        <p:nvPr/>
      </p:nvGrpSpPr>
      <p:grpSpPr>
        <a:xfrm>
          <a:off x="0" y="0"/>
          <a:ext cx="0" cy="0"/>
          <a:chOff x="0" y="0"/>
          <a:chExt cx="0" cy="0"/>
        </a:xfrm>
      </p:grpSpPr>
      <p:pic>
        <p:nvPicPr>
          <p:cNvPr id="4" name="Picture 19" descr="1"/>
          <p:cNvPicPr>
            <a:picLocks noChangeAspect="1" noChangeArrowheads="1"/>
          </p:cNvPicPr>
          <p:nvPr/>
        </p:nvPicPr>
        <p:blipFill>
          <a:blip r:embed="rId2"/>
          <a:srcRect b="38461"/>
          <a:stretch>
            <a:fillRect/>
          </a:stretch>
        </p:blipFill>
        <p:spPr bwMode="auto">
          <a:xfrm>
            <a:off x="0" y="6324600"/>
            <a:ext cx="9144000" cy="542925"/>
          </a:xfrm>
          <a:prstGeom prst="rect">
            <a:avLst/>
          </a:prstGeom>
          <a:noFill/>
          <a:ln w="9525">
            <a:noFill/>
            <a:miter lim="800000"/>
            <a:headEnd/>
            <a:tailEnd/>
          </a:ln>
        </p:spPr>
      </p:pic>
      <p:sp>
        <p:nvSpPr>
          <p:cNvPr id="5" name="Rectangle 17"/>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a:noFill/>
          </a:ln>
          <a:effectLst/>
          <a:extLst/>
        </p:spPr>
        <p:txBody>
          <a:bodyPr wrap="none" anchor="ctr"/>
          <a:lstStyle/>
          <a:p>
            <a:pPr>
              <a:defRPr/>
            </a:pPr>
            <a:endParaRPr lang="zh-CN" altLang="en-US">
              <a:solidFill>
                <a:srgbClr val="080808"/>
              </a:solidFill>
              <a:latin typeface="+mn-lt"/>
              <a:ea typeface="+mn-ea"/>
            </a:endParaRPr>
          </a:p>
        </p:txBody>
      </p:sp>
      <p:pic>
        <p:nvPicPr>
          <p:cNvPr id="6" name="Picture 9" descr="artplus_nature_naturalcity42_a"/>
          <p:cNvPicPr>
            <a:picLocks noChangeAspect="1" noChangeArrowheads="1"/>
          </p:cNvPicPr>
          <p:nvPr/>
        </p:nvPicPr>
        <p:blipFill>
          <a:blip r:embed="rId3"/>
          <a:srcRect/>
          <a:stretch>
            <a:fillRect/>
          </a:stretch>
        </p:blipFill>
        <p:spPr bwMode="auto">
          <a:xfrm>
            <a:off x="7891463" y="5935663"/>
            <a:ext cx="1235075" cy="833437"/>
          </a:xfrm>
          <a:prstGeom prst="rect">
            <a:avLst/>
          </a:prstGeom>
          <a:noFill/>
          <a:ln w="9525">
            <a:noFill/>
            <a:miter lim="800000"/>
            <a:headEnd/>
            <a:tailEnd/>
          </a:ln>
        </p:spPr>
      </p:pic>
      <p:pic>
        <p:nvPicPr>
          <p:cNvPr id="7" name="Picture 10" descr="artplus_nature_naturalcity42_b"/>
          <p:cNvPicPr>
            <a:picLocks noChangeAspect="1" noChangeArrowheads="1"/>
          </p:cNvPicPr>
          <p:nvPr/>
        </p:nvPicPr>
        <p:blipFill>
          <a:blip r:embed="rId4"/>
          <a:srcRect/>
          <a:stretch>
            <a:fillRect/>
          </a:stretch>
        </p:blipFill>
        <p:spPr bwMode="auto">
          <a:xfrm>
            <a:off x="7981950" y="5916613"/>
            <a:ext cx="828675" cy="158750"/>
          </a:xfrm>
          <a:prstGeom prst="rect">
            <a:avLst/>
          </a:prstGeom>
          <a:noFill/>
          <a:ln w="9525">
            <a:noFill/>
            <a:miter lim="800000"/>
            <a:headEnd/>
            <a:tailEnd/>
          </a:ln>
        </p:spPr>
      </p:pic>
      <p:pic>
        <p:nvPicPr>
          <p:cNvPr id="8" name="Picture 11" descr="artplus_nature_naturalcity42_e"/>
          <p:cNvPicPr>
            <a:picLocks noChangeAspect="1" noChangeArrowheads="1"/>
          </p:cNvPicPr>
          <p:nvPr/>
        </p:nvPicPr>
        <p:blipFill>
          <a:blip r:embed="rId5"/>
          <a:srcRect/>
          <a:stretch>
            <a:fillRect/>
          </a:stretch>
        </p:blipFill>
        <p:spPr bwMode="auto">
          <a:xfrm>
            <a:off x="8161338" y="5608638"/>
            <a:ext cx="430212" cy="463550"/>
          </a:xfrm>
          <a:prstGeom prst="rect">
            <a:avLst/>
          </a:prstGeom>
          <a:noFill/>
          <a:ln w="9525">
            <a:noFill/>
            <a:miter lim="800000"/>
            <a:headEnd/>
            <a:tailEnd/>
          </a:ln>
        </p:spPr>
      </p:pic>
      <p:pic>
        <p:nvPicPr>
          <p:cNvPr id="9" name="Picture 12" descr="artplus_nature_naturalcity42_d"/>
          <p:cNvPicPr>
            <a:picLocks noChangeAspect="1" noChangeArrowheads="1"/>
          </p:cNvPicPr>
          <p:nvPr/>
        </p:nvPicPr>
        <p:blipFill>
          <a:blip r:embed="rId6"/>
          <a:srcRect/>
          <a:stretch>
            <a:fillRect/>
          </a:stretch>
        </p:blipFill>
        <p:spPr bwMode="auto">
          <a:xfrm>
            <a:off x="8102600" y="5849938"/>
            <a:ext cx="173038" cy="161925"/>
          </a:xfrm>
          <a:prstGeom prst="rect">
            <a:avLst/>
          </a:prstGeom>
          <a:noFill/>
          <a:ln w="9525">
            <a:noFill/>
            <a:miter lim="800000"/>
            <a:headEnd/>
            <a:tailEnd/>
          </a:ln>
        </p:spPr>
      </p:pic>
      <p:pic>
        <p:nvPicPr>
          <p:cNvPr id="10" name="Picture 13" descr="artplus_nature_naturalcity42_i"/>
          <p:cNvPicPr>
            <a:picLocks noChangeAspect="1" noChangeArrowheads="1"/>
          </p:cNvPicPr>
          <p:nvPr/>
        </p:nvPicPr>
        <p:blipFill>
          <a:blip r:embed="rId7"/>
          <a:srcRect/>
          <a:stretch>
            <a:fillRect/>
          </a:stretch>
        </p:blipFill>
        <p:spPr bwMode="auto">
          <a:xfrm>
            <a:off x="8469313" y="5969000"/>
            <a:ext cx="461962" cy="244475"/>
          </a:xfrm>
          <a:prstGeom prst="rect">
            <a:avLst/>
          </a:prstGeom>
          <a:noFill/>
          <a:ln w="9525">
            <a:noFill/>
            <a:miter lim="800000"/>
            <a:headEnd/>
            <a:tailEnd/>
          </a:ln>
        </p:spPr>
      </p:pic>
      <p:pic>
        <p:nvPicPr>
          <p:cNvPr id="11" name="Picture 14" descr="artplus_nature_naturalcity42_c"/>
          <p:cNvPicPr>
            <a:picLocks noChangeAspect="1" noChangeArrowheads="1"/>
          </p:cNvPicPr>
          <p:nvPr/>
        </p:nvPicPr>
        <p:blipFill>
          <a:blip r:embed="rId8"/>
          <a:srcRect/>
          <a:stretch>
            <a:fillRect/>
          </a:stretch>
        </p:blipFill>
        <p:spPr bwMode="auto">
          <a:xfrm>
            <a:off x="8562975" y="5943600"/>
            <a:ext cx="309563" cy="241300"/>
          </a:xfrm>
          <a:prstGeom prst="rect">
            <a:avLst/>
          </a:prstGeom>
          <a:noFill/>
          <a:ln w="9525">
            <a:noFill/>
            <a:miter lim="800000"/>
            <a:headEnd/>
            <a:tailEnd/>
          </a:ln>
        </p:spPr>
      </p:pic>
      <p:pic>
        <p:nvPicPr>
          <p:cNvPr id="12" name="Picture 15" descr="artplus_nature_naturalcity42_f"/>
          <p:cNvPicPr>
            <a:picLocks noChangeAspect="1" noChangeArrowheads="1"/>
          </p:cNvPicPr>
          <p:nvPr/>
        </p:nvPicPr>
        <p:blipFill>
          <a:blip r:embed="rId9"/>
          <a:srcRect/>
          <a:stretch>
            <a:fillRect/>
          </a:stretch>
        </p:blipFill>
        <p:spPr bwMode="auto">
          <a:xfrm>
            <a:off x="7926388" y="6334125"/>
            <a:ext cx="1370012" cy="523875"/>
          </a:xfrm>
          <a:prstGeom prst="rect">
            <a:avLst/>
          </a:prstGeom>
          <a:noFill/>
          <a:ln w="9525">
            <a:noFill/>
            <a:miter lim="800000"/>
            <a:headEnd/>
            <a:tailEnd/>
          </a:ln>
        </p:spPr>
      </p:pic>
      <p:pic>
        <p:nvPicPr>
          <p:cNvPr id="13" name="Picture 20" descr="a1"/>
          <p:cNvPicPr>
            <a:picLocks noChangeAspect="1" noChangeArrowheads="1"/>
          </p:cNvPicPr>
          <p:nvPr/>
        </p:nvPicPr>
        <p:blipFill>
          <a:blip r:embed="rId10"/>
          <a:srcRect/>
          <a:stretch>
            <a:fillRect/>
          </a:stretch>
        </p:blipFill>
        <p:spPr bwMode="auto">
          <a:xfrm>
            <a:off x="9625013" y="328613"/>
            <a:ext cx="942975" cy="1082675"/>
          </a:xfrm>
          <a:prstGeom prst="rect">
            <a:avLst/>
          </a:prstGeom>
          <a:noFill/>
          <a:ln w="9525">
            <a:noFill/>
            <a:miter lim="800000"/>
            <a:headEnd/>
            <a:tailEnd/>
          </a:ln>
        </p:spPr>
      </p:pic>
      <p:pic>
        <p:nvPicPr>
          <p:cNvPr id="14" name="Picture 21" descr="b_1"/>
          <p:cNvPicPr>
            <a:picLocks noChangeAspect="1" noChangeArrowheads="1"/>
          </p:cNvPicPr>
          <p:nvPr/>
        </p:nvPicPr>
        <p:blipFill>
          <a:blip r:embed="rId11"/>
          <a:srcRect/>
          <a:stretch>
            <a:fillRect/>
          </a:stretch>
        </p:blipFill>
        <p:spPr bwMode="auto">
          <a:xfrm>
            <a:off x="-990600" y="1371600"/>
            <a:ext cx="825500" cy="3587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5"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16"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17"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D919251A-D915-40F2-97CF-244306A4A5D3}" type="slidenum">
              <a:rPr lang="en-US" altLang="zh-CN"/>
              <a:pPr>
                <a:defRPr/>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899"/>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showMasterPhAnim="0" type="vertTitleAndTx" preserve="1">
  <p:cSld name="垂直排列标题与文本">
    <p:spTree>
      <p:nvGrpSpPr>
        <p:cNvPr id="1" name=""/>
        <p:cNvGrpSpPr/>
        <p:nvPr/>
      </p:nvGrpSpPr>
      <p:grpSpPr>
        <a:xfrm>
          <a:off x="0" y="0"/>
          <a:ext cx="0" cy="0"/>
          <a:chOff x="0" y="0"/>
          <a:chExt cx="0" cy="0"/>
        </a:xfrm>
      </p:grpSpPr>
      <p:pic>
        <p:nvPicPr>
          <p:cNvPr id="4" name="Picture 19" descr="1"/>
          <p:cNvPicPr>
            <a:picLocks noChangeAspect="1" noChangeArrowheads="1"/>
          </p:cNvPicPr>
          <p:nvPr/>
        </p:nvPicPr>
        <p:blipFill>
          <a:blip r:embed="rId2"/>
          <a:srcRect b="38461"/>
          <a:stretch>
            <a:fillRect/>
          </a:stretch>
        </p:blipFill>
        <p:spPr bwMode="auto">
          <a:xfrm>
            <a:off x="0" y="6324600"/>
            <a:ext cx="9144000" cy="542925"/>
          </a:xfrm>
          <a:prstGeom prst="rect">
            <a:avLst/>
          </a:prstGeom>
          <a:noFill/>
          <a:ln w="9525">
            <a:noFill/>
            <a:miter lim="800000"/>
            <a:headEnd/>
            <a:tailEnd/>
          </a:ln>
        </p:spPr>
      </p:pic>
      <p:sp>
        <p:nvSpPr>
          <p:cNvPr id="5" name="Rectangle 17"/>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a:noFill/>
          </a:ln>
          <a:effectLst/>
          <a:extLst/>
        </p:spPr>
        <p:txBody>
          <a:bodyPr wrap="none" anchor="ctr"/>
          <a:lstStyle/>
          <a:p>
            <a:pPr>
              <a:defRPr/>
            </a:pPr>
            <a:endParaRPr lang="zh-CN" altLang="en-US">
              <a:solidFill>
                <a:srgbClr val="080808"/>
              </a:solidFill>
              <a:latin typeface="+mn-lt"/>
              <a:ea typeface="+mn-ea"/>
            </a:endParaRPr>
          </a:p>
        </p:txBody>
      </p:sp>
      <p:pic>
        <p:nvPicPr>
          <p:cNvPr id="6" name="Picture 9" descr="artplus_nature_naturalcity42_a"/>
          <p:cNvPicPr>
            <a:picLocks noChangeAspect="1" noChangeArrowheads="1"/>
          </p:cNvPicPr>
          <p:nvPr/>
        </p:nvPicPr>
        <p:blipFill>
          <a:blip r:embed="rId3"/>
          <a:srcRect/>
          <a:stretch>
            <a:fillRect/>
          </a:stretch>
        </p:blipFill>
        <p:spPr bwMode="auto">
          <a:xfrm>
            <a:off x="7891463" y="5935663"/>
            <a:ext cx="1235075" cy="833437"/>
          </a:xfrm>
          <a:prstGeom prst="rect">
            <a:avLst/>
          </a:prstGeom>
          <a:noFill/>
          <a:ln w="9525">
            <a:noFill/>
            <a:miter lim="800000"/>
            <a:headEnd/>
            <a:tailEnd/>
          </a:ln>
        </p:spPr>
      </p:pic>
      <p:pic>
        <p:nvPicPr>
          <p:cNvPr id="7" name="Picture 10" descr="artplus_nature_naturalcity42_b"/>
          <p:cNvPicPr>
            <a:picLocks noChangeAspect="1" noChangeArrowheads="1"/>
          </p:cNvPicPr>
          <p:nvPr/>
        </p:nvPicPr>
        <p:blipFill>
          <a:blip r:embed="rId4"/>
          <a:srcRect/>
          <a:stretch>
            <a:fillRect/>
          </a:stretch>
        </p:blipFill>
        <p:spPr bwMode="auto">
          <a:xfrm>
            <a:off x="7981950" y="5916613"/>
            <a:ext cx="828675" cy="158750"/>
          </a:xfrm>
          <a:prstGeom prst="rect">
            <a:avLst/>
          </a:prstGeom>
          <a:noFill/>
          <a:ln w="9525">
            <a:noFill/>
            <a:miter lim="800000"/>
            <a:headEnd/>
            <a:tailEnd/>
          </a:ln>
        </p:spPr>
      </p:pic>
      <p:pic>
        <p:nvPicPr>
          <p:cNvPr id="8" name="Picture 11" descr="artplus_nature_naturalcity42_e"/>
          <p:cNvPicPr>
            <a:picLocks noChangeAspect="1" noChangeArrowheads="1"/>
          </p:cNvPicPr>
          <p:nvPr/>
        </p:nvPicPr>
        <p:blipFill>
          <a:blip r:embed="rId5"/>
          <a:srcRect/>
          <a:stretch>
            <a:fillRect/>
          </a:stretch>
        </p:blipFill>
        <p:spPr bwMode="auto">
          <a:xfrm>
            <a:off x="8161338" y="5608638"/>
            <a:ext cx="430212" cy="463550"/>
          </a:xfrm>
          <a:prstGeom prst="rect">
            <a:avLst/>
          </a:prstGeom>
          <a:noFill/>
          <a:ln w="9525">
            <a:noFill/>
            <a:miter lim="800000"/>
            <a:headEnd/>
            <a:tailEnd/>
          </a:ln>
        </p:spPr>
      </p:pic>
      <p:pic>
        <p:nvPicPr>
          <p:cNvPr id="9" name="Picture 12" descr="artplus_nature_naturalcity42_d"/>
          <p:cNvPicPr>
            <a:picLocks noChangeAspect="1" noChangeArrowheads="1"/>
          </p:cNvPicPr>
          <p:nvPr/>
        </p:nvPicPr>
        <p:blipFill>
          <a:blip r:embed="rId6"/>
          <a:srcRect/>
          <a:stretch>
            <a:fillRect/>
          </a:stretch>
        </p:blipFill>
        <p:spPr bwMode="auto">
          <a:xfrm>
            <a:off x="8102600" y="5849938"/>
            <a:ext cx="173038" cy="161925"/>
          </a:xfrm>
          <a:prstGeom prst="rect">
            <a:avLst/>
          </a:prstGeom>
          <a:noFill/>
          <a:ln w="9525">
            <a:noFill/>
            <a:miter lim="800000"/>
            <a:headEnd/>
            <a:tailEnd/>
          </a:ln>
        </p:spPr>
      </p:pic>
      <p:pic>
        <p:nvPicPr>
          <p:cNvPr id="10" name="Picture 13" descr="artplus_nature_naturalcity42_i"/>
          <p:cNvPicPr>
            <a:picLocks noChangeAspect="1" noChangeArrowheads="1"/>
          </p:cNvPicPr>
          <p:nvPr/>
        </p:nvPicPr>
        <p:blipFill>
          <a:blip r:embed="rId7"/>
          <a:srcRect/>
          <a:stretch>
            <a:fillRect/>
          </a:stretch>
        </p:blipFill>
        <p:spPr bwMode="auto">
          <a:xfrm>
            <a:off x="8469313" y="5969000"/>
            <a:ext cx="461962" cy="244475"/>
          </a:xfrm>
          <a:prstGeom prst="rect">
            <a:avLst/>
          </a:prstGeom>
          <a:noFill/>
          <a:ln w="9525">
            <a:noFill/>
            <a:miter lim="800000"/>
            <a:headEnd/>
            <a:tailEnd/>
          </a:ln>
        </p:spPr>
      </p:pic>
      <p:pic>
        <p:nvPicPr>
          <p:cNvPr id="11" name="Picture 14" descr="artplus_nature_naturalcity42_c"/>
          <p:cNvPicPr>
            <a:picLocks noChangeAspect="1" noChangeArrowheads="1"/>
          </p:cNvPicPr>
          <p:nvPr/>
        </p:nvPicPr>
        <p:blipFill>
          <a:blip r:embed="rId8"/>
          <a:srcRect/>
          <a:stretch>
            <a:fillRect/>
          </a:stretch>
        </p:blipFill>
        <p:spPr bwMode="auto">
          <a:xfrm>
            <a:off x="8562975" y="5943600"/>
            <a:ext cx="309563" cy="241300"/>
          </a:xfrm>
          <a:prstGeom prst="rect">
            <a:avLst/>
          </a:prstGeom>
          <a:noFill/>
          <a:ln w="9525">
            <a:noFill/>
            <a:miter lim="800000"/>
            <a:headEnd/>
            <a:tailEnd/>
          </a:ln>
        </p:spPr>
      </p:pic>
      <p:pic>
        <p:nvPicPr>
          <p:cNvPr id="12" name="Picture 15" descr="artplus_nature_naturalcity42_f"/>
          <p:cNvPicPr>
            <a:picLocks noChangeAspect="1" noChangeArrowheads="1"/>
          </p:cNvPicPr>
          <p:nvPr/>
        </p:nvPicPr>
        <p:blipFill>
          <a:blip r:embed="rId9"/>
          <a:srcRect/>
          <a:stretch>
            <a:fillRect/>
          </a:stretch>
        </p:blipFill>
        <p:spPr bwMode="auto">
          <a:xfrm>
            <a:off x="7926388" y="6334125"/>
            <a:ext cx="1370012" cy="523875"/>
          </a:xfrm>
          <a:prstGeom prst="rect">
            <a:avLst/>
          </a:prstGeom>
          <a:noFill/>
          <a:ln w="9525">
            <a:noFill/>
            <a:miter lim="800000"/>
            <a:headEnd/>
            <a:tailEnd/>
          </a:ln>
        </p:spPr>
      </p:pic>
      <p:pic>
        <p:nvPicPr>
          <p:cNvPr id="13" name="Picture 20" descr="a1"/>
          <p:cNvPicPr>
            <a:picLocks noChangeAspect="1" noChangeArrowheads="1"/>
          </p:cNvPicPr>
          <p:nvPr/>
        </p:nvPicPr>
        <p:blipFill>
          <a:blip r:embed="rId10"/>
          <a:srcRect/>
          <a:stretch>
            <a:fillRect/>
          </a:stretch>
        </p:blipFill>
        <p:spPr bwMode="auto">
          <a:xfrm>
            <a:off x="9625013" y="328613"/>
            <a:ext cx="942975" cy="1082675"/>
          </a:xfrm>
          <a:prstGeom prst="rect">
            <a:avLst/>
          </a:prstGeom>
          <a:noFill/>
          <a:ln w="9525">
            <a:noFill/>
            <a:miter lim="800000"/>
            <a:headEnd/>
            <a:tailEnd/>
          </a:ln>
        </p:spPr>
      </p:pic>
      <p:pic>
        <p:nvPicPr>
          <p:cNvPr id="14" name="Picture 21" descr="b_1"/>
          <p:cNvPicPr>
            <a:picLocks noChangeAspect="1" noChangeArrowheads="1"/>
          </p:cNvPicPr>
          <p:nvPr/>
        </p:nvPicPr>
        <p:blipFill>
          <a:blip r:embed="rId11"/>
          <a:srcRect/>
          <a:stretch>
            <a:fillRect/>
          </a:stretch>
        </p:blipFill>
        <p:spPr bwMode="auto">
          <a:xfrm>
            <a:off x="-990600" y="1371600"/>
            <a:ext cx="825500" cy="358775"/>
          </a:xfrm>
          <a:prstGeom prst="rect">
            <a:avLst/>
          </a:prstGeom>
          <a:noFill/>
          <a:ln w="9525">
            <a:noFill/>
            <a:miter lim="800000"/>
            <a:headEnd/>
            <a:tailEnd/>
          </a:ln>
        </p:spPr>
      </p:pic>
      <p:sp>
        <p:nvSpPr>
          <p:cNvPr id="2" name="竖排标题 1"/>
          <p:cNvSpPr>
            <a:spLocks noGrp="1"/>
          </p:cNvSpPr>
          <p:nvPr>
            <p:ph type="title" orient="vert"/>
          </p:nvPr>
        </p:nvSpPr>
        <p:spPr>
          <a:xfrm>
            <a:off x="6629400" y="228600"/>
            <a:ext cx="2057400" cy="6096000"/>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28600"/>
            <a:ext cx="6019800" cy="6096000"/>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5"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16"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17"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E33F29A1-5774-436B-A1FF-1205411D53A8}" type="slidenum">
              <a:rPr lang="en-US" altLang="zh-CN"/>
              <a:pPr>
                <a:defRPr/>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899"/>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showMasterPhAnim="0" type="tbl" preserve="1">
  <p:cSld name="标题和表格">
    <p:spTree>
      <p:nvGrpSpPr>
        <p:cNvPr id="1" name=""/>
        <p:cNvGrpSpPr/>
        <p:nvPr/>
      </p:nvGrpSpPr>
      <p:grpSpPr>
        <a:xfrm>
          <a:off x="0" y="0"/>
          <a:ext cx="0" cy="0"/>
          <a:chOff x="0" y="0"/>
          <a:chExt cx="0" cy="0"/>
        </a:xfrm>
      </p:grpSpPr>
      <p:pic>
        <p:nvPicPr>
          <p:cNvPr id="4" name="Picture 19" descr="1"/>
          <p:cNvPicPr>
            <a:picLocks noChangeAspect="1" noChangeArrowheads="1"/>
          </p:cNvPicPr>
          <p:nvPr/>
        </p:nvPicPr>
        <p:blipFill>
          <a:blip r:embed="rId2"/>
          <a:srcRect b="38461"/>
          <a:stretch>
            <a:fillRect/>
          </a:stretch>
        </p:blipFill>
        <p:spPr bwMode="auto">
          <a:xfrm>
            <a:off x="0" y="6324600"/>
            <a:ext cx="9144000" cy="542925"/>
          </a:xfrm>
          <a:prstGeom prst="rect">
            <a:avLst/>
          </a:prstGeom>
          <a:noFill/>
          <a:ln w="9525">
            <a:noFill/>
            <a:miter lim="800000"/>
            <a:headEnd/>
            <a:tailEnd/>
          </a:ln>
        </p:spPr>
      </p:pic>
      <p:sp>
        <p:nvSpPr>
          <p:cNvPr id="5" name="Rectangle 17"/>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a:noFill/>
          </a:ln>
          <a:effectLst/>
          <a:extLst/>
        </p:spPr>
        <p:txBody>
          <a:bodyPr wrap="none" anchor="ctr"/>
          <a:lstStyle/>
          <a:p>
            <a:pPr>
              <a:defRPr/>
            </a:pPr>
            <a:endParaRPr lang="zh-CN" altLang="en-US">
              <a:solidFill>
                <a:srgbClr val="080808"/>
              </a:solidFill>
              <a:latin typeface="+mn-lt"/>
              <a:ea typeface="+mn-ea"/>
            </a:endParaRPr>
          </a:p>
        </p:txBody>
      </p:sp>
      <p:pic>
        <p:nvPicPr>
          <p:cNvPr id="6" name="Picture 9" descr="artplus_nature_naturalcity42_a"/>
          <p:cNvPicPr>
            <a:picLocks noChangeAspect="1" noChangeArrowheads="1"/>
          </p:cNvPicPr>
          <p:nvPr/>
        </p:nvPicPr>
        <p:blipFill>
          <a:blip r:embed="rId3"/>
          <a:srcRect/>
          <a:stretch>
            <a:fillRect/>
          </a:stretch>
        </p:blipFill>
        <p:spPr bwMode="auto">
          <a:xfrm>
            <a:off x="7891463" y="5935663"/>
            <a:ext cx="1235075" cy="833437"/>
          </a:xfrm>
          <a:prstGeom prst="rect">
            <a:avLst/>
          </a:prstGeom>
          <a:noFill/>
          <a:ln w="9525">
            <a:noFill/>
            <a:miter lim="800000"/>
            <a:headEnd/>
            <a:tailEnd/>
          </a:ln>
        </p:spPr>
      </p:pic>
      <p:pic>
        <p:nvPicPr>
          <p:cNvPr id="7" name="Picture 10" descr="artplus_nature_naturalcity42_b"/>
          <p:cNvPicPr>
            <a:picLocks noChangeAspect="1" noChangeArrowheads="1"/>
          </p:cNvPicPr>
          <p:nvPr/>
        </p:nvPicPr>
        <p:blipFill>
          <a:blip r:embed="rId4"/>
          <a:srcRect/>
          <a:stretch>
            <a:fillRect/>
          </a:stretch>
        </p:blipFill>
        <p:spPr bwMode="auto">
          <a:xfrm>
            <a:off x="7981950" y="5916613"/>
            <a:ext cx="828675" cy="158750"/>
          </a:xfrm>
          <a:prstGeom prst="rect">
            <a:avLst/>
          </a:prstGeom>
          <a:noFill/>
          <a:ln w="9525">
            <a:noFill/>
            <a:miter lim="800000"/>
            <a:headEnd/>
            <a:tailEnd/>
          </a:ln>
        </p:spPr>
      </p:pic>
      <p:pic>
        <p:nvPicPr>
          <p:cNvPr id="8" name="Picture 11" descr="artplus_nature_naturalcity42_e"/>
          <p:cNvPicPr>
            <a:picLocks noChangeAspect="1" noChangeArrowheads="1"/>
          </p:cNvPicPr>
          <p:nvPr/>
        </p:nvPicPr>
        <p:blipFill>
          <a:blip r:embed="rId5"/>
          <a:srcRect/>
          <a:stretch>
            <a:fillRect/>
          </a:stretch>
        </p:blipFill>
        <p:spPr bwMode="auto">
          <a:xfrm>
            <a:off x="8161338" y="5608638"/>
            <a:ext cx="430212" cy="463550"/>
          </a:xfrm>
          <a:prstGeom prst="rect">
            <a:avLst/>
          </a:prstGeom>
          <a:noFill/>
          <a:ln w="9525">
            <a:noFill/>
            <a:miter lim="800000"/>
            <a:headEnd/>
            <a:tailEnd/>
          </a:ln>
        </p:spPr>
      </p:pic>
      <p:pic>
        <p:nvPicPr>
          <p:cNvPr id="9" name="Picture 12" descr="artplus_nature_naturalcity42_d"/>
          <p:cNvPicPr>
            <a:picLocks noChangeAspect="1" noChangeArrowheads="1"/>
          </p:cNvPicPr>
          <p:nvPr/>
        </p:nvPicPr>
        <p:blipFill>
          <a:blip r:embed="rId6"/>
          <a:srcRect/>
          <a:stretch>
            <a:fillRect/>
          </a:stretch>
        </p:blipFill>
        <p:spPr bwMode="auto">
          <a:xfrm>
            <a:off x="8102600" y="5849938"/>
            <a:ext cx="173038" cy="161925"/>
          </a:xfrm>
          <a:prstGeom prst="rect">
            <a:avLst/>
          </a:prstGeom>
          <a:noFill/>
          <a:ln w="9525">
            <a:noFill/>
            <a:miter lim="800000"/>
            <a:headEnd/>
            <a:tailEnd/>
          </a:ln>
        </p:spPr>
      </p:pic>
      <p:pic>
        <p:nvPicPr>
          <p:cNvPr id="10" name="Picture 13" descr="artplus_nature_naturalcity42_i"/>
          <p:cNvPicPr>
            <a:picLocks noChangeAspect="1" noChangeArrowheads="1"/>
          </p:cNvPicPr>
          <p:nvPr/>
        </p:nvPicPr>
        <p:blipFill>
          <a:blip r:embed="rId7"/>
          <a:srcRect/>
          <a:stretch>
            <a:fillRect/>
          </a:stretch>
        </p:blipFill>
        <p:spPr bwMode="auto">
          <a:xfrm>
            <a:off x="8469313" y="5969000"/>
            <a:ext cx="461962" cy="244475"/>
          </a:xfrm>
          <a:prstGeom prst="rect">
            <a:avLst/>
          </a:prstGeom>
          <a:noFill/>
          <a:ln w="9525">
            <a:noFill/>
            <a:miter lim="800000"/>
            <a:headEnd/>
            <a:tailEnd/>
          </a:ln>
        </p:spPr>
      </p:pic>
      <p:pic>
        <p:nvPicPr>
          <p:cNvPr id="11" name="Picture 14" descr="artplus_nature_naturalcity42_c"/>
          <p:cNvPicPr>
            <a:picLocks noChangeAspect="1" noChangeArrowheads="1"/>
          </p:cNvPicPr>
          <p:nvPr/>
        </p:nvPicPr>
        <p:blipFill>
          <a:blip r:embed="rId8"/>
          <a:srcRect/>
          <a:stretch>
            <a:fillRect/>
          </a:stretch>
        </p:blipFill>
        <p:spPr bwMode="auto">
          <a:xfrm>
            <a:off x="8562975" y="5943600"/>
            <a:ext cx="309563" cy="241300"/>
          </a:xfrm>
          <a:prstGeom prst="rect">
            <a:avLst/>
          </a:prstGeom>
          <a:noFill/>
          <a:ln w="9525">
            <a:noFill/>
            <a:miter lim="800000"/>
            <a:headEnd/>
            <a:tailEnd/>
          </a:ln>
        </p:spPr>
      </p:pic>
      <p:pic>
        <p:nvPicPr>
          <p:cNvPr id="12" name="Picture 15" descr="artplus_nature_naturalcity42_f"/>
          <p:cNvPicPr>
            <a:picLocks noChangeAspect="1" noChangeArrowheads="1"/>
          </p:cNvPicPr>
          <p:nvPr/>
        </p:nvPicPr>
        <p:blipFill>
          <a:blip r:embed="rId9"/>
          <a:srcRect/>
          <a:stretch>
            <a:fillRect/>
          </a:stretch>
        </p:blipFill>
        <p:spPr bwMode="auto">
          <a:xfrm>
            <a:off x="7926388" y="6334125"/>
            <a:ext cx="1370012" cy="523875"/>
          </a:xfrm>
          <a:prstGeom prst="rect">
            <a:avLst/>
          </a:prstGeom>
          <a:noFill/>
          <a:ln w="9525">
            <a:noFill/>
            <a:miter lim="800000"/>
            <a:headEnd/>
            <a:tailEnd/>
          </a:ln>
        </p:spPr>
      </p:pic>
      <p:pic>
        <p:nvPicPr>
          <p:cNvPr id="13" name="Picture 20" descr="a1"/>
          <p:cNvPicPr>
            <a:picLocks noChangeAspect="1" noChangeArrowheads="1"/>
          </p:cNvPicPr>
          <p:nvPr/>
        </p:nvPicPr>
        <p:blipFill>
          <a:blip r:embed="rId10"/>
          <a:srcRect/>
          <a:stretch>
            <a:fillRect/>
          </a:stretch>
        </p:blipFill>
        <p:spPr bwMode="auto">
          <a:xfrm>
            <a:off x="9625013" y="328613"/>
            <a:ext cx="942975" cy="1082675"/>
          </a:xfrm>
          <a:prstGeom prst="rect">
            <a:avLst/>
          </a:prstGeom>
          <a:noFill/>
          <a:ln w="9525">
            <a:noFill/>
            <a:miter lim="800000"/>
            <a:headEnd/>
            <a:tailEnd/>
          </a:ln>
        </p:spPr>
      </p:pic>
      <p:pic>
        <p:nvPicPr>
          <p:cNvPr id="14" name="Picture 21" descr="b_1"/>
          <p:cNvPicPr>
            <a:picLocks noChangeAspect="1" noChangeArrowheads="1"/>
          </p:cNvPicPr>
          <p:nvPr/>
        </p:nvPicPr>
        <p:blipFill>
          <a:blip r:embed="rId11"/>
          <a:srcRect/>
          <a:stretch>
            <a:fillRect/>
          </a:stretch>
        </p:blipFill>
        <p:spPr bwMode="auto">
          <a:xfrm>
            <a:off x="-990600" y="1371600"/>
            <a:ext cx="825500" cy="358775"/>
          </a:xfrm>
          <a:prstGeom prst="rect">
            <a:avLst/>
          </a:prstGeom>
          <a:noFill/>
          <a:ln w="9525">
            <a:noFill/>
            <a:miter lim="800000"/>
            <a:headEnd/>
            <a:tailEnd/>
          </a:ln>
        </p:spPr>
      </p:pic>
      <p:sp>
        <p:nvSpPr>
          <p:cNvPr id="2" name="标题 1"/>
          <p:cNvSpPr>
            <a:spLocks noGrp="1"/>
          </p:cNvSpPr>
          <p:nvPr>
            <p:ph type="title"/>
          </p:nvPr>
        </p:nvSpPr>
        <p:spPr>
          <a:xfrm>
            <a:off x="457200" y="228600"/>
            <a:ext cx="8229600" cy="868363"/>
          </a:xfrm>
        </p:spPr>
        <p:txBody>
          <a:bodyPr/>
          <a:lstStyle/>
          <a:p>
            <a:r>
              <a:rPr lang="zh-CN" altLang="en-US"/>
              <a:t>单击此处编辑母版标题样式</a:t>
            </a:r>
          </a:p>
        </p:txBody>
      </p:sp>
      <p:sp>
        <p:nvSpPr>
          <p:cNvPr id="3" name="表格占位符 2"/>
          <p:cNvSpPr>
            <a:spLocks noGrp="1"/>
          </p:cNvSpPr>
          <p:nvPr>
            <p:ph type="tbl" idx="1"/>
          </p:nvPr>
        </p:nvSpPr>
        <p:spPr>
          <a:xfrm>
            <a:off x="457200" y="1295400"/>
            <a:ext cx="8229600" cy="5029200"/>
          </a:xfrm>
        </p:spPr>
        <p:txBody>
          <a:bodyPr/>
          <a:lstStyle/>
          <a:p>
            <a:pPr lvl="0"/>
            <a:r>
              <a:rPr lang="zh-CN" altLang="en-US" noProof="0"/>
              <a:t>单击图标添加表格</a:t>
            </a:r>
          </a:p>
        </p:txBody>
      </p:sp>
      <p:sp>
        <p:nvSpPr>
          <p:cNvPr id="15"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16"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17"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B325C341-E3C5-46BE-A78F-77C3F0D9635E}" type="slidenum">
              <a:rPr lang="en-US" altLang="zh-CN"/>
              <a:pPr>
                <a:defRPr/>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899"/>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showMasterPhAnim="0" type="obj" preserve="1">
  <p:cSld name="标题和内容">
    <p:spTree>
      <p:nvGrpSpPr>
        <p:cNvPr id="1" name=""/>
        <p:cNvGrpSpPr/>
        <p:nvPr/>
      </p:nvGrpSpPr>
      <p:grpSpPr>
        <a:xfrm>
          <a:off x="0" y="0"/>
          <a:ext cx="0" cy="0"/>
          <a:chOff x="0" y="0"/>
          <a:chExt cx="0" cy="0"/>
        </a:xfrm>
      </p:grpSpPr>
      <p:pic>
        <p:nvPicPr>
          <p:cNvPr id="4" name="Picture 19" descr="1"/>
          <p:cNvPicPr>
            <a:picLocks noChangeAspect="1" noChangeArrowheads="1"/>
          </p:cNvPicPr>
          <p:nvPr/>
        </p:nvPicPr>
        <p:blipFill>
          <a:blip r:embed="rId2"/>
          <a:srcRect b="38461"/>
          <a:stretch>
            <a:fillRect/>
          </a:stretch>
        </p:blipFill>
        <p:spPr bwMode="auto">
          <a:xfrm>
            <a:off x="0" y="6324600"/>
            <a:ext cx="9144000" cy="542925"/>
          </a:xfrm>
          <a:prstGeom prst="rect">
            <a:avLst/>
          </a:prstGeom>
          <a:noFill/>
          <a:ln w="9525">
            <a:noFill/>
            <a:miter lim="800000"/>
            <a:headEnd/>
            <a:tailEnd/>
          </a:ln>
        </p:spPr>
      </p:pic>
      <p:sp>
        <p:nvSpPr>
          <p:cNvPr id="5" name="Rectangle 17"/>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a:noFill/>
          </a:ln>
          <a:effectLst/>
          <a:extLst/>
        </p:spPr>
        <p:txBody>
          <a:bodyPr wrap="none" anchor="ctr"/>
          <a:lstStyle/>
          <a:p>
            <a:pPr>
              <a:defRPr/>
            </a:pPr>
            <a:endParaRPr lang="zh-CN" altLang="en-US">
              <a:solidFill>
                <a:srgbClr val="080808"/>
              </a:solidFill>
              <a:latin typeface="+mn-lt"/>
              <a:ea typeface="+mn-ea"/>
            </a:endParaRPr>
          </a:p>
        </p:txBody>
      </p:sp>
      <p:pic>
        <p:nvPicPr>
          <p:cNvPr id="6" name="Picture 9" descr="artplus_nature_naturalcity42_a"/>
          <p:cNvPicPr>
            <a:picLocks noChangeAspect="1" noChangeArrowheads="1"/>
          </p:cNvPicPr>
          <p:nvPr/>
        </p:nvPicPr>
        <p:blipFill>
          <a:blip r:embed="rId3"/>
          <a:srcRect/>
          <a:stretch>
            <a:fillRect/>
          </a:stretch>
        </p:blipFill>
        <p:spPr bwMode="auto">
          <a:xfrm>
            <a:off x="7891463" y="5935663"/>
            <a:ext cx="1235075" cy="833437"/>
          </a:xfrm>
          <a:prstGeom prst="rect">
            <a:avLst/>
          </a:prstGeom>
          <a:noFill/>
          <a:ln w="9525">
            <a:noFill/>
            <a:miter lim="800000"/>
            <a:headEnd/>
            <a:tailEnd/>
          </a:ln>
        </p:spPr>
      </p:pic>
      <p:pic>
        <p:nvPicPr>
          <p:cNvPr id="7" name="Picture 10" descr="artplus_nature_naturalcity42_b"/>
          <p:cNvPicPr>
            <a:picLocks noChangeAspect="1" noChangeArrowheads="1"/>
          </p:cNvPicPr>
          <p:nvPr/>
        </p:nvPicPr>
        <p:blipFill>
          <a:blip r:embed="rId4"/>
          <a:srcRect/>
          <a:stretch>
            <a:fillRect/>
          </a:stretch>
        </p:blipFill>
        <p:spPr bwMode="auto">
          <a:xfrm>
            <a:off x="7981950" y="5916613"/>
            <a:ext cx="828675" cy="158750"/>
          </a:xfrm>
          <a:prstGeom prst="rect">
            <a:avLst/>
          </a:prstGeom>
          <a:noFill/>
          <a:ln w="9525">
            <a:noFill/>
            <a:miter lim="800000"/>
            <a:headEnd/>
            <a:tailEnd/>
          </a:ln>
        </p:spPr>
      </p:pic>
      <p:pic>
        <p:nvPicPr>
          <p:cNvPr id="8" name="Picture 11" descr="artplus_nature_naturalcity42_e"/>
          <p:cNvPicPr>
            <a:picLocks noChangeAspect="1" noChangeArrowheads="1"/>
          </p:cNvPicPr>
          <p:nvPr/>
        </p:nvPicPr>
        <p:blipFill>
          <a:blip r:embed="rId5"/>
          <a:srcRect/>
          <a:stretch>
            <a:fillRect/>
          </a:stretch>
        </p:blipFill>
        <p:spPr bwMode="auto">
          <a:xfrm>
            <a:off x="8161338" y="5608638"/>
            <a:ext cx="430212" cy="463550"/>
          </a:xfrm>
          <a:prstGeom prst="rect">
            <a:avLst/>
          </a:prstGeom>
          <a:noFill/>
          <a:ln w="9525">
            <a:noFill/>
            <a:miter lim="800000"/>
            <a:headEnd/>
            <a:tailEnd/>
          </a:ln>
        </p:spPr>
      </p:pic>
      <p:pic>
        <p:nvPicPr>
          <p:cNvPr id="9" name="Picture 12" descr="artplus_nature_naturalcity42_d"/>
          <p:cNvPicPr>
            <a:picLocks noChangeAspect="1" noChangeArrowheads="1"/>
          </p:cNvPicPr>
          <p:nvPr/>
        </p:nvPicPr>
        <p:blipFill>
          <a:blip r:embed="rId6"/>
          <a:srcRect/>
          <a:stretch>
            <a:fillRect/>
          </a:stretch>
        </p:blipFill>
        <p:spPr bwMode="auto">
          <a:xfrm>
            <a:off x="8102600" y="5849938"/>
            <a:ext cx="173038" cy="161925"/>
          </a:xfrm>
          <a:prstGeom prst="rect">
            <a:avLst/>
          </a:prstGeom>
          <a:noFill/>
          <a:ln w="9525">
            <a:noFill/>
            <a:miter lim="800000"/>
            <a:headEnd/>
            <a:tailEnd/>
          </a:ln>
        </p:spPr>
      </p:pic>
      <p:pic>
        <p:nvPicPr>
          <p:cNvPr id="10" name="Picture 13" descr="artplus_nature_naturalcity42_i"/>
          <p:cNvPicPr>
            <a:picLocks noChangeAspect="1" noChangeArrowheads="1"/>
          </p:cNvPicPr>
          <p:nvPr/>
        </p:nvPicPr>
        <p:blipFill>
          <a:blip r:embed="rId7"/>
          <a:srcRect/>
          <a:stretch>
            <a:fillRect/>
          </a:stretch>
        </p:blipFill>
        <p:spPr bwMode="auto">
          <a:xfrm>
            <a:off x="8469313" y="5969000"/>
            <a:ext cx="461962" cy="244475"/>
          </a:xfrm>
          <a:prstGeom prst="rect">
            <a:avLst/>
          </a:prstGeom>
          <a:noFill/>
          <a:ln w="9525">
            <a:noFill/>
            <a:miter lim="800000"/>
            <a:headEnd/>
            <a:tailEnd/>
          </a:ln>
        </p:spPr>
      </p:pic>
      <p:pic>
        <p:nvPicPr>
          <p:cNvPr id="11" name="Picture 14" descr="artplus_nature_naturalcity42_c"/>
          <p:cNvPicPr>
            <a:picLocks noChangeAspect="1" noChangeArrowheads="1"/>
          </p:cNvPicPr>
          <p:nvPr/>
        </p:nvPicPr>
        <p:blipFill>
          <a:blip r:embed="rId8"/>
          <a:srcRect/>
          <a:stretch>
            <a:fillRect/>
          </a:stretch>
        </p:blipFill>
        <p:spPr bwMode="auto">
          <a:xfrm>
            <a:off x="8562975" y="5943600"/>
            <a:ext cx="309563" cy="241300"/>
          </a:xfrm>
          <a:prstGeom prst="rect">
            <a:avLst/>
          </a:prstGeom>
          <a:noFill/>
          <a:ln w="9525">
            <a:noFill/>
            <a:miter lim="800000"/>
            <a:headEnd/>
            <a:tailEnd/>
          </a:ln>
        </p:spPr>
      </p:pic>
      <p:pic>
        <p:nvPicPr>
          <p:cNvPr id="12" name="Picture 15" descr="artplus_nature_naturalcity42_f"/>
          <p:cNvPicPr>
            <a:picLocks noChangeAspect="1" noChangeArrowheads="1"/>
          </p:cNvPicPr>
          <p:nvPr/>
        </p:nvPicPr>
        <p:blipFill>
          <a:blip r:embed="rId9"/>
          <a:srcRect/>
          <a:stretch>
            <a:fillRect/>
          </a:stretch>
        </p:blipFill>
        <p:spPr bwMode="auto">
          <a:xfrm>
            <a:off x="7926388" y="6334125"/>
            <a:ext cx="1370012" cy="523875"/>
          </a:xfrm>
          <a:prstGeom prst="rect">
            <a:avLst/>
          </a:prstGeom>
          <a:noFill/>
          <a:ln w="9525">
            <a:noFill/>
            <a:miter lim="800000"/>
            <a:headEnd/>
            <a:tailEnd/>
          </a:ln>
        </p:spPr>
      </p:pic>
      <p:pic>
        <p:nvPicPr>
          <p:cNvPr id="13" name="Picture 20" descr="a1"/>
          <p:cNvPicPr>
            <a:picLocks noChangeAspect="1" noChangeArrowheads="1"/>
          </p:cNvPicPr>
          <p:nvPr/>
        </p:nvPicPr>
        <p:blipFill>
          <a:blip r:embed="rId10"/>
          <a:srcRect/>
          <a:stretch>
            <a:fillRect/>
          </a:stretch>
        </p:blipFill>
        <p:spPr bwMode="auto">
          <a:xfrm>
            <a:off x="9625013" y="328613"/>
            <a:ext cx="942975" cy="1082675"/>
          </a:xfrm>
          <a:prstGeom prst="rect">
            <a:avLst/>
          </a:prstGeom>
          <a:noFill/>
          <a:ln w="9525">
            <a:noFill/>
            <a:miter lim="800000"/>
            <a:headEnd/>
            <a:tailEnd/>
          </a:ln>
        </p:spPr>
      </p:pic>
      <p:pic>
        <p:nvPicPr>
          <p:cNvPr id="14" name="Picture 21" descr="b_1"/>
          <p:cNvPicPr>
            <a:picLocks noChangeAspect="1" noChangeArrowheads="1"/>
          </p:cNvPicPr>
          <p:nvPr/>
        </p:nvPicPr>
        <p:blipFill>
          <a:blip r:embed="rId11"/>
          <a:srcRect/>
          <a:stretch>
            <a:fillRect/>
          </a:stretch>
        </p:blipFill>
        <p:spPr bwMode="auto">
          <a:xfrm>
            <a:off x="-990600" y="1371600"/>
            <a:ext cx="825500" cy="3587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5"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16"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17"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AE4B7399-91EA-4EE8-915A-7C7BB2980B82}" type="slidenum">
              <a:rPr lang="en-US" altLang="zh-CN"/>
              <a:pPr>
                <a:defRPr/>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899"/>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showMasterPhAnim="0" type="secHead" preserve="1">
  <p:cSld name="节标题">
    <p:spTree>
      <p:nvGrpSpPr>
        <p:cNvPr id="1" name=""/>
        <p:cNvGrpSpPr/>
        <p:nvPr/>
      </p:nvGrpSpPr>
      <p:grpSpPr>
        <a:xfrm>
          <a:off x="0" y="0"/>
          <a:ext cx="0" cy="0"/>
          <a:chOff x="0" y="0"/>
          <a:chExt cx="0" cy="0"/>
        </a:xfrm>
      </p:grpSpPr>
      <p:pic>
        <p:nvPicPr>
          <p:cNvPr id="4" name="Picture 19" descr="1"/>
          <p:cNvPicPr>
            <a:picLocks noChangeAspect="1" noChangeArrowheads="1"/>
          </p:cNvPicPr>
          <p:nvPr/>
        </p:nvPicPr>
        <p:blipFill>
          <a:blip r:embed="rId2"/>
          <a:srcRect b="38461"/>
          <a:stretch>
            <a:fillRect/>
          </a:stretch>
        </p:blipFill>
        <p:spPr bwMode="auto">
          <a:xfrm>
            <a:off x="0" y="6324600"/>
            <a:ext cx="9144000" cy="542925"/>
          </a:xfrm>
          <a:prstGeom prst="rect">
            <a:avLst/>
          </a:prstGeom>
          <a:noFill/>
          <a:ln w="9525">
            <a:noFill/>
            <a:miter lim="800000"/>
            <a:headEnd/>
            <a:tailEnd/>
          </a:ln>
        </p:spPr>
      </p:pic>
      <p:sp>
        <p:nvSpPr>
          <p:cNvPr id="5" name="Rectangle 17"/>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a:noFill/>
          </a:ln>
          <a:effectLst/>
          <a:extLst/>
        </p:spPr>
        <p:txBody>
          <a:bodyPr wrap="none" anchor="ctr"/>
          <a:lstStyle/>
          <a:p>
            <a:pPr>
              <a:defRPr/>
            </a:pPr>
            <a:endParaRPr lang="zh-CN" altLang="en-US">
              <a:solidFill>
                <a:srgbClr val="080808"/>
              </a:solidFill>
              <a:latin typeface="+mn-lt"/>
              <a:ea typeface="+mn-ea"/>
            </a:endParaRPr>
          </a:p>
        </p:txBody>
      </p:sp>
      <p:pic>
        <p:nvPicPr>
          <p:cNvPr id="6" name="Picture 9" descr="artplus_nature_naturalcity42_a"/>
          <p:cNvPicPr>
            <a:picLocks noChangeAspect="1" noChangeArrowheads="1"/>
          </p:cNvPicPr>
          <p:nvPr/>
        </p:nvPicPr>
        <p:blipFill>
          <a:blip r:embed="rId3"/>
          <a:srcRect/>
          <a:stretch>
            <a:fillRect/>
          </a:stretch>
        </p:blipFill>
        <p:spPr bwMode="auto">
          <a:xfrm>
            <a:off x="7891463" y="5935663"/>
            <a:ext cx="1235075" cy="833437"/>
          </a:xfrm>
          <a:prstGeom prst="rect">
            <a:avLst/>
          </a:prstGeom>
          <a:noFill/>
          <a:ln w="9525">
            <a:noFill/>
            <a:miter lim="800000"/>
            <a:headEnd/>
            <a:tailEnd/>
          </a:ln>
        </p:spPr>
      </p:pic>
      <p:pic>
        <p:nvPicPr>
          <p:cNvPr id="7" name="Picture 10" descr="artplus_nature_naturalcity42_b"/>
          <p:cNvPicPr>
            <a:picLocks noChangeAspect="1" noChangeArrowheads="1"/>
          </p:cNvPicPr>
          <p:nvPr/>
        </p:nvPicPr>
        <p:blipFill>
          <a:blip r:embed="rId4"/>
          <a:srcRect/>
          <a:stretch>
            <a:fillRect/>
          </a:stretch>
        </p:blipFill>
        <p:spPr bwMode="auto">
          <a:xfrm>
            <a:off x="7981950" y="5916613"/>
            <a:ext cx="828675" cy="158750"/>
          </a:xfrm>
          <a:prstGeom prst="rect">
            <a:avLst/>
          </a:prstGeom>
          <a:noFill/>
          <a:ln w="9525">
            <a:noFill/>
            <a:miter lim="800000"/>
            <a:headEnd/>
            <a:tailEnd/>
          </a:ln>
        </p:spPr>
      </p:pic>
      <p:pic>
        <p:nvPicPr>
          <p:cNvPr id="8" name="Picture 11" descr="artplus_nature_naturalcity42_e"/>
          <p:cNvPicPr>
            <a:picLocks noChangeAspect="1" noChangeArrowheads="1"/>
          </p:cNvPicPr>
          <p:nvPr/>
        </p:nvPicPr>
        <p:blipFill>
          <a:blip r:embed="rId5"/>
          <a:srcRect/>
          <a:stretch>
            <a:fillRect/>
          </a:stretch>
        </p:blipFill>
        <p:spPr bwMode="auto">
          <a:xfrm>
            <a:off x="8161338" y="5608638"/>
            <a:ext cx="430212" cy="463550"/>
          </a:xfrm>
          <a:prstGeom prst="rect">
            <a:avLst/>
          </a:prstGeom>
          <a:noFill/>
          <a:ln w="9525">
            <a:noFill/>
            <a:miter lim="800000"/>
            <a:headEnd/>
            <a:tailEnd/>
          </a:ln>
        </p:spPr>
      </p:pic>
      <p:pic>
        <p:nvPicPr>
          <p:cNvPr id="9" name="Picture 12" descr="artplus_nature_naturalcity42_d"/>
          <p:cNvPicPr>
            <a:picLocks noChangeAspect="1" noChangeArrowheads="1"/>
          </p:cNvPicPr>
          <p:nvPr/>
        </p:nvPicPr>
        <p:blipFill>
          <a:blip r:embed="rId6"/>
          <a:srcRect/>
          <a:stretch>
            <a:fillRect/>
          </a:stretch>
        </p:blipFill>
        <p:spPr bwMode="auto">
          <a:xfrm>
            <a:off x="8102600" y="5849938"/>
            <a:ext cx="173038" cy="161925"/>
          </a:xfrm>
          <a:prstGeom prst="rect">
            <a:avLst/>
          </a:prstGeom>
          <a:noFill/>
          <a:ln w="9525">
            <a:noFill/>
            <a:miter lim="800000"/>
            <a:headEnd/>
            <a:tailEnd/>
          </a:ln>
        </p:spPr>
      </p:pic>
      <p:pic>
        <p:nvPicPr>
          <p:cNvPr id="10" name="Picture 13" descr="artplus_nature_naturalcity42_i"/>
          <p:cNvPicPr>
            <a:picLocks noChangeAspect="1" noChangeArrowheads="1"/>
          </p:cNvPicPr>
          <p:nvPr/>
        </p:nvPicPr>
        <p:blipFill>
          <a:blip r:embed="rId7"/>
          <a:srcRect/>
          <a:stretch>
            <a:fillRect/>
          </a:stretch>
        </p:blipFill>
        <p:spPr bwMode="auto">
          <a:xfrm>
            <a:off x="8469313" y="5969000"/>
            <a:ext cx="461962" cy="244475"/>
          </a:xfrm>
          <a:prstGeom prst="rect">
            <a:avLst/>
          </a:prstGeom>
          <a:noFill/>
          <a:ln w="9525">
            <a:noFill/>
            <a:miter lim="800000"/>
            <a:headEnd/>
            <a:tailEnd/>
          </a:ln>
        </p:spPr>
      </p:pic>
      <p:pic>
        <p:nvPicPr>
          <p:cNvPr id="11" name="Picture 14" descr="artplus_nature_naturalcity42_c"/>
          <p:cNvPicPr>
            <a:picLocks noChangeAspect="1" noChangeArrowheads="1"/>
          </p:cNvPicPr>
          <p:nvPr/>
        </p:nvPicPr>
        <p:blipFill>
          <a:blip r:embed="rId8"/>
          <a:srcRect/>
          <a:stretch>
            <a:fillRect/>
          </a:stretch>
        </p:blipFill>
        <p:spPr bwMode="auto">
          <a:xfrm>
            <a:off x="8562975" y="5943600"/>
            <a:ext cx="309563" cy="241300"/>
          </a:xfrm>
          <a:prstGeom prst="rect">
            <a:avLst/>
          </a:prstGeom>
          <a:noFill/>
          <a:ln w="9525">
            <a:noFill/>
            <a:miter lim="800000"/>
            <a:headEnd/>
            <a:tailEnd/>
          </a:ln>
        </p:spPr>
      </p:pic>
      <p:pic>
        <p:nvPicPr>
          <p:cNvPr id="12" name="Picture 15" descr="artplus_nature_naturalcity42_f"/>
          <p:cNvPicPr>
            <a:picLocks noChangeAspect="1" noChangeArrowheads="1"/>
          </p:cNvPicPr>
          <p:nvPr/>
        </p:nvPicPr>
        <p:blipFill>
          <a:blip r:embed="rId9"/>
          <a:srcRect/>
          <a:stretch>
            <a:fillRect/>
          </a:stretch>
        </p:blipFill>
        <p:spPr bwMode="auto">
          <a:xfrm>
            <a:off x="7926388" y="6334125"/>
            <a:ext cx="1370012" cy="523875"/>
          </a:xfrm>
          <a:prstGeom prst="rect">
            <a:avLst/>
          </a:prstGeom>
          <a:noFill/>
          <a:ln w="9525">
            <a:noFill/>
            <a:miter lim="800000"/>
            <a:headEnd/>
            <a:tailEnd/>
          </a:ln>
        </p:spPr>
      </p:pic>
      <p:pic>
        <p:nvPicPr>
          <p:cNvPr id="13" name="Picture 20" descr="a1"/>
          <p:cNvPicPr>
            <a:picLocks noChangeAspect="1" noChangeArrowheads="1"/>
          </p:cNvPicPr>
          <p:nvPr/>
        </p:nvPicPr>
        <p:blipFill>
          <a:blip r:embed="rId10"/>
          <a:srcRect/>
          <a:stretch>
            <a:fillRect/>
          </a:stretch>
        </p:blipFill>
        <p:spPr bwMode="auto">
          <a:xfrm>
            <a:off x="9625013" y="328613"/>
            <a:ext cx="942975" cy="1082675"/>
          </a:xfrm>
          <a:prstGeom prst="rect">
            <a:avLst/>
          </a:prstGeom>
          <a:noFill/>
          <a:ln w="9525">
            <a:noFill/>
            <a:miter lim="800000"/>
            <a:headEnd/>
            <a:tailEnd/>
          </a:ln>
        </p:spPr>
      </p:pic>
      <p:pic>
        <p:nvPicPr>
          <p:cNvPr id="14" name="Picture 21" descr="b_1"/>
          <p:cNvPicPr>
            <a:picLocks noChangeAspect="1" noChangeArrowheads="1"/>
          </p:cNvPicPr>
          <p:nvPr/>
        </p:nvPicPr>
        <p:blipFill>
          <a:blip r:embed="rId11"/>
          <a:srcRect/>
          <a:stretch>
            <a:fillRect/>
          </a:stretch>
        </p:blipFill>
        <p:spPr bwMode="auto">
          <a:xfrm>
            <a:off x="-990600" y="1371600"/>
            <a:ext cx="825500" cy="358775"/>
          </a:xfrm>
          <a:prstGeom prst="rect">
            <a:avLst/>
          </a:prstGeom>
          <a:noFill/>
          <a:ln w="9525">
            <a:noFill/>
            <a:miter lim="800000"/>
            <a:headEnd/>
            <a:tailEnd/>
          </a:ln>
        </p:spPr>
      </p:pic>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
        <p:nvSpPr>
          <p:cNvPr id="15" name="日期占位符 3"/>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16" name="页脚占位符 4"/>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17" name="灯片编号占位符 5"/>
          <p:cNvSpPr>
            <a:spLocks noGrp="1"/>
          </p:cNvSpPr>
          <p:nvPr>
            <p:ph type="sldNum" sz="quarter" idx="12"/>
          </p:nvPr>
        </p:nvSpPr>
        <p:spPr/>
        <p:txBody>
          <a:bodyPr/>
          <a:lstStyle>
            <a:lvl1pPr fontAlgn="auto">
              <a:spcBef>
                <a:spcPts val="0"/>
              </a:spcBef>
              <a:spcAft>
                <a:spcPts val="0"/>
              </a:spcAft>
              <a:defRPr/>
            </a:lvl1pPr>
          </a:lstStyle>
          <a:p>
            <a:pPr>
              <a:defRPr/>
            </a:pPr>
            <a:fld id="{5D1F2823-1445-456D-9373-C32CBD8F09F7}" type="slidenum">
              <a:rPr lang="en-US" altLang="zh-CN"/>
              <a:pPr>
                <a:defRPr/>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down)">
                                      <p:cBhvr>
                                        <p:cTn id="7" dur="500"/>
                                        <p:tgtEl>
                                          <p:spTgt spid="12"/>
                                        </p:tgtEl>
                                      </p:cBhvr>
                                    </p:animEffect>
                                  </p:childTnLst>
                                </p:cTn>
                              </p:par>
                            </p:childTnLst>
                          </p:cTn>
                        </p:par>
                        <p:par>
                          <p:cTn id="8" fill="hold">
                            <p:stCondLst>
                              <p:cond delay="500"/>
                            </p:stCondLst>
                            <p:childTnLst>
                              <p:par>
                                <p:cTn id="9" presetID="22" presetClass="entr" presetSubtype="8" fill="hold" grpId="0" nodeType="afterEffect">
                                  <p:stCondLst>
                                    <p:cond delay="899"/>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showMasterPhAnim="0" type="twoObj" preserve="1">
  <p:cSld name="两栏内容">
    <p:spTree>
      <p:nvGrpSpPr>
        <p:cNvPr id="1" name=""/>
        <p:cNvGrpSpPr/>
        <p:nvPr/>
      </p:nvGrpSpPr>
      <p:grpSpPr>
        <a:xfrm>
          <a:off x="0" y="0"/>
          <a:ext cx="0" cy="0"/>
          <a:chOff x="0" y="0"/>
          <a:chExt cx="0" cy="0"/>
        </a:xfrm>
      </p:grpSpPr>
      <p:pic>
        <p:nvPicPr>
          <p:cNvPr id="5" name="Picture 19" descr="1"/>
          <p:cNvPicPr>
            <a:picLocks noChangeAspect="1" noChangeArrowheads="1"/>
          </p:cNvPicPr>
          <p:nvPr/>
        </p:nvPicPr>
        <p:blipFill>
          <a:blip r:embed="rId2"/>
          <a:srcRect b="38461"/>
          <a:stretch>
            <a:fillRect/>
          </a:stretch>
        </p:blipFill>
        <p:spPr bwMode="auto">
          <a:xfrm>
            <a:off x="0" y="6324600"/>
            <a:ext cx="9144000" cy="542925"/>
          </a:xfrm>
          <a:prstGeom prst="rect">
            <a:avLst/>
          </a:prstGeom>
          <a:noFill/>
          <a:ln w="9525">
            <a:noFill/>
            <a:miter lim="800000"/>
            <a:headEnd/>
            <a:tailEnd/>
          </a:ln>
        </p:spPr>
      </p:pic>
      <p:sp>
        <p:nvSpPr>
          <p:cNvPr id="6" name="Rectangle 17"/>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a:noFill/>
          </a:ln>
          <a:effectLst/>
          <a:extLst/>
        </p:spPr>
        <p:txBody>
          <a:bodyPr wrap="none" anchor="ctr"/>
          <a:lstStyle/>
          <a:p>
            <a:pPr>
              <a:defRPr/>
            </a:pPr>
            <a:endParaRPr lang="zh-CN" altLang="en-US">
              <a:solidFill>
                <a:srgbClr val="080808"/>
              </a:solidFill>
              <a:latin typeface="+mn-lt"/>
              <a:ea typeface="+mn-ea"/>
            </a:endParaRPr>
          </a:p>
        </p:txBody>
      </p:sp>
      <p:pic>
        <p:nvPicPr>
          <p:cNvPr id="7" name="Picture 9" descr="artplus_nature_naturalcity42_a"/>
          <p:cNvPicPr>
            <a:picLocks noChangeAspect="1" noChangeArrowheads="1"/>
          </p:cNvPicPr>
          <p:nvPr/>
        </p:nvPicPr>
        <p:blipFill>
          <a:blip r:embed="rId3"/>
          <a:srcRect/>
          <a:stretch>
            <a:fillRect/>
          </a:stretch>
        </p:blipFill>
        <p:spPr bwMode="auto">
          <a:xfrm>
            <a:off x="7891463" y="5935663"/>
            <a:ext cx="1235075" cy="833437"/>
          </a:xfrm>
          <a:prstGeom prst="rect">
            <a:avLst/>
          </a:prstGeom>
          <a:noFill/>
          <a:ln w="9525">
            <a:noFill/>
            <a:miter lim="800000"/>
            <a:headEnd/>
            <a:tailEnd/>
          </a:ln>
        </p:spPr>
      </p:pic>
      <p:pic>
        <p:nvPicPr>
          <p:cNvPr id="8" name="Picture 10" descr="artplus_nature_naturalcity42_b"/>
          <p:cNvPicPr>
            <a:picLocks noChangeAspect="1" noChangeArrowheads="1"/>
          </p:cNvPicPr>
          <p:nvPr/>
        </p:nvPicPr>
        <p:blipFill>
          <a:blip r:embed="rId4"/>
          <a:srcRect/>
          <a:stretch>
            <a:fillRect/>
          </a:stretch>
        </p:blipFill>
        <p:spPr bwMode="auto">
          <a:xfrm>
            <a:off x="7981950" y="5916613"/>
            <a:ext cx="828675" cy="158750"/>
          </a:xfrm>
          <a:prstGeom prst="rect">
            <a:avLst/>
          </a:prstGeom>
          <a:noFill/>
          <a:ln w="9525">
            <a:noFill/>
            <a:miter lim="800000"/>
            <a:headEnd/>
            <a:tailEnd/>
          </a:ln>
        </p:spPr>
      </p:pic>
      <p:pic>
        <p:nvPicPr>
          <p:cNvPr id="9" name="Picture 11" descr="artplus_nature_naturalcity42_e"/>
          <p:cNvPicPr>
            <a:picLocks noChangeAspect="1" noChangeArrowheads="1"/>
          </p:cNvPicPr>
          <p:nvPr/>
        </p:nvPicPr>
        <p:blipFill>
          <a:blip r:embed="rId5"/>
          <a:srcRect/>
          <a:stretch>
            <a:fillRect/>
          </a:stretch>
        </p:blipFill>
        <p:spPr bwMode="auto">
          <a:xfrm>
            <a:off x="8161338" y="5608638"/>
            <a:ext cx="430212" cy="463550"/>
          </a:xfrm>
          <a:prstGeom prst="rect">
            <a:avLst/>
          </a:prstGeom>
          <a:noFill/>
          <a:ln w="9525">
            <a:noFill/>
            <a:miter lim="800000"/>
            <a:headEnd/>
            <a:tailEnd/>
          </a:ln>
        </p:spPr>
      </p:pic>
      <p:pic>
        <p:nvPicPr>
          <p:cNvPr id="10" name="Picture 12" descr="artplus_nature_naturalcity42_d"/>
          <p:cNvPicPr>
            <a:picLocks noChangeAspect="1" noChangeArrowheads="1"/>
          </p:cNvPicPr>
          <p:nvPr/>
        </p:nvPicPr>
        <p:blipFill>
          <a:blip r:embed="rId6"/>
          <a:srcRect/>
          <a:stretch>
            <a:fillRect/>
          </a:stretch>
        </p:blipFill>
        <p:spPr bwMode="auto">
          <a:xfrm>
            <a:off x="8102600" y="5849938"/>
            <a:ext cx="173038" cy="161925"/>
          </a:xfrm>
          <a:prstGeom prst="rect">
            <a:avLst/>
          </a:prstGeom>
          <a:noFill/>
          <a:ln w="9525">
            <a:noFill/>
            <a:miter lim="800000"/>
            <a:headEnd/>
            <a:tailEnd/>
          </a:ln>
        </p:spPr>
      </p:pic>
      <p:pic>
        <p:nvPicPr>
          <p:cNvPr id="11" name="Picture 13" descr="artplus_nature_naturalcity42_i"/>
          <p:cNvPicPr>
            <a:picLocks noChangeAspect="1" noChangeArrowheads="1"/>
          </p:cNvPicPr>
          <p:nvPr/>
        </p:nvPicPr>
        <p:blipFill>
          <a:blip r:embed="rId7"/>
          <a:srcRect/>
          <a:stretch>
            <a:fillRect/>
          </a:stretch>
        </p:blipFill>
        <p:spPr bwMode="auto">
          <a:xfrm>
            <a:off x="8469313" y="5969000"/>
            <a:ext cx="461962" cy="244475"/>
          </a:xfrm>
          <a:prstGeom prst="rect">
            <a:avLst/>
          </a:prstGeom>
          <a:noFill/>
          <a:ln w="9525">
            <a:noFill/>
            <a:miter lim="800000"/>
            <a:headEnd/>
            <a:tailEnd/>
          </a:ln>
        </p:spPr>
      </p:pic>
      <p:pic>
        <p:nvPicPr>
          <p:cNvPr id="12" name="Picture 14" descr="artplus_nature_naturalcity42_c"/>
          <p:cNvPicPr>
            <a:picLocks noChangeAspect="1" noChangeArrowheads="1"/>
          </p:cNvPicPr>
          <p:nvPr/>
        </p:nvPicPr>
        <p:blipFill>
          <a:blip r:embed="rId8"/>
          <a:srcRect/>
          <a:stretch>
            <a:fillRect/>
          </a:stretch>
        </p:blipFill>
        <p:spPr bwMode="auto">
          <a:xfrm>
            <a:off x="8562975" y="5943600"/>
            <a:ext cx="309563" cy="241300"/>
          </a:xfrm>
          <a:prstGeom prst="rect">
            <a:avLst/>
          </a:prstGeom>
          <a:noFill/>
          <a:ln w="9525">
            <a:noFill/>
            <a:miter lim="800000"/>
            <a:headEnd/>
            <a:tailEnd/>
          </a:ln>
        </p:spPr>
      </p:pic>
      <p:pic>
        <p:nvPicPr>
          <p:cNvPr id="13" name="Picture 15" descr="artplus_nature_naturalcity42_f"/>
          <p:cNvPicPr>
            <a:picLocks noChangeAspect="1" noChangeArrowheads="1"/>
          </p:cNvPicPr>
          <p:nvPr/>
        </p:nvPicPr>
        <p:blipFill>
          <a:blip r:embed="rId9"/>
          <a:srcRect/>
          <a:stretch>
            <a:fillRect/>
          </a:stretch>
        </p:blipFill>
        <p:spPr bwMode="auto">
          <a:xfrm>
            <a:off x="7926388" y="6334125"/>
            <a:ext cx="1370012" cy="523875"/>
          </a:xfrm>
          <a:prstGeom prst="rect">
            <a:avLst/>
          </a:prstGeom>
          <a:noFill/>
          <a:ln w="9525">
            <a:noFill/>
            <a:miter lim="800000"/>
            <a:headEnd/>
            <a:tailEnd/>
          </a:ln>
        </p:spPr>
      </p:pic>
      <p:pic>
        <p:nvPicPr>
          <p:cNvPr id="14" name="Picture 20" descr="a1"/>
          <p:cNvPicPr>
            <a:picLocks noChangeAspect="1" noChangeArrowheads="1"/>
          </p:cNvPicPr>
          <p:nvPr/>
        </p:nvPicPr>
        <p:blipFill>
          <a:blip r:embed="rId10"/>
          <a:srcRect/>
          <a:stretch>
            <a:fillRect/>
          </a:stretch>
        </p:blipFill>
        <p:spPr bwMode="auto">
          <a:xfrm>
            <a:off x="9625013" y="328613"/>
            <a:ext cx="942975" cy="1082675"/>
          </a:xfrm>
          <a:prstGeom prst="rect">
            <a:avLst/>
          </a:prstGeom>
          <a:noFill/>
          <a:ln w="9525">
            <a:noFill/>
            <a:miter lim="800000"/>
            <a:headEnd/>
            <a:tailEnd/>
          </a:ln>
        </p:spPr>
      </p:pic>
      <p:pic>
        <p:nvPicPr>
          <p:cNvPr id="15" name="Picture 21" descr="b_1"/>
          <p:cNvPicPr>
            <a:picLocks noChangeAspect="1" noChangeArrowheads="1"/>
          </p:cNvPicPr>
          <p:nvPr/>
        </p:nvPicPr>
        <p:blipFill>
          <a:blip r:embed="rId11"/>
          <a:srcRect/>
          <a:stretch>
            <a:fillRect/>
          </a:stretch>
        </p:blipFill>
        <p:spPr bwMode="auto">
          <a:xfrm>
            <a:off x="-990600" y="1371600"/>
            <a:ext cx="825500" cy="3587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295400"/>
            <a:ext cx="4038600" cy="50292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6"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17"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18"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97B8900B-7B46-4C44-91FB-049A0F3FA804}" type="slidenum">
              <a:rPr lang="en-US" altLang="zh-CN"/>
              <a:pPr>
                <a:defRPr/>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899"/>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showMasterPhAnim="0" type="twoTxTwoObj" preserve="1">
  <p:cSld name="比较">
    <p:spTree>
      <p:nvGrpSpPr>
        <p:cNvPr id="1" name=""/>
        <p:cNvGrpSpPr/>
        <p:nvPr/>
      </p:nvGrpSpPr>
      <p:grpSpPr>
        <a:xfrm>
          <a:off x="0" y="0"/>
          <a:ext cx="0" cy="0"/>
          <a:chOff x="0" y="0"/>
          <a:chExt cx="0" cy="0"/>
        </a:xfrm>
      </p:grpSpPr>
      <p:pic>
        <p:nvPicPr>
          <p:cNvPr id="7" name="Picture 19" descr="1"/>
          <p:cNvPicPr>
            <a:picLocks noChangeAspect="1" noChangeArrowheads="1"/>
          </p:cNvPicPr>
          <p:nvPr/>
        </p:nvPicPr>
        <p:blipFill>
          <a:blip r:embed="rId2"/>
          <a:srcRect b="38461"/>
          <a:stretch>
            <a:fillRect/>
          </a:stretch>
        </p:blipFill>
        <p:spPr bwMode="auto">
          <a:xfrm>
            <a:off x="0" y="6324600"/>
            <a:ext cx="9144000" cy="542925"/>
          </a:xfrm>
          <a:prstGeom prst="rect">
            <a:avLst/>
          </a:prstGeom>
          <a:noFill/>
          <a:ln w="9525">
            <a:noFill/>
            <a:miter lim="800000"/>
            <a:headEnd/>
            <a:tailEnd/>
          </a:ln>
        </p:spPr>
      </p:pic>
      <p:sp>
        <p:nvSpPr>
          <p:cNvPr id="8" name="Rectangle 17"/>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a:noFill/>
          </a:ln>
          <a:effectLst/>
          <a:extLst/>
        </p:spPr>
        <p:txBody>
          <a:bodyPr wrap="none" anchor="ctr"/>
          <a:lstStyle/>
          <a:p>
            <a:pPr>
              <a:defRPr/>
            </a:pPr>
            <a:endParaRPr lang="zh-CN" altLang="en-US">
              <a:solidFill>
                <a:srgbClr val="080808"/>
              </a:solidFill>
              <a:latin typeface="+mn-lt"/>
              <a:ea typeface="+mn-ea"/>
            </a:endParaRPr>
          </a:p>
        </p:txBody>
      </p:sp>
      <p:pic>
        <p:nvPicPr>
          <p:cNvPr id="9" name="Picture 9" descr="artplus_nature_naturalcity42_a"/>
          <p:cNvPicPr>
            <a:picLocks noChangeAspect="1" noChangeArrowheads="1"/>
          </p:cNvPicPr>
          <p:nvPr/>
        </p:nvPicPr>
        <p:blipFill>
          <a:blip r:embed="rId3"/>
          <a:srcRect/>
          <a:stretch>
            <a:fillRect/>
          </a:stretch>
        </p:blipFill>
        <p:spPr bwMode="auto">
          <a:xfrm>
            <a:off x="7891463" y="5935663"/>
            <a:ext cx="1235075" cy="833437"/>
          </a:xfrm>
          <a:prstGeom prst="rect">
            <a:avLst/>
          </a:prstGeom>
          <a:noFill/>
          <a:ln w="9525">
            <a:noFill/>
            <a:miter lim="800000"/>
            <a:headEnd/>
            <a:tailEnd/>
          </a:ln>
        </p:spPr>
      </p:pic>
      <p:pic>
        <p:nvPicPr>
          <p:cNvPr id="10" name="Picture 10" descr="artplus_nature_naturalcity42_b"/>
          <p:cNvPicPr>
            <a:picLocks noChangeAspect="1" noChangeArrowheads="1"/>
          </p:cNvPicPr>
          <p:nvPr/>
        </p:nvPicPr>
        <p:blipFill>
          <a:blip r:embed="rId4"/>
          <a:srcRect/>
          <a:stretch>
            <a:fillRect/>
          </a:stretch>
        </p:blipFill>
        <p:spPr bwMode="auto">
          <a:xfrm>
            <a:off x="7981950" y="5916613"/>
            <a:ext cx="828675" cy="158750"/>
          </a:xfrm>
          <a:prstGeom prst="rect">
            <a:avLst/>
          </a:prstGeom>
          <a:noFill/>
          <a:ln w="9525">
            <a:noFill/>
            <a:miter lim="800000"/>
            <a:headEnd/>
            <a:tailEnd/>
          </a:ln>
        </p:spPr>
      </p:pic>
      <p:pic>
        <p:nvPicPr>
          <p:cNvPr id="11" name="Picture 11" descr="artplus_nature_naturalcity42_e"/>
          <p:cNvPicPr>
            <a:picLocks noChangeAspect="1" noChangeArrowheads="1"/>
          </p:cNvPicPr>
          <p:nvPr/>
        </p:nvPicPr>
        <p:blipFill>
          <a:blip r:embed="rId5"/>
          <a:srcRect/>
          <a:stretch>
            <a:fillRect/>
          </a:stretch>
        </p:blipFill>
        <p:spPr bwMode="auto">
          <a:xfrm>
            <a:off x="8161338" y="5608638"/>
            <a:ext cx="430212" cy="463550"/>
          </a:xfrm>
          <a:prstGeom prst="rect">
            <a:avLst/>
          </a:prstGeom>
          <a:noFill/>
          <a:ln w="9525">
            <a:noFill/>
            <a:miter lim="800000"/>
            <a:headEnd/>
            <a:tailEnd/>
          </a:ln>
        </p:spPr>
      </p:pic>
      <p:pic>
        <p:nvPicPr>
          <p:cNvPr id="12" name="Picture 12" descr="artplus_nature_naturalcity42_d"/>
          <p:cNvPicPr>
            <a:picLocks noChangeAspect="1" noChangeArrowheads="1"/>
          </p:cNvPicPr>
          <p:nvPr/>
        </p:nvPicPr>
        <p:blipFill>
          <a:blip r:embed="rId6"/>
          <a:srcRect/>
          <a:stretch>
            <a:fillRect/>
          </a:stretch>
        </p:blipFill>
        <p:spPr bwMode="auto">
          <a:xfrm>
            <a:off x="8102600" y="5849938"/>
            <a:ext cx="173038" cy="161925"/>
          </a:xfrm>
          <a:prstGeom prst="rect">
            <a:avLst/>
          </a:prstGeom>
          <a:noFill/>
          <a:ln w="9525">
            <a:noFill/>
            <a:miter lim="800000"/>
            <a:headEnd/>
            <a:tailEnd/>
          </a:ln>
        </p:spPr>
      </p:pic>
      <p:pic>
        <p:nvPicPr>
          <p:cNvPr id="13" name="Picture 13" descr="artplus_nature_naturalcity42_i"/>
          <p:cNvPicPr>
            <a:picLocks noChangeAspect="1" noChangeArrowheads="1"/>
          </p:cNvPicPr>
          <p:nvPr/>
        </p:nvPicPr>
        <p:blipFill>
          <a:blip r:embed="rId7"/>
          <a:srcRect/>
          <a:stretch>
            <a:fillRect/>
          </a:stretch>
        </p:blipFill>
        <p:spPr bwMode="auto">
          <a:xfrm>
            <a:off x="8469313" y="5969000"/>
            <a:ext cx="461962" cy="244475"/>
          </a:xfrm>
          <a:prstGeom prst="rect">
            <a:avLst/>
          </a:prstGeom>
          <a:noFill/>
          <a:ln w="9525">
            <a:noFill/>
            <a:miter lim="800000"/>
            <a:headEnd/>
            <a:tailEnd/>
          </a:ln>
        </p:spPr>
      </p:pic>
      <p:pic>
        <p:nvPicPr>
          <p:cNvPr id="14" name="Picture 14" descr="artplus_nature_naturalcity42_c"/>
          <p:cNvPicPr>
            <a:picLocks noChangeAspect="1" noChangeArrowheads="1"/>
          </p:cNvPicPr>
          <p:nvPr/>
        </p:nvPicPr>
        <p:blipFill>
          <a:blip r:embed="rId8"/>
          <a:srcRect/>
          <a:stretch>
            <a:fillRect/>
          </a:stretch>
        </p:blipFill>
        <p:spPr bwMode="auto">
          <a:xfrm>
            <a:off x="8562975" y="5943600"/>
            <a:ext cx="309563" cy="241300"/>
          </a:xfrm>
          <a:prstGeom prst="rect">
            <a:avLst/>
          </a:prstGeom>
          <a:noFill/>
          <a:ln w="9525">
            <a:noFill/>
            <a:miter lim="800000"/>
            <a:headEnd/>
            <a:tailEnd/>
          </a:ln>
        </p:spPr>
      </p:pic>
      <p:pic>
        <p:nvPicPr>
          <p:cNvPr id="15" name="Picture 15" descr="artplus_nature_naturalcity42_f"/>
          <p:cNvPicPr>
            <a:picLocks noChangeAspect="1" noChangeArrowheads="1"/>
          </p:cNvPicPr>
          <p:nvPr/>
        </p:nvPicPr>
        <p:blipFill>
          <a:blip r:embed="rId9"/>
          <a:srcRect/>
          <a:stretch>
            <a:fillRect/>
          </a:stretch>
        </p:blipFill>
        <p:spPr bwMode="auto">
          <a:xfrm>
            <a:off x="7926388" y="6334125"/>
            <a:ext cx="1370012" cy="523875"/>
          </a:xfrm>
          <a:prstGeom prst="rect">
            <a:avLst/>
          </a:prstGeom>
          <a:noFill/>
          <a:ln w="9525">
            <a:noFill/>
            <a:miter lim="800000"/>
            <a:headEnd/>
            <a:tailEnd/>
          </a:ln>
        </p:spPr>
      </p:pic>
      <p:pic>
        <p:nvPicPr>
          <p:cNvPr id="16" name="Picture 20" descr="a1"/>
          <p:cNvPicPr>
            <a:picLocks noChangeAspect="1" noChangeArrowheads="1"/>
          </p:cNvPicPr>
          <p:nvPr/>
        </p:nvPicPr>
        <p:blipFill>
          <a:blip r:embed="rId10"/>
          <a:srcRect/>
          <a:stretch>
            <a:fillRect/>
          </a:stretch>
        </p:blipFill>
        <p:spPr bwMode="auto">
          <a:xfrm>
            <a:off x="9625013" y="328613"/>
            <a:ext cx="942975" cy="1082675"/>
          </a:xfrm>
          <a:prstGeom prst="rect">
            <a:avLst/>
          </a:prstGeom>
          <a:noFill/>
          <a:ln w="9525">
            <a:noFill/>
            <a:miter lim="800000"/>
            <a:headEnd/>
            <a:tailEnd/>
          </a:ln>
        </p:spPr>
      </p:pic>
      <p:pic>
        <p:nvPicPr>
          <p:cNvPr id="17" name="Picture 21" descr="b_1"/>
          <p:cNvPicPr>
            <a:picLocks noChangeAspect="1" noChangeArrowheads="1"/>
          </p:cNvPicPr>
          <p:nvPr/>
        </p:nvPicPr>
        <p:blipFill>
          <a:blip r:embed="rId11"/>
          <a:srcRect/>
          <a:stretch>
            <a:fillRect/>
          </a:stretch>
        </p:blipFill>
        <p:spPr bwMode="auto">
          <a:xfrm>
            <a:off x="-990600" y="1371600"/>
            <a:ext cx="825500" cy="358775"/>
          </a:xfrm>
          <a:prstGeom prst="rect">
            <a:avLst/>
          </a:prstGeom>
          <a:noFill/>
          <a:ln w="9525">
            <a:noFill/>
            <a:miter lim="800000"/>
            <a:headEnd/>
            <a:tailEnd/>
          </a:ln>
        </p:spPr>
      </p:pic>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8" name="日期占位符 6"/>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19" name="页脚占位符 7"/>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20" name="灯片编号占位符 8"/>
          <p:cNvSpPr>
            <a:spLocks noGrp="1"/>
          </p:cNvSpPr>
          <p:nvPr>
            <p:ph type="sldNum" sz="quarter" idx="12"/>
          </p:nvPr>
        </p:nvSpPr>
        <p:spPr/>
        <p:txBody>
          <a:bodyPr/>
          <a:lstStyle>
            <a:lvl1pPr fontAlgn="auto">
              <a:spcBef>
                <a:spcPts val="0"/>
              </a:spcBef>
              <a:spcAft>
                <a:spcPts val="0"/>
              </a:spcAft>
              <a:defRPr/>
            </a:lvl1pPr>
          </a:lstStyle>
          <a:p>
            <a:pPr>
              <a:defRPr/>
            </a:pPr>
            <a:fld id="{A27B05DA-3C7A-4A79-B1E1-3DE7C5550A12}" type="slidenum">
              <a:rPr lang="en-US" altLang="zh-CN"/>
              <a:pPr>
                <a:defRPr/>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down)">
                                      <p:cBhvr>
                                        <p:cTn id="7" dur="500"/>
                                        <p:tgtEl>
                                          <p:spTgt spid="15"/>
                                        </p:tgtEl>
                                      </p:cBhvr>
                                    </p:animEffect>
                                  </p:childTnLst>
                                </p:cTn>
                              </p:par>
                            </p:childTnLst>
                          </p:cTn>
                        </p:par>
                        <p:par>
                          <p:cTn id="8" fill="hold">
                            <p:stCondLst>
                              <p:cond delay="500"/>
                            </p:stCondLst>
                            <p:childTnLst>
                              <p:par>
                                <p:cTn id="9" presetID="22" presetClass="entr" presetSubtype="8" fill="hold" grpId="0" nodeType="afterEffect">
                                  <p:stCondLst>
                                    <p:cond delay="899"/>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showMasterPhAnim="0" type="titleOnly" preserve="1">
  <p:cSld name="仅标题">
    <p:spTree>
      <p:nvGrpSpPr>
        <p:cNvPr id="1" name=""/>
        <p:cNvGrpSpPr/>
        <p:nvPr/>
      </p:nvGrpSpPr>
      <p:grpSpPr>
        <a:xfrm>
          <a:off x="0" y="0"/>
          <a:ext cx="0" cy="0"/>
          <a:chOff x="0" y="0"/>
          <a:chExt cx="0" cy="0"/>
        </a:xfrm>
      </p:grpSpPr>
      <p:pic>
        <p:nvPicPr>
          <p:cNvPr id="3" name="Picture 19" descr="1"/>
          <p:cNvPicPr>
            <a:picLocks noChangeAspect="1" noChangeArrowheads="1"/>
          </p:cNvPicPr>
          <p:nvPr/>
        </p:nvPicPr>
        <p:blipFill>
          <a:blip r:embed="rId2"/>
          <a:srcRect b="38461"/>
          <a:stretch>
            <a:fillRect/>
          </a:stretch>
        </p:blipFill>
        <p:spPr bwMode="auto">
          <a:xfrm>
            <a:off x="0" y="6324600"/>
            <a:ext cx="9144000" cy="542925"/>
          </a:xfrm>
          <a:prstGeom prst="rect">
            <a:avLst/>
          </a:prstGeom>
          <a:noFill/>
          <a:ln w="9525">
            <a:noFill/>
            <a:miter lim="800000"/>
            <a:headEnd/>
            <a:tailEnd/>
          </a:ln>
        </p:spPr>
      </p:pic>
      <p:sp>
        <p:nvSpPr>
          <p:cNvPr id="4" name="Rectangle 17"/>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a:noFill/>
          </a:ln>
          <a:effectLst/>
          <a:extLst/>
        </p:spPr>
        <p:txBody>
          <a:bodyPr wrap="none" anchor="ctr"/>
          <a:lstStyle/>
          <a:p>
            <a:pPr>
              <a:defRPr/>
            </a:pPr>
            <a:endParaRPr lang="zh-CN" altLang="en-US">
              <a:solidFill>
                <a:srgbClr val="080808"/>
              </a:solidFill>
              <a:latin typeface="+mn-lt"/>
              <a:ea typeface="+mn-ea"/>
            </a:endParaRPr>
          </a:p>
        </p:txBody>
      </p:sp>
      <p:pic>
        <p:nvPicPr>
          <p:cNvPr id="5" name="Picture 9" descr="artplus_nature_naturalcity42_a"/>
          <p:cNvPicPr>
            <a:picLocks noChangeAspect="1" noChangeArrowheads="1"/>
          </p:cNvPicPr>
          <p:nvPr/>
        </p:nvPicPr>
        <p:blipFill>
          <a:blip r:embed="rId3"/>
          <a:srcRect/>
          <a:stretch>
            <a:fillRect/>
          </a:stretch>
        </p:blipFill>
        <p:spPr bwMode="auto">
          <a:xfrm>
            <a:off x="7891463" y="5935663"/>
            <a:ext cx="1235075" cy="833437"/>
          </a:xfrm>
          <a:prstGeom prst="rect">
            <a:avLst/>
          </a:prstGeom>
          <a:noFill/>
          <a:ln w="9525">
            <a:noFill/>
            <a:miter lim="800000"/>
            <a:headEnd/>
            <a:tailEnd/>
          </a:ln>
        </p:spPr>
      </p:pic>
      <p:pic>
        <p:nvPicPr>
          <p:cNvPr id="6" name="Picture 10" descr="artplus_nature_naturalcity42_b"/>
          <p:cNvPicPr>
            <a:picLocks noChangeAspect="1" noChangeArrowheads="1"/>
          </p:cNvPicPr>
          <p:nvPr/>
        </p:nvPicPr>
        <p:blipFill>
          <a:blip r:embed="rId4"/>
          <a:srcRect/>
          <a:stretch>
            <a:fillRect/>
          </a:stretch>
        </p:blipFill>
        <p:spPr bwMode="auto">
          <a:xfrm>
            <a:off x="7981950" y="5916613"/>
            <a:ext cx="828675" cy="158750"/>
          </a:xfrm>
          <a:prstGeom prst="rect">
            <a:avLst/>
          </a:prstGeom>
          <a:noFill/>
          <a:ln w="9525">
            <a:noFill/>
            <a:miter lim="800000"/>
            <a:headEnd/>
            <a:tailEnd/>
          </a:ln>
        </p:spPr>
      </p:pic>
      <p:pic>
        <p:nvPicPr>
          <p:cNvPr id="7" name="Picture 11" descr="artplus_nature_naturalcity42_e"/>
          <p:cNvPicPr>
            <a:picLocks noChangeAspect="1" noChangeArrowheads="1"/>
          </p:cNvPicPr>
          <p:nvPr/>
        </p:nvPicPr>
        <p:blipFill>
          <a:blip r:embed="rId5"/>
          <a:srcRect/>
          <a:stretch>
            <a:fillRect/>
          </a:stretch>
        </p:blipFill>
        <p:spPr bwMode="auto">
          <a:xfrm>
            <a:off x="8161338" y="5608638"/>
            <a:ext cx="430212" cy="463550"/>
          </a:xfrm>
          <a:prstGeom prst="rect">
            <a:avLst/>
          </a:prstGeom>
          <a:noFill/>
          <a:ln w="9525">
            <a:noFill/>
            <a:miter lim="800000"/>
            <a:headEnd/>
            <a:tailEnd/>
          </a:ln>
        </p:spPr>
      </p:pic>
      <p:pic>
        <p:nvPicPr>
          <p:cNvPr id="8" name="Picture 12" descr="artplus_nature_naturalcity42_d"/>
          <p:cNvPicPr>
            <a:picLocks noChangeAspect="1" noChangeArrowheads="1"/>
          </p:cNvPicPr>
          <p:nvPr/>
        </p:nvPicPr>
        <p:blipFill>
          <a:blip r:embed="rId6"/>
          <a:srcRect/>
          <a:stretch>
            <a:fillRect/>
          </a:stretch>
        </p:blipFill>
        <p:spPr bwMode="auto">
          <a:xfrm>
            <a:off x="8102600" y="5849938"/>
            <a:ext cx="173038" cy="161925"/>
          </a:xfrm>
          <a:prstGeom prst="rect">
            <a:avLst/>
          </a:prstGeom>
          <a:noFill/>
          <a:ln w="9525">
            <a:noFill/>
            <a:miter lim="800000"/>
            <a:headEnd/>
            <a:tailEnd/>
          </a:ln>
        </p:spPr>
      </p:pic>
      <p:pic>
        <p:nvPicPr>
          <p:cNvPr id="9" name="Picture 13" descr="artplus_nature_naturalcity42_i"/>
          <p:cNvPicPr>
            <a:picLocks noChangeAspect="1" noChangeArrowheads="1"/>
          </p:cNvPicPr>
          <p:nvPr/>
        </p:nvPicPr>
        <p:blipFill>
          <a:blip r:embed="rId7"/>
          <a:srcRect/>
          <a:stretch>
            <a:fillRect/>
          </a:stretch>
        </p:blipFill>
        <p:spPr bwMode="auto">
          <a:xfrm>
            <a:off x="8469313" y="5969000"/>
            <a:ext cx="461962" cy="244475"/>
          </a:xfrm>
          <a:prstGeom prst="rect">
            <a:avLst/>
          </a:prstGeom>
          <a:noFill/>
          <a:ln w="9525">
            <a:noFill/>
            <a:miter lim="800000"/>
            <a:headEnd/>
            <a:tailEnd/>
          </a:ln>
        </p:spPr>
      </p:pic>
      <p:pic>
        <p:nvPicPr>
          <p:cNvPr id="10" name="Picture 14" descr="artplus_nature_naturalcity42_c"/>
          <p:cNvPicPr>
            <a:picLocks noChangeAspect="1" noChangeArrowheads="1"/>
          </p:cNvPicPr>
          <p:nvPr/>
        </p:nvPicPr>
        <p:blipFill>
          <a:blip r:embed="rId8"/>
          <a:srcRect/>
          <a:stretch>
            <a:fillRect/>
          </a:stretch>
        </p:blipFill>
        <p:spPr bwMode="auto">
          <a:xfrm>
            <a:off x="8562975" y="5943600"/>
            <a:ext cx="309563" cy="241300"/>
          </a:xfrm>
          <a:prstGeom prst="rect">
            <a:avLst/>
          </a:prstGeom>
          <a:noFill/>
          <a:ln w="9525">
            <a:noFill/>
            <a:miter lim="800000"/>
            <a:headEnd/>
            <a:tailEnd/>
          </a:ln>
        </p:spPr>
      </p:pic>
      <p:pic>
        <p:nvPicPr>
          <p:cNvPr id="11" name="Picture 15" descr="artplus_nature_naturalcity42_f"/>
          <p:cNvPicPr>
            <a:picLocks noChangeAspect="1" noChangeArrowheads="1"/>
          </p:cNvPicPr>
          <p:nvPr/>
        </p:nvPicPr>
        <p:blipFill>
          <a:blip r:embed="rId9"/>
          <a:srcRect/>
          <a:stretch>
            <a:fillRect/>
          </a:stretch>
        </p:blipFill>
        <p:spPr bwMode="auto">
          <a:xfrm>
            <a:off x="7926388" y="6334125"/>
            <a:ext cx="1370012" cy="523875"/>
          </a:xfrm>
          <a:prstGeom prst="rect">
            <a:avLst/>
          </a:prstGeom>
          <a:noFill/>
          <a:ln w="9525">
            <a:noFill/>
            <a:miter lim="800000"/>
            <a:headEnd/>
            <a:tailEnd/>
          </a:ln>
        </p:spPr>
      </p:pic>
      <p:pic>
        <p:nvPicPr>
          <p:cNvPr id="12" name="Picture 20" descr="a1"/>
          <p:cNvPicPr>
            <a:picLocks noChangeAspect="1" noChangeArrowheads="1"/>
          </p:cNvPicPr>
          <p:nvPr/>
        </p:nvPicPr>
        <p:blipFill>
          <a:blip r:embed="rId10"/>
          <a:srcRect/>
          <a:stretch>
            <a:fillRect/>
          </a:stretch>
        </p:blipFill>
        <p:spPr bwMode="auto">
          <a:xfrm>
            <a:off x="9625013" y="328613"/>
            <a:ext cx="942975" cy="1082675"/>
          </a:xfrm>
          <a:prstGeom prst="rect">
            <a:avLst/>
          </a:prstGeom>
          <a:noFill/>
          <a:ln w="9525">
            <a:noFill/>
            <a:miter lim="800000"/>
            <a:headEnd/>
            <a:tailEnd/>
          </a:ln>
        </p:spPr>
      </p:pic>
      <p:pic>
        <p:nvPicPr>
          <p:cNvPr id="13" name="Picture 21" descr="b_1"/>
          <p:cNvPicPr>
            <a:picLocks noChangeAspect="1" noChangeArrowheads="1"/>
          </p:cNvPicPr>
          <p:nvPr/>
        </p:nvPicPr>
        <p:blipFill>
          <a:blip r:embed="rId11"/>
          <a:srcRect/>
          <a:stretch>
            <a:fillRect/>
          </a:stretch>
        </p:blipFill>
        <p:spPr bwMode="auto">
          <a:xfrm>
            <a:off x="-990600" y="1371600"/>
            <a:ext cx="825500" cy="358775"/>
          </a:xfrm>
          <a:prstGeom prst="rect">
            <a:avLst/>
          </a:prstGeom>
          <a:noFill/>
          <a:ln w="9525">
            <a:noFill/>
            <a:miter lim="800000"/>
            <a:headEnd/>
            <a:tailEnd/>
          </a:ln>
        </p:spPr>
      </p:pic>
      <p:sp>
        <p:nvSpPr>
          <p:cNvPr id="2" name="标题 1"/>
          <p:cNvSpPr>
            <a:spLocks noGrp="1"/>
          </p:cNvSpPr>
          <p:nvPr>
            <p:ph type="title"/>
          </p:nvPr>
        </p:nvSpPr>
        <p:spPr/>
        <p:txBody>
          <a:bodyPr/>
          <a:lstStyle/>
          <a:p>
            <a:r>
              <a:rPr lang="zh-CN" altLang="en-US"/>
              <a:t>单击此处编辑母版标题样式</a:t>
            </a:r>
          </a:p>
        </p:txBody>
      </p:sp>
      <p:sp>
        <p:nvSpPr>
          <p:cNvPr id="14" name="日期占位符 2"/>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15" name="页脚占位符 3"/>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16" name="灯片编号占位符 4"/>
          <p:cNvSpPr>
            <a:spLocks noGrp="1"/>
          </p:cNvSpPr>
          <p:nvPr>
            <p:ph type="sldNum" sz="quarter" idx="12"/>
          </p:nvPr>
        </p:nvSpPr>
        <p:spPr/>
        <p:txBody>
          <a:bodyPr/>
          <a:lstStyle>
            <a:lvl1pPr fontAlgn="auto">
              <a:spcBef>
                <a:spcPts val="0"/>
              </a:spcBef>
              <a:spcAft>
                <a:spcPts val="0"/>
              </a:spcAft>
              <a:defRPr/>
            </a:lvl1pPr>
          </a:lstStyle>
          <a:p>
            <a:pPr>
              <a:defRPr/>
            </a:pPr>
            <a:fld id="{1A1C9CE8-49DA-4265-9235-4CEE239ADDB6}" type="slidenum">
              <a:rPr lang="en-US" altLang="zh-CN"/>
              <a:pPr>
                <a:defRPr/>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down)">
                                      <p:cBhvr>
                                        <p:cTn id="7" dur="500"/>
                                        <p:tgtEl>
                                          <p:spTgt spid="11"/>
                                        </p:tgtEl>
                                      </p:cBhvr>
                                    </p:animEffect>
                                  </p:childTnLst>
                                </p:cTn>
                              </p:par>
                            </p:childTnLst>
                          </p:cTn>
                        </p:par>
                        <p:par>
                          <p:cTn id="8" fill="hold">
                            <p:stCondLst>
                              <p:cond delay="500"/>
                            </p:stCondLst>
                            <p:childTnLst>
                              <p:par>
                                <p:cTn id="9" presetID="22" presetClass="entr" presetSubtype="8" fill="hold" grpId="0" nodeType="afterEffect">
                                  <p:stCondLst>
                                    <p:cond delay="899"/>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showMasterPhAnim="0" type="blank" preserve="1">
  <p:cSld name="空白">
    <p:spTree>
      <p:nvGrpSpPr>
        <p:cNvPr id="1" name=""/>
        <p:cNvGrpSpPr/>
        <p:nvPr/>
      </p:nvGrpSpPr>
      <p:grpSpPr>
        <a:xfrm>
          <a:off x="0" y="0"/>
          <a:ext cx="0" cy="0"/>
          <a:chOff x="0" y="0"/>
          <a:chExt cx="0" cy="0"/>
        </a:xfrm>
      </p:grpSpPr>
      <p:pic>
        <p:nvPicPr>
          <p:cNvPr id="2" name="Picture 19" descr="1"/>
          <p:cNvPicPr>
            <a:picLocks noChangeAspect="1" noChangeArrowheads="1"/>
          </p:cNvPicPr>
          <p:nvPr/>
        </p:nvPicPr>
        <p:blipFill>
          <a:blip r:embed="rId2"/>
          <a:srcRect b="38461"/>
          <a:stretch>
            <a:fillRect/>
          </a:stretch>
        </p:blipFill>
        <p:spPr bwMode="auto">
          <a:xfrm>
            <a:off x="0" y="6324600"/>
            <a:ext cx="9144000" cy="542925"/>
          </a:xfrm>
          <a:prstGeom prst="rect">
            <a:avLst/>
          </a:prstGeom>
          <a:noFill/>
          <a:ln w="9525">
            <a:noFill/>
            <a:miter lim="800000"/>
            <a:headEnd/>
            <a:tailEnd/>
          </a:ln>
        </p:spPr>
      </p:pic>
      <p:sp>
        <p:nvSpPr>
          <p:cNvPr id="3" name="Rectangle 17"/>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a:noFill/>
          </a:ln>
          <a:effectLst/>
          <a:extLst/>
        </p:spPr>
        <p:txBody>
          <a:bodyPr wrap="none" anchor="ctr"/>
          <a:lstStyle/>
          <a:p>
            <a:pPr>
              <a:defRPr/>
            </a:pPr>
            <a:endParaRPr lang="zh-CN" altLang="en-US">
              <a:solidFill>
                <a:srgbClr val="080808"/>
              </a:solidFill>
              <a:latin typeface="+mn-lt"/>
              <a:ea typeface="+mn-ea"/>
            </a:endParaRPr>
          </a:p>
        </p:txBody>
      </p:sp>
      <p:pic>
        <p:nvPicPr>
          <p:cNvPr id="4" name="Picture 9" descr="artplus_nature_naturalcity42_a"/>
          <p:cNvPicPr>
            <a:picLocks noChangeAspect="1" noChangeArrowheads="1"/>
          </p:cNvPicPr>
          <p:nvPr/>
        </p:nvPicPr>
        <p:blipFill>
          <a:blip r:embed="rId3"/>
          <a:srcRect/>
          <a:stretch>
            <a:fillRect/>
          </a:stretch>
        </p:blipFill>
        <p:spPr bwMode="auto">
          <a:xfrm>
            <a:off x="7891463" y="5935663"/>
            <a:ext cx="1235075" cy="833437"/>
          </a:xfrm>
          <a:prstGeom prst="rect">
            <a:avLst/>
          </a:prstGeom>
          <a:noFill/>
          <a:ln w="9525">
            <a:noFill/>
            <a:miter lim="800000"/>
            <a:headEnd/>
            <a:tailEnd/>
          </a:ln>
        </p:spPr>
      </p:pic>
      <p:pic>
        <p:nvPicPr>
          <p:cNvPr id="5" name="Picture 10" descr="artplus_nature_naturalcity42_b"/>
          <p:cNvPicPr>
            <a:picLocks noChangeAspect="1" noChangeArrowheads="1"/>
          </p:cNvPicPr>
          <p:nvPr/>
        </p:nvPicPr>
        <p:blipFill>
          <a:blip r:embed="rId4"/>
          <a:srcRect/>
          <a:stretch>
            <a:fillRect/>
          </a:stretch>
        </p:blipFill>
        <p:spPr bwMode="auto">
          <a:xfrm>
            <a:off x="7981950" y="5916613"/>
            <a:ext cx="828675" cy="158750"/>
          </a:xfrm>
          <a:prstGeom prst="rect">
            <a:avLst/>
          </a:prstGeom>
          <a:noFill/>
          <a:ln w="9525">
            <a:noFill/>
            <a:miter lim="800000"/>
            <a:headEnd/>
            <a:tailEnd/>
          </a:ln>
        </p:spPr>
      </p:pic>
      <p:pic>
        <p:nvPicPr>
          <p:cNvPr id="6" name="Picture 11" descr="artplus_nature_naturalcity42_e"/>
          <p:cNvPicPr>
            <a:picLocks noChangeAspect="1" noChangeArrowheads="1"/>
          </p:cNvPicPr>
          <p:nvPr/>
        </p:nvPicPr>
        <p:blipFill>
          <a:blip r:embed="rId5"/>
          <a:srcRect/>
          <a:stretch>
            <a:fillRect/>
          </a:stretch>
        </p:blipFill>
        <p:spPr bwMode="auto">
          <a:xfrm>
            <a:off x="8161338" y="5608638"/>
            <a:ext cx="430212" cy="463550"/>
          </a:xfrm>
          <a:prstGeom prst="rect">
            <a:avLst/>
          </a:prstGeom>
          <a:noFill/>
          <a:ln w="9525">
            <a:noFill/>
            <a:miter lim="800000"/>
            <a:headEnd/>
            <a:tailEnd/>
          </a:ln>
        </p:spPr>
      </p:pic>
      <p:pic>
        <p:nvPicPr>
          <p:cNvPr id="7" name="Picture 12" descr="artplus_nature_naturalcity42_d"/>
          <p:cNvPicPr>
            <a:picLocks noChangeAspect="1" noChangeArrowheads="1"/>
          </p:cNvPicPr>
          <p:nvPr/>
        </p:nvPicPr>
        <p:blipFill>
          <a:blip r:embed="rId6"/>
          <a:srcRect/>
          <a:stretch>
            <a:fillRect/>
          </a:stretch>
        </p:blipFill>
        <p:spPr bwMode="auto">
          <a:xfrm>
            <a:off x="8102600" y="5849938"/>
            <a:ext cx="173038" cy="161925"/>
          </a:xfrm>
          <a:prstGeom prst="rect">
            <a:avLst/>
          </a:prstGeom>
          <a:noFill/>
          <a:ln w="9525">
            <a:noFill/>
            <a:miter lim="800000"/>
            <a:headEnd/>
            <a:tailEnd/>
          </a:ln>
        </p:spPr>
      </p:pic>
      <p:pic>
        <p:nvPicPr>
          <p:cNvPr id="8" name="Picture 13" descr="artplus_nature_naturalcity42_i"/>
          <p:cNvPicPr>
            <a:picLocks noChangeAspect="1" noChangeArrowheads="1"/>
          </p:cNvPicPr>
          <p:nvPr/>
        </p:nvPicPr>
        <p:blipFill>
          <a:blip r:embed="rId7"/>
          <a:srcRect/>
          <a:stretch>
            <a:fillRect/>
          </a:stretch>
        </p:blipFill>
        <p:spPr bwMode="auto">
          <a:xfrm>
            <a:off x="8469313" y="5969000"/>
            <a:ext cx="461962" cy="244475"/>
          </a:xfrm>
          <a:prstGeom prst="rect">
            <a:avLst/>
          </a:prstGeom>
          <a:noFill/>
          <a:ln w="9525">
            <a:noFill/>
            <a:miter lim="800000"/>
            <a:headEnd/>
            <a:tailEnd/>
          </a:ln>
        </p:spPr>
      </p:pic>
      <p:pic>
        <p:nvPicPr>
          <p:cNvPr id="9" name="Picture 14" descr="artplus_nature_naturalcity42_c"/>
          <p:cNvPicPr>
            <a:picLocks noChangeAspect="1" noChangeArrowheads="1"/>
          </p:cNvPicPr>
          <p:nvPr/>
        </p:nvPicPr>
        <p:blipFill>
          <a:blip r:embed="rId8"/>
          <a:srcRect/>
          <a:stretch>
            <a:fillRect/>
          </a:stretch>
        </p:blipFill>
        <p:spPr bwMode="auto">
          <a:xfrm>
            <a:off x="8562975" y="5943600"/>
            <a:ext cx="309563" cy="241300"/>
          </a:xfrm>
          <a:prstGeom prst="rect">
            <a:avLst/>
          </a:prstGeom>
          <a:noFill/>
          <a:ln w="9525">
            <a:noFill/>
            <a:miter lim="800000"/>
            <a:headEnd/>
            <a:tailEnd/>
          </a:ln>
        </p:spPr>
      </p:pic>
      <p:pic>
        <p:nvPicPr>
          <p:cNvPr id="10" name="Picture 15" descr="artplus_nature_naturalcity42_f"/>
          <p:cNvPicPr>
            <a:picLocks noChangeAspect="1" noChangeArrowheads="1"/>
          </p:cNvPicPr>
          <p:nvPr/>
        </p:nvPicPr>
        <p:blipFill>
          <a:blip r:embed="rId9"/>
          <a:srcRect/>
          <a:stretch>
            <a:fillRect/>
          </a:stretch>
        </p:blipFill>
        <p:spPr bwMode="auto">
          <a:xfrm>
            <a:off x="7926388" y="6334125"/>
            <a:ext cx="1370012" cy="523875"/>
          </a:xfrm>
          <a:prstGeom prst="rect">
            <a:avLst/>
          </a:prstGeom>
          <a:noFill/>
          <a:ln w="9525">
            <a:noFill/>
            <a:miter lim="800000"/>
            <a:headEnd/>
            <a:tailEnd/>
          </a:ln>
        </p:spPr>
      </p:pic>
      <p:pic>
        <p:nvPicPr>
          <p:cNvPr id="11" name="Picture 20" descr="a1"/>
          <p:cNvPicPr>
            <a:picLocks noChangeAspect="1" noChangeArrowheads="1"/>
          </p:cNvPicPr>
          <p:nvPr/>
        </p:nvPicPr>
        <p:blipFill>
          <a:blip r:embed="rId10"/>
          <a:srcRect/>
          <a:stretch>
            <a:fillRect/>
          </a:stretch>
        </p:blipFill>
        <p:spPr bwMode="auto">
          <a:xfrm>
            <a:off x="9625013" y="328613"/>
            <a:ext cx="942975" cy="1082675"/>
          </a:xfrm>
          <a:prstGeom prst="rect">
            <a:avLst/>
          </a:prstGeom>
          <a:noFill/>
          <a:ln w="9525">
            <a:noFill/>
            <a:miter lim="800000"/>
            <a:headEnd/>
            <a:tailEnd/>
          </a:ln>
        </p:spPr>
      </p:pic>
      <p:pic>
        <p:nvPicPr>
          <p:cNvPr id="12" name="Picture 21" descr="b_1"/>
          <p:cNvPicPr>
            <a:picLocks noChangeAspect="1" noChangeArrowheads="1"/>
          </p:cNvPicPr>
          <p:nvPr/>
        </p:nvPicPr>
        <p:blipFill>
          <a:blip r:embed="rId11"/>
          <a:srcRect/>
          <a:stretch>
            <a:fillRect/>
          </a:stretch>
        </p:blipFill>
        <p:spPr bwMode="auto">
          <a:xfrm>
            <a:off x="-990600" y="1371600"/>
            <a:ext cx="825500" cy="358775"/>
          </a:xfrm>
          <a:prstGeom prst="rect">
            <a:avLst/>
          </a:prstGeom>
          <a:noFill/>
          <a:ln w="9525">
            <a:noFill/>
            <a:miter lim="800000"/>
            <a:headEnd/>
            <a:tailEnd/>
          </a:ln>
        </p:spPr>
      </p:pic>
      <p:sp>
        <p:nvSpPr>
          <p:cNvPr id="13" name="日期占位符 1"/>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14" name="页脚占位符 2"/>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15" name="灯片编号占位符 3"/>
          <p:cNvSpPr>
            <a:spLocks noGrp="1"/>
          </p:cNvSpPr>
          <p:nvPr>
            <p:ph type="sldNum" sz="quarter" idx="12"/>
          </p:nvPr>
        </p:nvSpPr>
        <p:spPr/>
        <p:txBody>
          <a:bodyPr/>
          <a:lstStyle>
            <a:lvl1pPr fontAlgn="auto">
              <a:spcBef>
                <a:spcPts val="0"/>
              </a:spcBef>
              <a:spcAft>
                <a:spcPts val="0"/>
              </a:spcAft>
              <a:defRPr/>
            </a:lvl1pPr>
          </a:lstStyle>
          <a:p>
            <a:pPr>
              <a:defRPr/>
            </a:pPr>
            <a:fld id="{69654C91-D2D4-484F-B48A-0FA2C47AA389}" type="slidenum">
              <a:rPr lang="en-US" altLang="zh-CN"/>
              <a:pPr>
                <a:defRPr/>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down)">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showMasterPhAnim="0" type="objTx" preserve="1">
  <p:cSld name="内容与标题">
    <p:spTree>
      <p:nvGrpSpPr>
        <p:cNvPr id="1" name=""/>
        <p:cNvGrpSpPr/>
        <p:nvPr/>
      </p:nvGrpSpPr>
      <p:grpSpPr>
        <a:xfrm>
          <a:off x="0" y="0"/>
          <a:ext cx="0" cy="0"/>
          <a:chOff x="0" y="0"/>
          <a:chExt cx="0" cy="0"/>
        </a:xfrm>
      </p:grpSpPr>
      <p:pic>
        <p:nvPicPr>
          <p:cNvPr id="5" name="Picture 19" descr="1"/>
          <p:cNvPicPr>
            <a:picLocks noChangeAspect="1" noChangeArrowheads="1"/>
          </p:cNvPicPr>
          <p:nvPr/>
        </p:nvPicPr>
        <p:blipFill>
          <a:blip r:embed="rId2"/>
          <a:srcRect b="38461"/>
          <a:stretch>
            <a:fillRect/>
          </a:stretch>
        </p:blipFill>
        <p:spPr bwMode="auto">
          <a:xfrm>
            <a:off x="0" y="6324600"/>
            <a:ext cx="9144000" cy="542925"/>
          </a:xfrm>
          <a:prstGeom prst="rect">
            <a:avLst/>
          </a:prstGeom>
          <a:noFill/>
          <a:ln w="9525">
            <a:noFill/>
            <a:miter lim="800000"/>
            <a:headEnd/>
            <a:tailEnd/>
          </a:ln>
        </p:spPr>
      </p:pic>
      <p:sp>
        <p:nvSpPr>
          <p:cNvPr id="6" name="Rectangle 17"/>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a:noFill/>
          </a:ln>
          <a:effectLst/>
          <a:extLst/>
        </p:spPr>
        <p:txBody>
          <a:bodyPr wrap="none" anchor="ctr"/>
          <a:lstStyle/>
          <a:p>
            <a:pPr>
              <a:defRPr/>
            </a:pPr>
            <a:endParaRPr lang="zh-CN" altLang="en-US">
              <a:solidFill>
                <a:srgbClr val="080808"/>
              </a:solidFill>
              <a:latin typeface="+mn-lt"/>
              <a:ea typeface="+mn-ea"/>
            </a:endParaRPr>
          </a:p>
        </p:txBody>
      </p:sp>
      <p:pic>
        <p:nvPicPr>
          <p:cNvPr id="7" name="Picture 9" descr="artplus_nature_naturalcity42_a"/>
          <p:cNvPicPr>
            <a:picLocks noChangeAspect="1" noChangeArrowheads="1"/>
          </p:cNvPicPr>
          <p:nvPr/>
        </p:nvPicPr>
        <p:blipFill>
          <a:blip r:embed="rId3"/>
          <a:srcRect/>
          <a:stretch>
            <a:fillRect/>
          </a:stretch>
        </p:blipFill>
        <p:spPr bwMode="auto">
          <a:xfrm>
            <a:off x="7891463" y="5935663"/>
            <a:ext cx="1235075" cy="833437"/>
          </a:xfrm>
          <a:prstGeom prst="rect">
            <a:avLst/>
          </a:prstGeom>
          <a:noFill/>
          <a:ln w="9525">
            <a:noFill/>
            <a:miter lim="800000"/>
            <a:headEnd/>
            <a:tailEnd/>
          </a:ln>
        </p:spPr>
      </p:pic>
      <p:pic>
        <p:nvPicPr>
          <p:cNvPr id="8" name="Picture 10" descr="artplus_nature_naturalcity42_b"/>
          <p:cNvPicPr>
            <a:picLocks noChangeAspect="1" noChangeArrowheads="1"/>
          </p:cNvPicPr>
          <p:nvPr/>
        </p:nvPicPr>
        <p:blipFill>
          <a:blip r:embed="rId4"/>
          <a:srcRect/>
          <a:stretch>
            <a:fillRect/>
          </a:stretch>
        </p:blipFill>
        <p:spPr bwMode="auto">
          <a:xfrm>
            <a:off x="7981950" y="5916613"/>
            <a:ext cx="828675" cy="158750"/>
          </a:xfrm>
          <a:prstGeom prst="rect">
            <a:avLst/>
          </a:prstGeom>
          <a:noFill/>
          <a:ln w="9525">
            <a:noFill/>
            <a:miter lim="800000"/>
            <a:headEnd/>
            <a:tailEnd/>
          </a:ln>
        </p:spPr>
      </p:pic>
      <p:pic>
        <p:nvPicPr>
          <p:cNvPr id="9" name="Picture 11" descr="artplus_nature_naturalcity42_e"/>
          <p:cNvPicPr>
            <a:picLocks noChangeAspect="1" noChangeArrowheads="1"/>
          </p:cNvPicPr>
          <p:nvPr/>
        </p:nvPicPr>
        <p:blipFill>
          <a:blip r:embed="rId5"/>
          <a:srcRect/>
          <a:stretch>
            <a:fillRect/>
          </a:stretch>
        </p:blipFill>
        <p:spPr bwMode="auto">
          <a:xfrm>
            <a:off x="8161338" y="5608638"/>
            <a:ext cx="430212" cy="463550"/>
          </a:xfrm>
          <a:prstGeom prst="rect">
            <a:avLst/>
          </a:prstGeom>
          <a:noFill/>
          <a:ln w="9525">
            <a:noFill/>
            <a:miter lim="800000"/>
            <a:headEnd/>
            <a:tailEnd/>
          </a:ln>
        </p:spPr>
      </p:pic>
      <p:pic>
        <p:nvPicPr>
          <p:cNvPr id="10" name="Picture 12" descr="artplus_nature_naturalcity42_d"/>
          <p:cNvPicPr>
            <a:picLocks noChangeAspect="1" noChangeArrowheads="1"/>
          </p:cNvPicPr>
          <p:nvPr/>
        </p:nvPicPr>
        <p:blipFill>
          <a:blip r:embed="rId6"/>
          <a:srcRect/>
          <a:stretch>
            <a:fillRect/>
          </a:stretch>
        </p:blipFill>
        <p:spPr bwMode="auto">
          <a:xfrm>
            <a:off x="8102600" y="5849938"/>
            <a:ext cx="173038" cy="161925"/>
          </a:xfrm>
          <a:prstGeom prst="rect">
            <a:avLst/>
          </a:prstGeom>
          <a:noFill/>
          <a:ln w="9525">
            <a:noFill/>
            <a:miter lim="800000"/>
            <a:headEnd/>
            <a:tailEnd/>
          </a:ln>
        </p:spPr>
      </p:pic>
      <p:pic>
        <p:nvPicPr>
          <p:cNvPr id="11" name="Picture 13" descr="artplus_nature_naturalcity42_i"/>
          <p:cNvPicPr>
            <a:picLocks noChangeAspect="1" noChangeArrowheads="1"/>
          </p:cNvPicPr>
          <p:nvPr/>
        </p:nvPicPr>
        <p:blipFill>
          <a:blip r:embed="rId7"/>
          <a:srcRect/>
          <a:stretch>
            <a:fillRect/>
          </a:stretch>
        </p:blipFill>
        <p:spPr bwMode="auto">
          <a:xfrm>
            <a:off x="8469313" y="5969000"/>
            <a:ext cx="461962" cy="244475"/>
          </a:xfrm>
          <a:prstGeom prst="rect">
            <a:avLst/>
          </a:prstGeom>
          <a:noFill/>
          <a:ln w="9525">
            <a:noFill/>
            <a:miter lim="800000"/>
            <a:headEnd/>
            <a:tailEnd/>
          </a:ln>
        </p:spPr>
      </p:pic>
      <p:pic>
        <p:nvPicPr>
          <p:cNvPr id="12" name="Picture 14" descr="artplus_nature_naturalcity42_c"/>
          <p:cNvPicPr>
            <a:picLocks noChangeAspect="1" noChangeArrowheads="1"/>
          </p:cNvPicPr>
          <p:nvPr/>
        </p:nvPicPr>
        <p:blipFill>
          <a:blip r:embed="rId8"/>
          <a:srcRect/>
          <a:stretch>
            <a:fillRect/>
          </a:stretch>
        </p:blipFill>
        <p:spPr bwMode="auto">
          <a:xfrm>
            <a:off x="8562975" y="5943600"/>
            <a:ext cx="309563" cy="241300"/>
          </a:xfrm>
          <a:prstGeom prst="rect">
            <a:avLst/>
          </a:prstGeom>
          <a:noFill/>
          <a:ln w="9525">
            <a:noFill/>
            <a:miter lim="800000"/>
            <a:headEnd/>
            <a:tailEnd/>
          </a:ln>
        </p:spPr>
      </p:pic>
      <p:pic>
        <p:nvPicPr>
          <p:cNvPr id="13" name="Picture 15" descr="artplus_nature_naturalcity42_f"/>
          <p:cNvPicPr>
            <a:picLocks noChangeAspect="1" noChangeArrowheads="1"/>
          </p:cNvPicPr>
          <p:nvPr/>
        </p:nvPicPr>
        <p:blipFill>
          <a:blip r:embed="rId9"/>
          <a:srcRect/>
          <a:stretch>
            <a:fillRect/>
          </a:stretch>
        </p:blipFill>
        <p:spPr bwMode="auto">
          <a:xfrm>
            <a:off x="7926388" y="6334125"/>
            <a:ext cx="1370012" cy="523875"/>
          </a:xfrm>
          <a:prstGeom prst="rect">
            <a:avLst/>
          </a:prstGeom>
          <a:noFill/>
          <a:ln w="9525">
            <a:noFill/>
            <a:miter lim="800000"/>
            <a:headEnd/>
            <a:tailEnd/>
          </a:ln>
        </p:spPr>
      </p:pic>
      <p:pic>
        <p:nvPicPr>
          <p:cNvPr id="14" name="Picture 20" descr="a1"/>
          <p:cNvPicPr>
            <a:picLocks noChangeAspect="1" noChangeArrowheads="1"/>
          </p:cNvPicPr>
          <p:nvPr/>
        </p:nvPicPr>
        <p:blipFill>
          <a:blip r:embed="rId10"/>
          <a:srcRect/>
          <a:stretch>
            <a:fillRect/>
          </a:stretch>
        </p:blipFill>
        <p:spPr bwMode="auto">
          <a:xfrm>
            <a:off x="9625013" y="328613"/>
            <a:ext cx="942975" cy="1082675"/>
          </a:xfrm>
          <a:prstGeom prst="rect">
            <a:avLst/>
          </a:prstGeom>
          <a:noFill/>
          <a:ln w="9525">
            <a:noFill/>
            <a:miter lim="800000"/>
            <a:headEnd/>
            <a:tailEnd/>
          </a:ln>
        </p:spPr>
      </p:pic>
      <p:pic>
        <p:nvPicPr>
          <p:cNvPr id="15" name="Picture 21" descr="b_1"/>
          <p:cNvPicPr>
            <a:picLocks noChangeAspect="1" noChangeArrowheads="1"/>
          </p:cNvPicPr>
          <p:nvPr/>
        </p:nvPicPr>
        <p:blipFill>
          <a:blip r:embed="rId11"/>
          <a:srcRect/>
          <a:stretch>
            <a:fillRect/>
          </a:stretch>
        </p:blipFill>
        <p:spPr bwMode="auto">
          <a:xfrm>
            <a:off x="-990600" y="1371600"/>
            <a:ext cx="825500" cy="358775"/>
          </a:xfrm>
          <a:prstGeom prst="rect">
            <a:avLst/>
          </a:prstGeom>
          <a:noFill/>
          <a:ln w="9525">
            <a:noFill/>
            <a:miter lim="800000"/>
            <a:headEnd/>
            <a:tailEnd/>
          </a:ln>
        </p:spPr>
      </p:pic>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6"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17"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18"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D7224B34-DA01-4689-8AD6-2709B2BAE960}" type="slidenum">
              <a:rPr lang="en-US" altLang="zh-CN"/>
              <a:pPr>
                <a:defRPr/>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899"/>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showMasterPhAnim="0" type="picTx" preserve="1">
  <p:cSld name="图片与标题">
    <p:spTree>
      <p:nvGrpSpPr>
        <p:cNvPr id="1" name=""/>
        <p:cNvGrpSpPr/>
        <p:nvPr/>
      </p:nvGrpSpPr>
      <p:grpSpPr>
        <a:xfrm>
          <a:off x="0" y="0"/>
          <a:ext cx="0" cy="0"/>
          <a:chOff x="0" y="0"/>
          <a:chExt cx="0" cy="0"/>
        </a:xfrm>
      </p:grpSpPr>
      <p:pic>
        <p:nvPicPr>
          <p:cNvPr id="5" name="Picture 19" descr="1"/>
          <p:cNvPicPr>
            <a:picLocks noChangeAspect="1" noChangeArrowheads="1"/>
          </p:cNvPicPr>
          <p:nvPr/>
        </p:nvPicPr>
        <p:blipFill>
          <a:blip r:embed="rId2"/>
          <a:srcRect b="38461"/>
          <a:stretch>
            <a:fillRect/>
          </a:stretch>
        </p:blipFill>
        <p:spPr bwMode="auto">
          <a:xfrm>
            <a:off x="0" y="6324600"/>
            <a:ext cx="9144000" cy="542925"/>
          </a:xfrm>
          <a:prstGeom prst="rect">
            <a:avLst/>
          </a:prstGeom>
          <a:noFill/>
          <a:ln w="9525">
            <a:noFill/>
            <a:miter lim="800000"/>
            <a:headEnd/>
            <a:tailEnd/>
          </a:ln>
        </p:spPr>
      </p:pic>
      <p:sp>
        <p:nvSpPr>
          <p:cNvPr id="6" name="Rectangle 17"/>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a:noFill/>
          </a:ln>
          <a:effectLst/>
          <a:extLst/>
        </p:spPr>
        <p:txBody>
          <a:bodyPr wrap="none" anchor="ctr"/>
          <a:lstStyle/>
          <a:p>
            <a:pPr>
              <a:defRPr/>
            </a:pPr>
            <a:endParaRPr lang="zh-CN" altLang="en-US">
              <a:solidFill>
                <a:srgbClr val="080808"/>
              </a:solidFill>
              <a:latin typeface="+mn-lt"/>
              <a:ea typeface="+mn-ea"/>
            </a:endParaRPr>
          </a:p>
        </p:txBody>
      </p:sp>
      <p:pic>
        <p:nvPicPr>
          <p:cNvPr id="7" name="Picture 9" descr="artplus_nature_naturalcity42_a"/>
          <p:cNvPicPr>
            <a:picLocks noChangeAspect="1" noChangeArrowheads="1"/>
          </p:cNvPicPr>
          <p:nvPr/>
        </p:nvPicPr>
        <p:blipFill>
          <a:blip r:embed="rId3"/>
          <a:srcRect/>
          <a:stretch>
            <a:fillRect/>
          </a:stretch>
        </p:blipFill>
        <p:spPr bwMode="auto">
          <a:xfrm>
            <a:off x="7891463" y="5935663"/>
            <a:ext cx="1235075" cy="833437"/>
          </a:xfrm>
          <a:prstGeom prst="rect">
            <a:avLst/>
          </a:prstGeom>
          <a:noFill/>
          <a:ln w="9525">
            <a:noFill/>
            <a:miter lim="800000"/>
            <a:headEnd/>
            <a:tailEnd/>
          </a:ln>
        </p:spPr>
      </p:pic>
      <p:pic>
        <p:nvPicPr>
          <p:cNvPr id="8" name="Picture 10" descr="artplus_nature_naturalcity42_b"/>
          <p:cNvPicPr>
            <a:picLocks noChangeAspect="1" noChangeArrowheads="1"/>
          </p:cNvPicPr>
          <p:nvPr/>
        </p:nvPicPr>
        <p:blipFill>
          <a:blip r:embed="rId4"/>
          <a:srcRect/>
          <a:stretch>
            <a:fillRect/>
          </a:stretch>
        </p:blipFill>
        <p:spPr bwMode="auto">
          <a:xfrm>
            <a:off x="7981950" y="5916613"/>
            <a:ext cx="828675" cy="158750"/>
          </a:xfrm>
          <a:prstGeom prst="rect">
            <a:avLst/>
          </a:prstGeom>
          <a:noFill/>
          <a:ln w="9525">
            <a:noFill/>
            <a:miter lim="800000"/>
            <a:headEnd/>
            <a:tailEnd/>
          </a:ln>
        </p:spPr>
      </p:pic>
      <p:pic>
        <p:nvPicPr>
          <p:cNvPr id="9" name="Picture 11" descr="artplus_nature_naturalcity42_e"/>
          <p:cNvPicPr>
            <a:picLocks noChangeAspect="1" noChangeArrowheads="1"/>
          </p:cNvPicPr>
          <p:nvPr/>
        </p:nvPicPr>
        <p:blipFill>
          <a:blip r:embed="rId5"/>
          <a:srcRect/>
          <a:stretch>
            <a:fillRect/>
          </a:stretch>
        </p:blipFill>
        <p:spPr bwMode="auto">
          <a:xfrm>
            <a:off x="8161338" y="5608638"/>
            <a:ext cx="430212" cy="463550"/>
          </a:xfrm>
          <a:prstGeom prst="rect">
            <a:avLst/>
          </a:prstGeom>
          <a:noFill/>
          <a:ln w="9525">
            <a:noFill/>
            <a:miter lim="800000"/>
            <a:headEnd/>
            <a:tailEnd/>
          </a:ln>
        </p:spPr>
      </p:pic>
      <p:pic>
        <p:nvPicPr>
          <p:cNvPr id="10" name="Picture 12" descr="artplus_nature_naturalcity42_d"/>
          <p:cNvPicPr>
            <a:picLocks noChangeAspect="1" noChangeArrowheads="1"/>
          </p:cNvPicPr>
          <p:nvPr/>
        </p:nvPicPr>
        <p:blipFill>
          <a:blip r:embed="rId6"/>
          <a:srcRect/>
          <a:stretch>
            <a:fillRect/>
          </a:stretch>
        </p:blipFill>
        <p:spPr bwMode="auto">
          <a:xfrm>
            <a:off x="8102600" y="5849938"/>
            <a:ext cx="173038" cy="161925"/>
          </a:xfrm>
          <a:prstGeom prst="rect">
            <a:avLst/>
          </a:prstGeom>
          <a:noFill/>
          <a:ln w="9525">
            <a:noFill/>
            <a:miter lim="800000"/>
            <a:headEnd/>
            <a:tailEnd/>
          </a:ln>
        </p:spPr>
      </p:pic>
      <p:pic>
        <p:nvPicPr>
          <p:cNvPr id="11" name="Picture 13" descr="artplus_nature_naturalcity42_i"/>
          <p:cNvPicPr>
            <a:picLocks noChangeAspect="1" noChangeArrowheads="1"/>
          </p:cNvPicPr>
          <p:nvPr/>
        </p:nvPicPr>
        <p:blipFill>
          <a:blip r:embed="rId7"/>
          <a:srcRect/>
          <a:stretch>
            <a:fillRect/>
          </a:stretch>
        </p:blipFill>
        <p:spPr bwMode="auto">
          <a:xfrm>
            <a:off x="8469313" y="5969000"/>
            <a:ext cx="461962" cy="244475"/>
          </a:xfrm>
          <a:prstGeom prst="rect">
            <a:avLst/>
          </a:prstGeom>
          <a:noFill/>
          <a:ln w="9525">
            <a:noFill/>
            <a:miter lim="800000"/>
            <a:headEnd/>
            <a:tailEnd/>
          </a:ln>
        </p:spPr>
      </p:pic>
      <p:pic>
        <p:nvPicPr>
          <p:cNvPr id="12" name="Picture 14" descr="artplus_nature_naturalcity42_c"/>
          <p:cNvPicPr>
            <a:picLocks noChangeAspect="1" noChangeArrowheads="1"/>
          </p:cNvPicPr>
          <p:nvPr/>
        </p:nvPicPr>
        <p:blipFill>
          <a:blip r:embed="rId8"/>
          <a:srcRect/>
          <a:stretch>
            <a:fillRect/>
          </a:stretch>
        </p:blipFill>
        <p:spPr bwMode="auto">
          <a:xfrm>
            <a:off x="8562975" y="5943600"/>
            <a:ext cx="309563" cy="241300"/>
          </a:xfrm>
          <a:prstGeom prst="rect">
            <a:avLst/>
          </a:prstGeom>
          <a:noFill/>
          <a:ln w="9525">
            <a:noFill/>
            <a:miter lim="800000"/>
            <a:headEnd/>
            <a:tailEnd/>
          </a:ln>
        </p:spPr>
      </p:pic>
      <p:pic>
        <p:nvPicPr>
          <p:cNvPr id="13" name="Picture 15" descr="artplus_nature_naturalcity42_f"/>
          <p:cNvPicPr>
            <a:picLocks noChangeAspect="1" noChangeArrowheads="1"/>
          </p:cNvPicPr>
          <p:nvPr/>
        </p:nvPicPr>
        <p:blipFill>
          <a:blip r:embed="rId9"/>
          <a:srcRect/>
          <a:stretch>
            <a:fillRect/>
          </a:stretch>
        </p:blipFill>
        <p:spPr bwMode="auto">
          <a:xfrm>
            <a:off x="7926388" y="6334125"/>
            <a:ext cx="1370012" cy="523875"/>
          </a:xfrm>
          <a:prstGeom prst="rect">
            <a:avLst/>
          </a:prstGeom>
          <a:noFill/>
          <a:ln w="9525">
            <a:noFill/>
            <a:miter lim="800000"/>
            <a:headEnd/>
            <a:tailEnd/>
          </a:ln>
        </p:spPr>
      </p:pic>
      <p:pic>
        <p:nvPicPr>
          <p:cNvPr id="14" name="Picture 20" descr="a1"/>
          <p:cNvPicPr>
            <a:picLocks noChangeAspect="1" noChangeArrowheads="1"/>
          </p:cNvPicPr>
          <p:nvPr/>
        </p:nvPicPr>
        <p:blipFill>
          <a:blip r:embed="rId10"/>
          <a:srcRect/>
          <a:stretch>
            <a:fillRect/>
          </a:stretch>
        </p:blipFill>
        <p:spPr bwMode="auto">
          <a:xfrm>
            <a:off x="9625013" y="328613"/>
            <a:ext cx="942975" cy="1082675"/>
          </a:xfrm>
          <a:prstGeom prst="rect">
            <a:avLst/>
          </a:prstGeom>
          <a:noFill/>
          <a:ln w="9525">
            <a:noFill/>
            <a:miter lim="800000"/>
            <a:headEnd/>
            <a:tailEnd/>
          </a:ln>
        </p:spPr>
      </p:pic>
      <p:pic>
        <p:nvPicPr>
          <p:cNvPr id="15" name="Picture 21" descr="b_1"/>
          <p:cNvPicPr>
            <a:picLocks noChangeAspect="1" noChangeArrowheads="1"/>
          </p:cNvPicPr>
          <p:nvPr/>
        </p:nvPicPr>
        <p:blipFill>
          <a:blip r:embed="rId11"/>
          <a:srcRect/>
          <a:stretch>
            <a:fillRect/>
          </a:stretch>
        </p:blipFill>
        <p:spPr bwMode="auto">
          <a:xfrm>
            <a:off x="-990600" y="1371600"/>
            <a:ext cx="825500" cy="358775"/>
          </a:xfrm>
          <a:prstGeom prst="rect">
            <a:avLst/>
          </a:prstGeom>
          <a:noFill/>
          <a:ln w="9525">
            <a:noFill/>
            <a:miter lim="800000"/>
            <a:headEnd/>
            <a:tailEnd/>
          </a:ln>
        </p:spPr>
      </p:pic>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16" name="日期占位符 4"/>
          <p:cNvSpPr>
            <a:spLocks noGrp="1"/>
          </p:cNvSpPr>
          <p:nvPr>
            <p:ph type="dt" sz="half" idx="10"/>
          </p:nvPr>
        </p:nvSpPr>
        <p:spPr/>
        <p:txBody>
          <a:bodyPr/>
          <a:lstStyle>
            <a:lvl1pPr fontAlgn="auto">
              <a:spcBef>
                <a:spcPts val="0"/>
              </a:spcBef>
              <a:spcAft>
                <a:spcPts val="0"/>
              </a:spcAft>
              <a:defRPr/>
            </a:lvl1pPr>
          </a:lstStyle>
          <a:p>
            <a:pPr>
              <a:defRPr/>
            </a:pPr>
            <a:endParaRPr lang="en-US" altLang="zh-CN"/>
          </a:p>
        </p:txBody>
      </p:sp>
      <p:sp>
        <p:nvSpPr>
          <p:cNvPr id="17" name="页脚占位符 5"/>
          <p:cNvSpPr>
            <a:spLocks noGrp="1"/>
          </p:cNvSpPr>
          <p:nvPr>
            <p:ph type="ftr" sz="quarter" idx="11"/>
          </p:nvPr>
        </p:nvSpPr>
        <p:spPr/>
        <p:txBody>
          <a:bodyPr/>
          <a:lstStyle>
            <a:lvl1pPr fontAlgn="auto">
              <a:spcBef>
                <a:spcPts val="0"/>
              </a:spcBef>
              <a:spcAft>
                <a:spcPts val="0"/>
              </a:spcAft>
              <a:defRPr/>
            </a:lvl1pPr>
          </a:lstStyle>
          <a:p>
            <a:pPr>
              <a:defRPr/>
            </a:pPr>
            <a:endParaRPr lang="en-US" altLang="zh-CN"/>
          </a:p>
        </p:txBody>
      </p:sp>
      <p:sp>
        <p:nvSpPr>
          <p:cNvPr id="18" name="灯片编号占位符 6"/>
          <p:cNvSpPr>
            <a:spLocks noGrp="1"/>
          </p:cNvSpPr>
          <p:nvPr>
            <p:ph type="sldNum" sz="quarter" idx="12"/>
          </p:nvPr>
        </p:nvSpPr>
        <p:spPr/>
        <p:txBody>
          <a:bodyPr/>
          <a:lstStyle>
            <a:lvl1pPr fontAlgn="auto">
              <a:spcBef>
                <a:spcPts val="0"/>
              </a:spcBef>
              <a:spcAft>
                <a:spcPts val="0"/>
              </a:spcAft>
              <a:defRPr/>
            </a:lvl1pPr>
          </a:lstStyle>
          <a:p>
            <a:pPr>
              <a:defRPr/>
            </a:pPr>
            <a:fld id="{5EBA8AA6-73BE-499F-9E72-D4CEC8B87C7F}" type="slidenum">
              <a:rPr lang="en-US" altLang="zh-CN"/>
              <a:pPr>
                <a:defRPr/>
              </a:pPr>
              <a:t>‹#›</a:t>
            </a:fld>
            <a:endParaRPr lang="en-US" altLang="zh-CN"/>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wipe(down)">
                                      <p:cBhvr>
                                        <p:cTn id="7" dur="500"/>
                                        <p:tgtEl>
                                          <p:spTgt spid="13"/>
                                        </p:tgtEl>
                                      </p:cBhvr>
                                    </p:animEffect>
                                  </p:childTnLst>
                                </p:cTn>
                              </p:par>
                            </p:childTnLst>
                          </p:cTn>
                        </p:par>
                        <p:par>
                          <p:cTn id="8" fill="hold">
                            <p:stCondLst>
                              <p:cond delay="500"/>
                            </p:stCondLst>
                            <p:childTnLst>
                              <p:par>
                                <p:cTn id="9" presetID="22" presetClass="entr" presetSubtype="8" fill="hold" grpId="0" nodeType="afterEffect">
                                  <p:stCondLst>
                                    <p:cond delay="899"/>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utoUpdateAnimBg="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21" Type="http://schemas.openxmlformats.org/officeDocument/2006/relationships/image" Target="../media/image8.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20"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23" Type="http://schemas.openxmlformats.org/officeDocument/2006/relationships/image" Target="../media/image10.png"/><Relationship Id="rId10" Type="http://schemas.openxmlformats.org/officeDocument/2006/relationships/slideLayout" Target="../slideLayouts/slideLayout10.xml"/><Relationship Id="rId19" Type="http://schemas.openxmlformats.org/officeDocument/2006/relationships/image" Target="../media/image6.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 Id="rId22" Type="http://schemas.openxmlformats.org/officeDocument/2006/relationships/image" Target="../media/image9.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5400000" scaled="0"/>
          <a:tileRect/>
        </a:gradFill>
        <a:effectLst/>
      </p:bgPr>
    </p:bg>
    <p:spTree>
      <p:nvGrpSpPr>
        <p:cNvPr id="1" name=""/>
        <p:cNvGrpSpPr/>
        <p:nvPr/>
      </p:nvGrpSpPr>
      <p:grpSpPr>
        <a:xfrm>
          <a:off x="0" y="0"/>
          <a:ext cx="0" cy="0"/>
          <a:chOff x="0" y="0"/>
          <a:chExt cx="0" cy="0"/>
        </a:xfrm>
      </p:grpSpPr>
      <p:pic>
        <p:nvPicPr>
          <p:cNvPr id="1026" name="Picture 19" descr="1"/>
          <p:cNvPicPr>
            <a:picLocks noChangeAspect="1" noChangeArrowheads="1"/>
          </p:cNvPicPr>
          <p:nvPr/>
        </p:nvPicPr>
        <p:blipFill>
          <a:blip r:embed="rId14"/>
          <a:srcRect b="38461"/>
          <a:stretch>
            <a:fillRect/>
          </a:stretch>
        </p:blipFill>
        <p:spPr bwMode="auto">
          <a:xfrm>
            <a:off x="0" y="6324600"/>
            <a:ext cx="9144000" cy="542925"/>
          </a:xfrm>
          <a:prstGeom prst="rect">
            <a:avLst/>
          </a:prstGeom>
          <a:noFill/>
          <a:ln w="9525">
            <a:noFill/>
            <a:miter lim="800000"/>
            <a:headEnd/>
            <a:tailEnd/>
          </a:ln>
        </p:spPr>
      </p:pic>
      <p:sp>
        <p:nvSpPr>
          <p:cNvPr id="1041" name="Rectangle 17"/>
          <p:cNvSpPr>
            <a:spLocks noChangeArrowheads="1"/>
          </p:cNvSpPr>
          <p:nvPr/>
        </p:nvSpPr>
        <p:spPr bwMode="gray">
          <a:xfrm>
            <a:off x="0" y="0"/>
            <a:ext cx="9144000" cy="1219200"/>
          </a:xfrm>
          <a:prstGeom prst="rect">
            <a:avLst/>
          </a:prstGeom>
          <a:gradFill rotWithShape="1">
            <a:gsLst>
              <a:gs pos="0">
                <a:schemeClr val="accent1"/>
              </a:gs>
              <a:gs pos="100000">
                <a:schemeClr val="accent1">
                  <a:gamma/>
                  <a:tint val="0"/>
                  <a:invGamma/>
                </a:schemeClr>
              </a:gs>
            </a:gsLst>
            <a:lin ang="5400000" scaled="1"/>
          </a:gradFill>
          <a:ln>
            <a:noFill/>
          </a:ln>
          <a:effectLst/>
          <a:extLst/>
        </p:spPr>
        <p:txBody>
          <a:bodyPr wrap="none" anchor="ctr"/>
          <a:lstStyle/>
          <a:p>
            <a:pPr>
              <a:defRPr/>
            </a:pPr>
            <a:endParaRPr lang="zh-CN" altLang="en-US">
              <a:solidFill>
                <a:srgbClr val="080808"/>
              </a:solidFill>
              <a:latin typeface="+mn-lt"/>
              <a:ea typeface="+mn-ea"/>
            </a:endParaRPr>
          </a:p>
        </p:txBody>
      </p:sp>
      <p:sp>
        <p:nvSpPr>
          <p:cNvPr id="1028" name="Rectangle 3"/>
          <p:cNvSpPr>
            <a:spLocks noGrp="1" noChangeArrowheads="1"/>
          </p:cNvSpPr>
          <p:nvPr>
            <p:ph type="body" idx="1"/>
          </p:nvPr>
        </p:nvSpPr>
        <p:spPr bwMode="auto">
          <a:xfrm>
            <a:off x="457200" y="1295400"/>
            <a:ext cx="8229600" cy="50292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ltLang="zh-CN"/>
          </a:p>
        </p:txBody>
      </p:sp>
      <p:sp>
        <p:nvSpPr>
          <p:cNvPr id="2" name="Rectangle 4"/>
          <p:cNvSpPr>
            <a:spLocks noGrp="1" noChangeArrowheads="1"/>
          </p:cNvSpPr>
          <p:nvPr>
            <p:ph type="dt" sz="half" idx="2"/>
          </p:nvPr>
        </p:nvSpPr>
        <p:spPr bwMode="auto">
          <a:xfrm>
            <a:off x="457200" y="6537325"/>
            <a:ext cx="2133600" cy="244475"/>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defRPr sz="1200">
                <a:solidFill>
                  <a:srgbClr val="FFFFFF"/>
                </a:solidFill>
                <a:latin typeface="+mn-lt"/>
                <a:ea typeface="宋体" pitchFamily="2" charset="-122"/>
              </a:defRPr>
            </a:lvl1pPr>
          </a:lstStyle>
          <a:p>
            <a:pPr>
              <a:defRPr/>
            </a:pPr>
            <a:endParaRPr lang="en-US" altLang="zh-CN"/>
          </a:p>
        </p:txBody>
      </p:sp>
      <p:sp>
        <p:nvSpPr>
          <p:cNvPr id="3" name="Rectangle 4"/>
          <p:cNvSpPr>
            <a:spLocks noGrp="1" noChangeArrowheads="1"/>
          </p:cNvSpPr>
          <p:nvPr>
            <p:ph type="dt" sz="half" idx="2"/>
          </p:nvPr>
        </p:nvSpPr>
        <p:spPr bwMode="auto">
          <a:xfrm>
            <a:off x="457200" y="6537325"/>
            <a:ext cx="2133600" cy="2444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defRPr sz="1200">
                <a:solidFill>
                  <a:srgbClr val="FFFFFF"/>
                </a:solidFill>
                <a:latin typeface="+mn-lt"/>
                <a:ea typeface="宋体" pitchFamily="2" charset="-122"/>
              </a:defRPr>
            </a:lvl1pPr>
          </a:lstStyle>
          <a:p>
            <a:pPr>
              <a:defRPr/>
            </a:pPr>
            <a:endParaRPr lang="en-US" altLang="zh-CN"/>
          </a:p>
        </p:txBody>
      </p:sp>
      <p:sp>
        <p:nvSpPr>
          <p:cNvPr id="1029" name="Rectangle 5"/>
          <p:cNvSpPr>
            <a:spLocks noGrp="1" noChangeArrowheads="1"/>
          </p:cNvSpPr>
          <p:nvPr>
            <p:ph type="ftr" sz="quarter" idx="3"/>
          </p:nvPr>
        </p:nvSpPr>
        <p:spPr bwMode="auto">
          <a:xfrm>
            <a:off x="3124200" y="6537325"/>
            <a:ext cx="2895600" cy="244475"/>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ctr">
              <a:defRPr sz="1200">
                <a:solidFill>
                  <a:srgbClr val="FFFFFF"/>
                </a:solidFill>
                <a:latin typeface="+mn-lt"/>
                <a:ea typeface="宋体" pitchFamily="2" charset="-122"/>
              </a:defRPr>
            </a:lvl1pPr>
          </a:lstStyle>
          <a:p>
            <a:pPr>
              <a:defRPr/>
            </a:pPr>
            <a:endParaRPr lang="en-US" altLang="zh-CN"/>
          </a:p>
        </p:txBody>
      </p:sp>
      <p:sp>
        <p:nvSpPr>
          <p:cNvPr id="1030" name="Rectangle 6"/>
          <p:cNvSpPr>
            <a:spLocks noGrp="1" noChangeArrowheads="1"/>
          </p:cNvSpPr>
          <p:nvPr>
            <p:ph type="sldNum" sz="quarter" idx="4"/>
          </p:nvPr>
        </p:nvSpPr>
        <p:spPr bwMode="auto">
          <a:xfrm>
            <a:off x="6553200" y="6537325"/>
            <a:ext cx="2133600" cy="244475"/>
          </a:xfrm>
          <a:prstGeom prst="rect">
            <a:avLst/>
          </a:prstGeom>
          <a:noFill/>
          <a:ln>
            <a:noFill/>
          </a:ln>
          <a:effectLst/>
          <a:extLst/>
        </p:spPr>
        <p:txBody>
          <a:bodyPr vert="horz" wrap="square" lIns="91440" tIns="45720" rIns="91440" bIns="45720" numCol="1" anchor="t" anchorCtr="0" compatLnSpc="1">
            <a:prstTxWarp prst="textNoShape">
              <a:avLst/>
            </a:prstTxWarp>
          </a:bodyPr>
          <a:lstStyle>
            <a:lvl1pPr algn="r">
              <a:defRPr sz="1200">
                <a:solidFill>
                  <a:srgbClr val="FFFFFF"/>
                </a:solidFill>
                <a:latin typeface="+mn-lt"/>
                <a:ea typeface="宋体" pitchFamily="2" charset="-122"/>
              </a:defRPr>
            </a:lvl1pPr>
          </a:lstStyle>
          <a:p>
            <a:pPr>
              <a:defRPr/>
            </a:pPr>
            <a:fld id="{60C48AA5-D682-41D0-BF16-787C49534EF1}" type="slidenum">
              <a:rPr lang="en-US" altLang="zh-CN"/>
              <a:pPr>
                <a:defRPr/>
              </a:pPr>
              <a:t>‹#›</a:t>
            </a:fld>
            <a:endParaRPr lang="en-US" altLang="zh-CN"/>
          </a:p>
        </p:txBody>
      </p:sp>
      <p:pic>
        <p:nvPicPr>
          <p:cNvPr id="1032" name="Picture 9" descr="artplus_nature_naturalcity42_a"/>
          <p:cNvPicPr>
            <a:picLocks noChangeAspect="1" noChangeArrowheads="1"/>
          </p:cNvPicPr>
          <p:nvPr/>
        </p:nvPicPr>
        <p:blipFill>
          <a:blip r:embed="rId15"/>
          <a:srcRect/>
          <a:stretch>
            <a:fillRect/>
          </a:stretch>
        </p:blipFill>
        <p:spPr bwMode="auto">
          <a:xfrm>
            <a:off x="7891463" y="5935663"/>
            <a:ext cx="1235075" cy="833437"/>
          </a:xfrm>
          <a:prstGeom prst="rect">
            <a:avLst/>
          </a:prstGeom>
          <a:noFill/>
          <a:ln w="9525">
            <a:noFill/>
            <a:miter lim="800000"/>
            <a:headEnd/>
            <a:tailEnd/>
          </a:ln>
        </p:spPr>
      </p:pic>
      <p:pic>
        <p:nvPicPr>
          <p:cNvPr id="1033" name="Picture 10" descr="artplus_nature_naturalcity42_b"/>
          <p:cNvPicPr>
            <a:picLocks noChangeAspect="1" noChangeArrowheads="1"/>
          </p:cNvPicPr>
          <p:nvPr/>
        </p:nvPicPr>
        <p:blipFill>
          <a:blip r:embed="rId16"/>
          <a:srcRect/>
          <a:stretch>
            <a:fillRect/>
          </a:stretch>
        </p:blipFill>
        <p:spPr bwMode="auto">
          <a:xfrm>
            <a:off x="7981950" y="5916613"/>
            <a:ext cx="828675" cy="158750"/>
          </a:xfrm>
          <a:prstGeom prst="rect">
            <a:avLst/>
          </a:prstGeom>
          <a:noFill/>
          <a:ln w="9525">
            <a:noFill/>
            <a:miter lim="800000"/>
            <a:headEnd/>
            <a:tailEnd/>
          </a:ln>
        </p:spPr>
      </p:pic>
      <p:pic>
        <p:nvPicPr>
          <p:cNvPr id="1034" name="Picture 11" descr="artplus_nature_naturalcity42_e"/>
          <p:cNvPicPr>
            <a:picLocks noChangeAspect="1" noChangeArrowheads="1"/>
          </p:cNvPicPr>
          <p:nvPr/>
        </p:nvPicPr>
        <p:blipFill>
          <a:blip r:embed="rId17"/>
          <a:srcRect/>
          <a:stretch>
            <a:fillRect/>
          </a:stretch>
        </p:blipFill>
        <p:spPr bwMode="auto">
          <a:xfrm>
            <a:off x="8161338" y="5608638"/>
            <a:ext cx="430212" cy="463550"/>
          </a:xfrm>
          <a:prstGeom prst="rect">
            <a:avLst/>
          </a:prstGeom>
          <a:noFill/>
          <a:ln w="9525">
            <a:noFill/>
            <a:miter lim="800000"/>
            <a:headEnd/>
            <a:tailEnd/>
          </a:ln>
        </p:spPr>
      </p:pic>
      <p:pic>
        <p:nvPicPr>
          <p:cNvPr id="1035" name="Picture 12" descr="artplus_nature_naturalcity42_d"/>
          <p:cNvPicPr>
            <a:picLocks noChangeAspect="1" noChangeArrowheads="1"/>
          </p:cNvPicPr>
          <p:nvPr/>
        </p:nvPicPr>
        <p:blipFill>
          <a:blip r:embed="rId18"/>
          <a:srcRect/>
          <a:stretch>
            <a:fillRect/>
          </a:stretch>
        </p:blipFill>
        <p:spPr bwMode="auto">
          <a:xfrm>
            <a:off x="8102600" y="5849938"/>
            <a:ext cx="173038" cy="161925"/>
          </a:xfrm>
          <a:prstGeom prst="rect">
            <a:avLst/>
          </a:prstGeom>
          <a:noFill/>
          <a:ln w="9525">
            <a:noFill/>
            <a:miter lim="800000"/>
            <a:headEnd/>
            <a:tailEnd/>
          </a:ln>
        </p:spPr>
      </p:pic>
      <p:pic>
        <p:nvPicPr>
          <p:cNvPr id="1036" name="Picture 13" descr="artplus_nature_naturalcity42_i"/>
          <p:cNvPicPr>
            <a:picLocks noChangeAspect="1" noChangeArrowheads="1"/>
          </p:cNvPicPr>
          <p:nvPr/>
        </p:nvPicPr>
        <p:blipFill>
          <a:blip r:embed="rId19"/>
          <a:srcRect/>
          <a:stretch>
            <a:fillRect/>
          </a:stretch>
        </p:blipFill>
        <p:spPr bwMode="auto">
          <a:xfrm>
            <a:off x="8469313" y="5969000"/>
            <a:ext cx="461962" cy="244475"/>
          </a:xfrm>
          <a:prstGeom prst="rect">
            <a:avLst/>
          </a:prstGeom>
          <a:noFill/>
          <a:ln w="9525">
            <a:noFill/>
            <a:miter lim="800000"/>
            <a:headEnd/>
            <a:tailEnd/>
          </a:ln>
        </p:spPr>
      </p:pic>
      <p:pic>
        <p:nvPicPr>
          <p:cNvPr id="1037" name="Picture 14" descr="artplus_nature_naturalcity42_c"/>
          <p:cNvPicPr>
            <a:picLocks noChangeAspect="1" noChangeArrowheads="1"/>
          </p:cNvPicPr>
          <p:nvPr/>
        </p:nvPicPr>
        <p:blipFill>
          <a:blip r:embed="rId20"/>
          <a:srcRect/>
          <a:stretch>
            <a:fillRect/>
          </a:stretch>
        </p:blipFill>
        <p:spPr bwMode="auto">
          <a:xfrm>
            <a:off x="8562975" y="5943600"/>
            <a:ext cx="309563" cy="241300"/>
          </a:xfrm>
          <a:prstGeom prst="rect">
            <a:avLst/>
          </a:prstGeom>
          <a:noFill/>
          <a:ln w="9525">
            <a:noFill/>
            <a:miter lim="800000"/>
            <a:headEnd/>
            <a:tailEnd/>
          </a:ln>
        </p:spPr>
      </p:pic>
      <p:pic>
        <p:nvPicPr>
          <p:cNvPr id="1039" name="Picture 15" descr="artplus_nature_naturalcity42_f"/>
          <p:cNvPicPr>
            <a:picLocks noChangeAspect="1" noChangeArrowheads="1"/>
          </p:cNvPicPr>
          <p:nvPr/>
        </p:nvPicPr>
        <p:blipFill>
          <a:blip r:embed="rId21"/>
          <a:srcRect/>
          <a:stretch>
            <a:fillRect/>
          </a:stretch>
        </p:blipFill>
        <p:spPr bwMode="auto">
          <a:xfrm>
            <a:off x="7926388" y="6334125"/>
            <a:ext cx="1370012" cy="523875"/>
          </a:xfrm>
          <a:prstGeom prst="rect">
            <a:avLst/>
          </a:prstGeom>
          <a:noFill/>
          <a:ln w="9525">
            <a:noFill/>
            <a:miter lim="800000"/>
            <a:headEnd/>
            <a:tailEnd/>
          </a:ln>
        </p:spPr>
      </p:pic>
      <p:sp>
        <p:nvSpPr>
          <p:cNvPr id="4" name="Rectangle 2"/>
          <p:cNvSpPr>
            <a:spLocks noGrp="1" noChangeArrowheads="1"/>
          </p:cNvSpPr>
          <p:nvPr>
            <p:ph type="title"/>
          </p:nvPr>
        </p:nvSpPr>
        <p:spPr bwMode="auto">
          <a:xfrm>
            <a:off x="457200" y="228600"/>
            <a:ext cx="8229600" cy="868363"/>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endParaRPr lang="en-US" altLang="zh-CN"/>
          </a:p>
        </p:txBody>
      </p:sp>
      <p:pic>
        <p:nvPicPr>
          <p:cNvPr id="1044" name="Picture 20" descr="a1"/>
          <p:cNvPicPr>
            <a:picLocks noChangeAspect="1" noChangeArrowheads="1"/>
          </p:cNvPicPr>
          <p:nvPr/>
        </p:nvPicPr>
        <p:blipFill>
          <a:blip r:embed="rId22"/>
          <a:srcRect/>
          <a:stretch>
            <a:fillRect/>
          </a:stretch>
        </p:blipFill>
        <p:spPr bwMode="auto">
          <a:xfrm>
            <a:off x="9625013" y="328613"/>
            <a:ext cx="942975" cy="1082675"/>
          </a:xfrm>
          <a:prstGeom prst="rect">
            <a:avLst/>
          </a:prstGeom>
          <a:noFill/>
          <a:ln w="9525">
            <a:noFill/>
            <a:miter lim="800000"/>
            <a:headEnd/>
            <a:tailEnd/>
          </a:ln>
        </p:spPr>
      </p:pic>
      <p:pic>
        <p:nvPicPr>
          <p:cNvPr id="1045" name="Picture 21" descr="b_1"/>
          <p:cNvPicPr>
            <a:picLocks noChangeAspect="1" noChangeArrowheads="1"/>
          </p:cNvPicPr>
          <p:nvPr/>
        </p:nvPicPr>
        <p:blipFill>
          <a:blip r:embed="rId23"/>
          <a:srcRect/>
          <a:stretch>
            <a:fillRect/>
          </a:stretch>
        </p:blipFill>
        <p:spPr bwMode="auto">
          <a:xfrm>
            <a:off x="-990600" y="1371600"/>
            <a:ext cx="825500" cy="358775"/>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Ls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4" fill="hold" nodeType="withEffect">
                                  <p:stCondLst>
                                    <p:cond delay="0"/>
                                  </p:stCondLst>
                                  <p:childTnLst>
                                    <p:set>
                                      <p:cBhvr>
                                        <p:cTn id="6" dur="1" fill="hold">
                                          <p:stCondLst>
                                            <p:cond delay="0"/>
                                          </p:stCondLst>
                                        </p:cTn>
                                        <p:tgtEl>
                                          <p:spTgt spid="1039"/>
                                        </p:tgtEl>
                                        <p:attrNameLst>
                                          <p:attrName>style.visibility</p:attrName>
                                        </p:attrNameLst>
                                      </p:cBhvr>
                                      <p:to>
                                        <p:strVal val="visible"/>
                                      </p:to>
                                    </p:set>
                                    <p:animEffect transition="in" filter="wipe(down)">
                                      <p:cBhvr>
                                        <p:cTn id="7" dur="1000"/>
                                        <p:tgtEl>
                                          <p:spTgt spid="1039"/>
                                        </p:tgtEl>
                                      </p:cBhvr>
                                    </p:animEffect>
                                  </p:childTnLst>
                                </p:cTn>
                              </p:par>
                            </p:childTnLst>
                          </p:cTn>
                        </p:par>
                        <p:par>
                          <p:cTn id="8" fill="hold" nodeType="afterGroup">
                            <p:stCondLst>
                              <p:cond delay="1000"/>
                            </p:stCondLst>
                            <p:childTnLst>
                              <p:par>
                                <p:cTn id="9" presetID="0" presetClass="path" presetSubtype="0" accel="50000" decel="50000" fill="hold" nodeType="afterEffect">
                                  <p:stCondLst>
                                    <p:cond delay="0"/>
                                  </p:stCondLst>
                                  <p:childTnLst>
                                    <p:animMotion origin="layout" path="M 3.33333E-6 -1.85185E-6 C -0.09045 -0.01597 -0.36945 -0.08727 -0.54306 -0.09537 C -0.71667 -0.10347 -0.93785 -0.05879 -1.04167 -0.04907 " pathEditMode="relative" rAng="0" ptsTypes="aaa">
                                      <p:cBhvr>
                                        <p:cTn id="10" dur="2000" fill="hold"/>
                                        <p:tgtEl>
                                          <p:spTgt spid="1044"/>
                                        </p:tgtEl>
                                        <p:attrNameLst>
                                          <p:attrName>ppt_x</p:attrName>
                                          <p:attrName>ppt_y</p:attrName>
                                        </p:attrNameLst>
                                      </p:cBhvr>
                                      <p:rCtr x="-52083" y="-5185"/>
                                    </p:animMotion>
                                  </p:childTnLst>
                                </p:cTn>
                              </p:par>
                            </p:childTnLst>
                          </p:cTn>
                        </p:par>
                        <p:par>
                          <p:cTn id="11" fill="hold" nodeType="afterGroup">
                            <p:stCondLst>
                              <p:cond delay="3000"/>
                            </p:stCondLst>
                            <p:childTnLst>
                              <p:par>
                                <p:cTn id="12" presetID="0" presetClass="path" presetSubtype="0" accel="50000" decel="50000" fill="hold" nodeType="afterEffect">
                                  <p:stCondLst>
                                    <p:cond delay="0"/>
                                  </p:stCondLst>
                                  <p:childTnLst>
                                    <p:animMotion origin="layout" path="M -0.00348 0.05949 C 0.00625 0.0581 0.04097 0.0574 0.05399 0.05324 C 0.06701 0.04907 0.06632 0.04907 0.07638 0.03379 C 0.08628 0.01898 0.10538 -0.02269 0.11319 -0.03727 " pathEditMode="relative" rAng="0" ptsTypes="aaaa">
                                      <p:cBhvr>
                                        <p:cTn id="13" dur="2000" fill="hold"/>
                                        <p:tgtEl>
                                          <p:spTgt spid="1045"/>
                                        </p:tgtEl>
                                        <p:attrNameLst>
                                          <p:attrName>ppt_x</p:attrName>
                                          <p:attrName>ppt_y</p:attrName>
                                        </p:attrNameLst>
                                      </p:cBhvr>
                                      <p:rCtr x="5833" y="-4838"/>
                                    </p:animMotion>
                                  </p:childTnLst>
                                </p:cTn>
                              </p:par>
                              <p:par>
                                <p:cTn id="14" presetID="22" presetClass="entr" presetSubtype="8" fill="hold" grpId="0" nodeType="withEffect">
                                  <p:stCondLst>
                                    <p:cond delay="900"/>
                                  </p:stCondLst>
                                  <p:childTnLst>
                                    <p:set>
                                      <p:cBhvr>
                                        <p:cTn id="15" dur="1" fill="hold">
                                          <p:stCondLst>
                                            <p:cond delay="0"/>
                                          </p:stCondLst>
                                        </p:cTn>
                                        <p:tgtEl>
                                          <p:spTgt spid="4"/>
                                        </p:tgtEl>
                                        <p:attrNameLst>
                                          <p:attrName>style.visibility</p:attrName>
                                        </p:attrNameLst>
                                      </p:cBhvr>
                                      <p:to>
                                        <p:strVal val="visible"/>
                                      </p:to>
                                    </p:set>
                                    <p:animEffect transition="in" filter="wipe(left)">
                                      <p:cBhvr>
                                        <p:cTn id="16"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txStyles>
    <p:titleStyle>
      <a:lvl1pPr algn="ctr" rtl="0" fontAlgn="base">
        <a:spcBef>
          <a:spcPct val="0"/>
        </a:spcBef>
        <a:spcAft>
          <a:spcPct val="0"/>
        </a:spcAft>
        <a:defRPr sz="4200" b="1" i="1">
          <a:solidFill>
            <a:schemeClr val="tx1"/>
          </a:solidFill>
          <a:latin typeface="+mj-lt"/>
          <a:ea typeface="+mj-ea"/>
          <a:cs typeface="+mj-cs"/>
        </a:defRPr>
      </a:lvl1pPr>
      <a:lvl2pPr algn="ctr" rtl="0" fontAlgn="base">
        <a:spcBef>
          <a:spcPct val="0"/>
        </a:spcBef>
        <a:spcAft>
          <a:spcPct val="0"/>
        </a:spcAft>
        <a:defRPr sz="4200" b="1" i="1">
          <a:solidFill>
            <a:schemeClr val="tx1"/>
          </a:solidFill>
          <a:latin typeface="Arial" charset="0"/>
        </a:defRPr>
      </a:lvl2pPr>
      <a:lvl3pPr algn="ctr" rtl="0" fontAlgn="base">
        <a:spcBef>
          <a:spcPct val="0"/>
        </a:spcBef>
        <a:spcAft>
          <a:spcPct val="0"/>
        </a:spcAft>
        <a:defRPr sz="4200" b="1" i="1">
          <a:solidFill>
            <a:schemeClr val="tx1"/>
          </a:solidFill>
          <a:latin typeface="Arial" charset="0"/>
        </a:defRPr>
      </a:lvl3pPr>
      <a:lvl4pPr algn="ctr" rtl="0" fontAlgn="base">
        <a:spcBef>
          <a:spcPct val="0"/>
        </a:spcBef>
        <a:spcAft>
          <a:spcPct val="0"/>
        </a:spcAft>
        <a:defRPr sz="4200" b="1" i="1">
          <a:solidFill>
            <a:schemeClr val="tx1"/>
          </a:solidFill>
          <a:latin typeface="Arial" charset="0"/>
        </a:defRPr>
      </a:lvl4pPr>
      <a:lvl5pPr algn="ctr" rtl="0" fontAlgn="base">
        <a:spcBef>
          <a:spcPct val="0"/>
        </a:spcBef>
        <a:spcAft>
          <a:spcPct val="0"/>
        </a:spcAft>
        <a:defRPr sz="4200" b="1" i="1">
          <a:solidFill>
            <a:schemeClr val="tx1"/>
          </a:solidFill>
          <a:latin typeface="Arial" charset="0"/>
        </a:defRPr>
      </a:lvl5pPr>
      <a:lvl6pPr marL="457200" algn="ctr" rtl="0" eaLnBrk="1" fontAlgn="base" hangingPunct="1">
        <a:spcBef>
          <a:spcPct val="0"/>
        </a:spcBef>
        <a:spcAft>
          <a:spcPct val="0"/>
        </a:spcAft>
        <a:defRPr sz="4200" b="1" i="1">
          <a:solidFill>
            <a:schemeClr val="tx1"/>
          </a:solidFill>
          <a:latin typeface="Arial" charset="0"/>
        </a:defRPr>
      </a:lvl6pPr>
      <a:lvl7pPr marL="914400" algn="ctr" rtl="0" eaLnBrk="1" fontAlgn="base" hangingPunct="1">
        <a:spcBef>
          <a:spcPct val="0"/>
        </a:spcBef>
        <a:spcAft>
          <a:spcPct val="0"/>
        </a:spcAft>
        <a:defRPr sz="4200" b="1" i="1">
          <a:solidFill>
            <a:schemeClr val="tx1"/>
          </a:solidFill>
          <a:latin typeface="Arial" charset="0"/>
        </a:defRPr>
      </a:lvl7pPr>
      <a:lvl8pPr marL="1371600" algn="ctr" rtl="0" eaLnBrk="1" fontAlgn="base" hangingPunct="1">
        <a:spcBef>
          <a:spcPct val="0"/>
        </a:spcBef>
        <a:spcAft>
          <a:spcPct val="0"/>
        </a:spcAft>
        <a:defRPr sz="4200" b="1" i="1">
          <a:solidFill>
            <a:schemeClr val="tx1"/>
          </a:solidFill>
          <a:latin typeface="Arial" charset="0"/>
        </a:defRPr>
      </a:lvl8pPr>
      <a:lvl9pPr marL="1828800" algn="ctr" rtl="0" eaLnBrk="1" fontAlgn="base" hangingPunct="1">
        <a:spcBef>
          <a:spcPct val="0"/>
        </a:spcBef>
        <a:spcAft>
          <a:spcPct val="0"/>
        </a:spcAft>
        <a:defRPr sz="4200" b="1" i="1">
          <a:solidFill>
            <a:schemeClr val="tx1"/>
          </a:solidFill>
          <a:latin typeface="Arial" charset="0"/>
        </a:defRPr>
      </a:lvl9pPr>
    </p:titleStyle>
    <p:bodyStyle>
      <a:lvl1pPr marL="342900" indent="-342900" algn="l" rtl="0" fontAlgn="base">
        <a:spcBef>
          <a:spcPct val="20000"/>
        </a:spcBef>
        <a:spcAft>
          <a:spcPct val="0"/>
        </a:spcAft>
        <a:buClr>
          <a:schemeClr val="folHlink"/>
        </a:buClr>
        <a:buFont typeface="Wingdings" pitchFamily="2" charset="2"/>
        <a:buChar char="v"/>
        <a:defRPr sz="3200">
          <a:solidFill>
            <a:schemeClr val="tx1"/>
          </a:solidFill>
          <a:latin typeface="+mn-lt"/>
          <a:ea typeface="+mn-ea"/>
          <a:cs typeface="+mn-cs"/>
        </a:defRPr>
      </a:lvl1pPr>
      <a:lvl2pPr marL="742950" indent="-285750" algn="l" rtl="0" fontAlgn="base">
        <a:spcBef>
          <a:spcPct val="20000"/>
        </a:spcBef>
        <a:spcAft>
          <a:spcPct val="0"/>
        </a:spcAft>
        <a:buClr>
          <a:schemeClr val="tx2"/>
        </a:buClr>
        <a:buFont typeface="Wingdings" pitchFamily="2" charset="2"/>
        <a:buChar char="§"/>
        <a:defRPr sz="2800">
          <a:solidFill>
            <a:schemeClr val="tx1"/>
          </a:solidFill>
          <a:latin typeface="+mn-lt"/>
        </a:defRPr>
      </a:lvl2pPr>
      <a:lvl3pPr marL="1143000" indent="-228600" algn="l" rtl="0" fontAlgn="base">
        <a:spcBef>
          <a:spcPct val="20000"/>
        </a:spcBef>
        <a:spcAft>
          <a:spcPct val="0"/>
        </a:spcAft>
        <a:buChar char="•"/>
        <a:defRPr sz="2400">
          <a:solidFill>
            <a:schemeClr val="tx1"/>
          </a:solidFill>
          <a:latin typeface="+mn-lt"/>
        </a:defRPr>
      </a:lvl3pPr>
      <a:lvl4pPr marL="1600200" indent="-228600" algn="l" rtl="0" fontAlgn="base">
        <a:spcBef>
          <a:spcPct val="20000"/>
        </a:spcBef>
        <a:spcAft>
          <a:spcPct val="0"/>
        </a:spcAft>
        <a:buChar char="–"/>
        <a:defRPr sz="2000">
          <a:solidFill>
            <a:schemeClr val="tx1"/>
          </a:solidFill>
          <a:latin typeface="+mn-lt"/>
        </a:defRPr>
      </a:lvl4pPr>
      <a:lvl5pPr marL="2057400" indent="-228600" algn="l" rtl="0" fontAlgn="base">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1.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chart" Target="../charts/chart2.xml"/><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8.xml.rels><?xml version="1.0" encoding="UTF-8" standalone="yes"?>
<Relationships xmlns="http://schemas.openxmlformats.org/package/2006/relationships"><Relationship Id="rId2" Type="http://schemas.openxmlformats.org/officeDocument/2006/relationships/image" Target="../media/image58.em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59.jpeg"/><Relationship Id="rId1" Type="http://schemas.openxmlformats.org/officeDocument/2006/relationships/slideLayout" Target="../slideLayouts/slideLayout2.xml"/><Relationship Id="rId5" Type="http://schemas.openxmlformats.org/officeDocument/2006/relationships/image" Target="../media/image60.jpeg"/><Relationship Id="rId4" Type="http://schemas.openxmlformats.org/officeDocument/2006/relationships/image" Target="../media/image35.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5.jpeg"/><Relationship Id="rId1" Type="http://schemas.openxmlformats.org/officeDocument/2006/relationships/slideLayout" Target="../slideLayouts/slideLayout2.xml"/><Relationship Id="rId4" Type="http://schemas.openxmlformats.org/officeDocument/2006/relationships/image" Target="../media/image61.jpeg"/></Relationships>
</file>

<file path=ppt/slides/_rels/slide42.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hyperlink" Target="https://baike.baidu.com/item/%E6%97%A5%E5%86%85%E7%93%A6/705948" TargetMode="External"/><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8.jpg"/><Relationship Id="rId2" Type="http://schemas.openxmlformats.org/officeDocument/2006/relationships/image" Target="../media/image47.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6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2.png"/><Relationship Id="rId5" Type="http://schemas.openxmlformats.org/officeDocument/2006/relationships/image" Target="../media/image75.png"/><Relationship Id="rId4" Type="http://schemas.openxmlformats.org/officeDocument/2006/relationships/image" Target="../media/image74.png"/></Relationships>
</file>

<file path=ppt/slides/_rels/slide6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8" Type="http://schemas.openxmlformats.org/officeDocument/2006/relationships/hyperlink" Target="http://data.mofcom.gov.cn/gbtj/table.shtml" TargetMode="External"/><Relationship Id="rId13" Type="http://schemas.openxmlformats.org/officeDocument/2006/relationships/hyperlink" Target="http://data.mofcom.gov.cn/hwmy/imexCountry.shtml" TargetMode="External"/><Relationship Id="rId18" Type="http://schemas.openxmlformats.org/officeDocument/2006/relationships/hyperlink" Target="http://data.mofcom.gov.cn/fwmy/worldar.shtml" TargetMode="External"/><Relationship Id="rId3" Type="http://schemas.openxmlformats.org/officeDocument/2006/relationships/hyperlink" Target="http://data.mofcom.gov.cn/gnmy/shrzgm.shtml" TargetMode="External"/><Relationship Id="rId7" Type="http://schemas.openxmlformats.org/officeDocument/2006/relationships/hyperlink" Target="http://data.mofcom.gov.cn/tzhz/fordirinvest.shtml" TargetMode="External"/><Relationship Id="rId12" Type="http://schemas.openxmlformats.org/officeDocument/2006/relationships/hyperlink" Target="http://data.mofcom.gov.cn/hwmy/imexComType.shtml" TargetMode="External"/><Relationship Id="rId17" Type="http://schemas.openxmlformats.org/officeDocument/2006/relationships/hyperlink" Target="http://data.mofcom.gov.cn/fwmy/worldfw.shtml" TargetMode="External"/><Relationship Id="rId2" Type="http://schemas.openxmlformats.org/officeDocument/2006/relationships/hyperlink" Target="http://data.mofcom.gov.cn/index.shtml" TargetMode="External"/><Relationship Id="rId16" Type="http://schemas.openxmlformats.org/officeDocument/2006/relationships/hyperlink" Target="http://data.mofcom.gov.cn/fwmy/classificationannual.shtml" TargetMode="External"/><Relationship Id="rId1" Type="http://schemas.openxmlformats.org/officeDocument/2006/relationships/slideLayout" Target="../slideLayouts/slideLayout2.xml"/><Relationship Id="rId6" Type="http://schemas.openxmlformats.org/officeDocument/2006/relationships/hyperlink" Target="http://data.mofcom.gov.cn/lywz/inmr.shtml" TargetMode="External"/><Relationship Id="rId11" Type="http://schemas.openxmlformats.org/officeDocument/2006/relationships/hyperlink" Target="http://data.mofcom.gov.cn/hwmy/imexTradeMethod.shtml" TargetMode="External"/><Relationship Id="rId5" Type="http://schemas.openxmlformats.org/officeDocument/2006/relationships/hyperlink" Target="http://data.mofcom.gov.cn/fwmy/overtheyears.shtml" TargetMode="External"/><Relationship Id="rId15" Type="http://schemas.openxmlformats.org/officeDocument/2006/relationships/hyperlink" Target="http://data.mofcom.gov.cn/fwmy/monthly.shtml" TargetMode="External"/><Relationship Id="rId10" Type="http://schemas.openxmlformats.org/officeDocument/2006/relationships/hyperlink" Target="http://data.mofcom.gov.cn/hwmy/imexyear.shtml" TargetMode="External"/><Relationship Id="rId19" Type="http://schemas.openxmlformats.org/officeDocument/2006/relationships/hyperlink" Target="http://data.mofcom.gov.cn/fwmy/topth.shtml" TargetMode="External"/><Relationship Id="rId4" Type="http://schemas.openxmlformats.org/officeDocument/2006/relationships/hyperlink" Target="http://data.mofcom.gov.cn/hwmy/imexmonth.shtml" TargetMode="External"/><Relationship Id="rId9" Type="http://schemas.openxmlformats.org/officeDocument/2006/relationships/hyperlink" Target="http://data.mofcom.gov.cn/zhtj/gdp.shtml" TargetMode="External"/><Relationship Id="rId14" Type="http://schemas.openxmlformats.org/officeDocument/2006/relationships/hyperlink" Target="http://data.mofcom.gov.cn/hwmy/composition.shtml"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7" name="Rectangle 5"/>
          <p:cNvSpPr>
            <a:spLocks noGrp="1" noChangeArrowheads="1"/>
          </p:cNvSpPr>
          <p:nvPr>
            <p:ph type="ftr" sz="quarter" idx="11"/>
          </p:nvPr>
        </p:nvSpPr>
        <p:spPr>
          <a:noFill/>
          <a:ln>
            <a:miter lim="800000"/>
            <a:headEnd/>
            <a:tailEnd/>
          </a:ln>
        </p:spPr>
        <p:txBody>
          <a:bodyPr/>
          <a:lstStyle/>
          <a:p>
            <a:pPr fontAlgn="base">
              <a:spcBef>
                <a:spcPct val="0"/>
              </a:spcBef>
              <a:spcAft>
                <a:spcPct val="0"/>
              </a:spcAft>
            </a:pPr>
            <a:r>
              <a:rPr lang="en-US" altLang="zh-CN">
                <a:ea typeface="宋体" charset="-122"/>
              </a:rPr>
              <a:t>www.themegallery.com</a:t>
            </a:r>
          </a:p>
        </p:txBody>
      </p:sp>
      <p:sp>
        <p:nvSpPr>
          <p:cNvPr id="2050" name="Rectangle 2"/>
          <p:cNvSpPr>
            <a:spLocks noGrp="1" noChangeArrowheads="1"/>
          </p:cNvSpPr>
          <p:nvPr>
            <p:ph type="ctrTitle"/>
          </p:nvPr>
        </p:nvSpPr>
        <p:spPr>
          <a:xfrm>
            <a:off x="0" y="4509120"/>
            <a:ext cx="4644008" cy="1143000"/>
          </a:xfrm>
          <a:ln/>
          <a:extLst/>
        </p:spPr>
        <p:style>
          <a:lnRef idx="0">
            <a:schemeClr val="accent5"/>
          </a:lnRef>
          <a:fillRef idx="3">
            <a:schemeClr val="accent5"/>
          </a:fillRef>
          <a:effectRef idx="3">
            <a:schemeClr val="accent5"/>
          </a:effectRef>
          <a:fontRef idx="minor">
            <a:schemeClr val="lt1"/>
          </a:fontRef>
        </p:style>
        <p:txBody>
          <a:bodyPr/>
          <a:lstStyle/>
          <a:p>
            <a:pPr algn="ctr">
              <a:defRPr/>
            </a:pPr>
            <a:r>
              <a:rPr lang="zh-CN" altLang="en-US" sz="4400" i="0" dirty="0">
                <a:ea typeface="宋体" pitchFamily="2" charset="-122"/>
              </a:rPr>
              <a:t>国际贸易</a:t>
            </a:r>
            <a:endParaRPr lang="en-US" altLang="zh-CN" sz="4400" i="0" dirty="0">
              <a:ea typeface="宋体" pitchFamily="2" charset="-122"/>
            </a:endParaRPr>
          </a:p>
        </p:txBody>
      </p:sp>
      <p:sp>
        <p:nvSpPr>
          <p:cNvPr id="2051" name="Rectangle 3"/>
          <p:cNvSpPr>
            <a:spLocks noGrp="1" noChangeArrowheads="1"/>
          </p:cNvSpPr>
          <p:nvPr>
            <p:ph type="subTitle" idx="1"/>
          </p:nvPr>
        </p:nvSpPr>
        <p:spPr>
          <a:xfrm>
            <a:off x="250825" y="6021388"/>
            <a:ext cx="6400800" cy="381000"/>
          </a:xfrm>
        </p:spPr>
        <p:txBody>
          <a:bodyPr/>
          <a:lstStyle/>
          <a:p>
            <a:pPr>
              <a:defRPr/>
            </a:pPr>
            <a:r>
              <a:rPr lang="zh-CN" altLang="en-US" i="0" dirty="0">
                <a:solidFill>
                  <a:schemeClr val="accent1">
                    <a:lumMod val="75000"/>
                  </a:schemeClr>
                </a:solidFill>
                <a:ea typeface="宋体" pitchFamily="2" charset="-122"/>
              </a:rPr>
              <a:t>罗伯特</a:t>
            </a:r>
            <a:r>
              <a:rPr lang="en-US" altLang="zh-CN" i="0" dirty="0">
                <a:solidFill>
                  <a:schemeClr val="accent1">
                    <a:lumMod val="75000"/>
                  </a:schemeClr>
                </a:solidFill>
                <a:ea typeface="宋体" pitchFamily="2" charset="-122"/>
              </a:rPr>
              <a:t>·C·</a:t>
            </a:r>
            <a:r>
              <a:rPr lang="zh-CN" altLang="en-US" i="0" dirty="0">
                <a:solidFill>
                  <a:schemeClr val="accent1">
                    <a:lumMod val="75000"/>
                  </a:schemeClr>
                </a:solidFill>
                <a:ea typeface="宋体" pitchFamily="2" charset="-122"/>
              </a:rPr>
              <a:t>芬斯特拉             艾伦</a:t>
            </a:r>
            <a:r>
              <a:rPr lang="en-US" altLang="zh-CN" i="0" dirty="0">
                <a:solidFill>
                  <a:schemeClr val="accent1">
                    <a:lumMod val="75000"/>
                  </a:schemeClr>
                </a:solidFill>
                <a:ea typeface="宋体" pitchFamily="2" charset="-122"/>
              </a:rPr>
              <a:t>·M·</a:t>
            </a:r>
            <a:r>
              <a:rPr lang="zh-CN" altLang="en-US" i="0" dirty="0">
                <a:solidFill>
                  <a:schemeClr val="accent1">
                    <a:lumMod val="75000"/>
                  </a:schemeClr>
                </a:solidFill>
                <a:ea typeface="宋体" pitchFamily="2" charset="-122"/>
              </a:rPr>
              <a:t>泰勒</a:t>
            </a:r>
            <a:endParaRPr lang="en-US" altLang="zh-CN" i="0" dirty="0">
              <a:solidFill>
                <a:schemeClr val="accent1">
                  <a:lumMod val="75000"/>
                </a:schemeClr>
              </a:solidFill>
              <a:ea typeface="宋体" pitchFamily="2"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xmlns="" id="{6EBE195C-EBD8-4F31-883E-D0736C41E6D3}"/>
              </a:ext>
            </a:extLst>
          </p:cNvPr>
          <p:cNvSpPr txBox="1"/>
          <p:nvPr/>
        </p:nvSpPr>
        <p:spPr>
          <a:xfrm>
            <a:off x="539552" y="6067779"/>
            <a:ext cx="3528392"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rPr>
              <a:t>数据来源：世界银行发展指标数据库</a:t>
            </a:r>
          </a:p>
        </p:txBody>
      </p:sp>
      <p:pic>
        <p:nvPicPr>
          <p:cNvPr id="5" name="图片 4">
            <a:extLst>
              <a:ext uri="{FF2B5EF4-FFF2-40B4-BE49-F238E27FC236}">
                <a16:creationId xmlns:a16="http://schemas.microsoft.com/office/drawing/2014/main" xmlns="" id="{A02537E8-16E1-45F3-839E-5EEEDE09DEA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571472" y="1500174"/>
            <a:ext cx="7735237" cy="4641143"/>
          </a:xfrm>
          <a:prstGeom prst="rect">
            <a:avLst/>
          </a:prstGeom>
        </p:spPr>
      </p:pic>
      <p:pic>
        <p:nvPicPr>
          <p:cNvPr id="7" name="图片 6">
            <a:extLst>
              <a:ext uri="{FF2B5EF4-FFF2-40B4-BE49-F238E27FC236}">
                <a16:creationId xmlns:a16="http://schemas.microsoft.com/office/drawing/2014/main" xmlns="" id="{02632A59-31C3-4C45-BCA8-5853AD155A87}"/>
              </a:ext>
            </a:extLst>
          </p:cNvPr>
          <p:cNvPicPr>
            <a:picLocks noChangeAspect="1"/>
          </p:cNvPicPr>
          <p:nvPr/>
        </p:nvPicPr>
        <p:blipFill>
          <a:blip r:embed="rId3"/>
          <a:stretch>
            <a:fillRect/>
          </a:stretch>
        </p:blipFill>
        <p:spPr>
          <a:xfrm>
            <a:off x="251520" y="980727"/>
            <a:ext cx="6732240" cy="131597"/>
          </a:xfrm>
          <a:prstGeom prst="rect">
            <a:avLst/>
          </a:prstGeom>
        </p:spPr>
      </p:pic>
      <p:sp>
        <p:nvSpPr>
          <p:cNvPr id="8" name="标题 1">
            <a:extLst>
              <a:ext uri="{FF2B5EF4-FFF2-40B4-BE49-F238E27FC236}">
                <a16:creationId xmlns:a16="http://schemas.microsoft.com/office/drawing/2014/main" xmlns="" id="{C759F087-889B-449A-8B40-FD846EC82377}"/>
              </a:ext>
            </a:extLst>
          </p:cNvPr>
          <p:cNvSpPr>
            <a:spLocks noGrp="1"/>
          </p:cNvSpPr>
          <p:nvPr>
            <p:ph type="title"/>
          </p:nvPr>
        </p:nvSpPr>
        <p:spPr>
          <a:xfrm>
            <a:off x="457200" y="228600"/>
            <a:ext cx="8229600" cy="868363"/>
          </a:xfrm>
        </p:spPr>
        <p:txBody>
          <a:bodyPr/>
          <a:lstStyle/>
          <a:p>
            <a:r>
              <a:rPr lang="zh-CN" altLang="en-US" i="0" dirty="0"/>
              <a:t>中美贸易</a:t>
            </a:r>
            <a:endParaRPr lang="en-US" i="0" dirty="0"/>
          </a:p>
        </p:txBody>
      </p:sp>
    </p:spTree>
    <p:extLst>
      <p:ext uri="{BB962C8B-B14F-4D97-AF65-F5344CB8AC3E}">
        <p14:creationId xmlns:p14="http://schemas.microsoft.com/office/powerpoint/2010/main" val="40641830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9185162-DA14-4B46-AA76-BB44A6046FFF}"/>
              </a:ext>
            </a:extLst>
          </p:cNvPr>
          <p:cNvSpPr>
            <a:spLocks noGrp="1"/>
          </p:cNvSpPr>
          <p:nvPr>
            <p:ph type="title"/>
          </p:nvPr>
        </p:nvSpPr>
        <p:spPr/>
        <p:txBody>
          <a:bodyPr/>
          <a:lstStyle/>
          <a:p>
            <a:r>
              <a:rPr lang="zh-CN" altLang="en-US" i="0" dirty="0"/>
              <a:t>中美贸易</a:t>
            </a:r>
            <a:endParaRPr lang="en-US" i="0" dirty="0"/>
          </a:p>
        </p:txBody>
      </p:sp>
      <p:pic>
        <p:nvPicPr>
          <p:cNvPr id="4" name="内容占位符 3">
            <a:extLst>
              <a:ext uri="{FF2B5EF4-FFF2-40B4-BE49-F238E27FC236}">
                <a16:creationId xmlns:a16="http://schemas.microsoft.com/office/drawing/2014/main" xmlns="" id="{3C225C4D-B67B-4DC3-8610-96C8DBB2030B}"/>
              </a:ext>
            </a:extLst>
          </p:cNvPr>
          <p:cNvPicPr>
            <a:picLocks noGrp="1" noChangeAspect="1"/>
          </p:cNvPicPr>
          <p:nvPr>
            <p:ph idx="1"/>
          </p:nvPr>
        </p:nvPicPr>
        <p:blipFill>
          <a:blip r:embed="rId2"/>
          <a:stretch>
            <a:fillRect/>
          </a:stretch>
        </p:blipFill>
        <p:spPr>
          <a:xfrm>
            <a:off x="323528" y="1232756"/>
            <a:ext cx="8471371" cy="4392488"/>
          </a:xfrm>
          <a:prstGeom prst="rect">
            <a:avLst/>
          </a:prstGeom>
        </p:spPr>
      </p:pic>
    </p:spTree>
    <p:extLst>
      <p:ext uri="{BB962C8B-B14F-4D97-AF65-F5344CB8AC3E}">
        <p14:creationId xmlns:p14="http://schemas.microsoft.com/office/powerpoint/2010/main" val="25530818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xmlns="" id="{6EBE195C-EBD8-4F31-883E-D0736C41E6D3}"/>
              </a:ext>
            </a:extLst>
          </p:cNvPr>
          <p:cNvSpPr txBox="1"/>
          <p:nvPr/>
        </p:nvSpPr>
        <p:spPr>
          <a:xfrm>
            <a:off x="539552" y="6050525"/>
            <a:ext cx="3528392"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rPr>
              <a:t>数据来源：世界银行发展指标数据库</a:t>
            </a:r>
          </a:p>
        </p:txBody>
      </p:sp>
      <p:pic>
        <p:nvPicPr>
          <p:cNvPr id="6" name="图片 5">
            <a:extLst>
              <a:ext uri="{FF2B5EF4-FFF2-40B4-BE49-F238E27FC236}">
                <a16:creationId xmlns:a16="http://schemas.microsoft.com/office/drawing/2014/main" xmlns="" id="{6CEEB163-CD23-4029-9E54-7B6F35264BBF}"/>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789053" y="1484784"/>
            <a:ext cx="7609567" cy="4565741"/>
          </a:xfrm>
          <a:prstGeom prst="rect">
            <a:avLst/>
          </a:prstGeom>
        </p:spPr>
      </p:pic>
      <p:pic>
        <p:nvPicPr>
          <p:cNvPr id="7" name="图片 6">
            <a:extLst>
              <a:ext uri="{FF2B5EF4-FFF2-40B4-BE49-F238E27FC236}">
                <a16:creationId xmlns:a16="http://schemas.microsoft.com/office/drawing/2014/main" xmlns="" id="{7621E0B4-103D-4753-8879-98B324B052CB}"/>
              </a:ext>
            </a:extLst>
          </p:cNvPr>
          <p:cNvPicPr>
            <a:picLocks noChangeAspect="1"/>
          </p:cNvPicPr>
          <p:nvPr/>
        </p:nvPicPr>
        <p:blipFill>
          <a:blip r:embed="rId3"/>
          <a:stretch>
            <a:fillRect/>
          </a:stretch>
        </p:blipFill>
        <p:spPr>
          <a:xfrm>
            <a:off x="251520" y="980727"/>
            <a:ext cx="6732240" cy="131597"/>
          </a:xfrm>
          <a:prstGeom prst="rect">
            <a:avLst/>
          </a:prstGeom>
        </p:spPr>
      </p:pic>
      <p:sp>
        <p:nvSpPr>
          <p:cNvPr id="8" name="标题 1">
            <a:extLst>
              <a:ext uri="{FF2B5EF4-FFF2-40B4-BE49-F238E27FC236}">
                <a16:creationId xmlns:a16="http://schemas.microsoft.com/office/drawing/2014/main" xmlns="" id="{9EE7D40F-63B6-4AEB-BAC3-B1AD135304DE}"/>
              </a:ext>
            </a:extLst>
          </p:cNvPr>
          <p:cNvSpPr>
            <a:spLocks noGrp="1"/>
          </p:cNvSpPr>
          <p:nvPr>
            <p:ph type="title"/>
          </p:nvPr>
        </p:nvSpPr>
        <p:spPr>
          <a:xfrm>
            <a:off x="457200" y="228600"/>
            <a:ext cx="8229600" cy="868363"/>
          </a:xfrm>
        </p:spPr>
        <p:txBody>
          <a:bodyPr/>
          <a:lstStyle/>
          <a:p>
            <a:r>
              <a:rPr lang="zh-CN" altLang="en-US" i="0" dirty="0"/>
              <a:t>中美贸易</a:t>
            </a:r>
            <a:endParaRPr lang="en-US" i="0" dirty="0"/>
          </a:p>
        </p:txBody>
      </p:sp>
    </p:spTree>
    <p:extLst>
      <p:ext uri="{BB962C8B-B14F-4D97-AF65-F5344CB8AC3E}">
        <p14:creationId xmlns:p14="http://schemas.microsoft.com/office/powerpoint/2010/main" val="7559682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xmlns="" id="{6EBE195C-EBD8-4F31-883E-D0736C41E6D3}"/>
              </a:ext>
            </a:extLst>
          </p:cNvPr>
          <p:cNvSpPr txBox="1"/>
          <p:nvPr/>
        </p:nvSpPr>
        <p:spPr>
          <a:xfrm>
            <a:off x="539552" y="5964260"/>
            <a:ext cx="3528392"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rPr>
              <a:t>数据来源：世界银行发展指标数据库</a:t>
            </a:r>
          </a:p>
        </p:txBody>
      </p:sp>
      <p:pic>
        <p:nvPicPr>
          <p:cNvPr id="4" name="图片 3">
            <a:extLst>
              <a:ext uri="{FF2B5EF4-FFF2-40B4-BE49-F238E27FC236}">
                <a16:creationId xmlns:a16="http://schemas.microsoft.com/office/drawing/2014/main" xmlns="" id="{D4E5E634-904C-44D2-AA42-8551D31CC6C5}"/>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73265" y="1412776"/>
            <a:ext cx="7022885" cy="4494969"/>
          </a:xfrm>
          <a:prstGeom prst="rect">
            <a:avLst/>
          </a:prstGeom>
        </p:spPr>
      </p:pic>
      <p:sp>
        <p:nvSpPr>
          <p:cNvPr id="5" name="文本框 4">
            <a:extLst>
              <a:ext uri="{FF2B5EF4-FFF2-40B4-BE49-F238E27FC236}">
                <a16:creationId xmlns:a16="http://schemas.microsoft.com/office/drawing/2014/main" xmlns="" id="{551BCE03-A06F-403D-925B-9EF34858938E}"/>
              </a:ext>
            </a:extLst>
          </p:cNvPr>
          <p:cNvSpPr txBox="1"/>
          <p:nvPr/>
        </p:nvSpPr>
        <p:spPr>
          <a:xfrm>
            <a:off x="4978532" y="2800378"/>
            <a:ext cx="864096" cy="400110"/>
          </a:xfrm>
          <a:prstGeom prst="rect">
            <a:avLst/>
          </a:prstGeom>
          <a:noFill/>
        </p:spPr>
        <p:txBody>
          <a:bodyPr wrap="square" rtlCol="0">
            <a:spAutoFit/>
          </a:bodyPr>
          <a:lstStyle/>
          <a:p>
            <a:r>
              <a:rPr lang="zh-CN" altLang="en-US" sz="2000" b="1" dirty="0"/>
              <a:t>中国</a:t>
            </a:r>
          </a:p>
        </p:txBody>
      </p:sp>
      <p:sp>
        <p:nvSpPr>
          <p:cNvPr id="10" name="文本框 9">
            <a:extLst>
              <a:ext uri="{FF2B5EF4-FFF2-40B4-BE49-F238E27FC236}">
                <a16:creationId xmlns:a16="http://schemas.microsoft.com/office/drawing/2014/main" xmlns="" id="{53E19E2C-C4E6-46F6-B2D9-E6FCBA54D56F}"/>
              </a:ext>
            </a:extLst>
          </p:cNvPr>
          <p:cNvSpPr txBox="1"/>
          <p:nvPr/>
        </p:nvSpPr>
        <p:spPr>
          <a:xfrm>
            <a:off x="5009953" y="4610365"/>
            <a:ext cx="864096" cy="400110"/>
          </a:xfrm>
          <a:prstGeom prst="rect">
            <a:avLst/>
          </a:prstGeom>
          <a:noFill/>
        </p:spPr>
        <p:txBody>
          <a:bodyPr wrap="square" rtlCol="0">
            <a:spAutoFit/>
          </a:bodyPr>
          <a:lstStyle/>
          <a:p>
            <a:r>
              <a:rPr lang="zh-CN" altLang="en-US" sz="2000" b="1" dirty="0">
                <a:solidFill>
                  <a:srgbClr val="C00000"/>
                </a:solidFill>
              </a:rPr>
              <a:t>美国</a:t>
            </a:r>
          </a:p>
        </p:txBody>
      </p:sp>
      <p:sp>
        <p:nvSpPr>
          <p:cNvPr id="9" name="文本框 8">
            <a:extLst>
              <a:ext uri="{FF2B5EF4-FFF2-40B4-BE49-F238E27FC236}">
                <a16:creationId xmlns:a16="http://schemas.microsoft.com/office/drawing/2014/main" xmlns="" id="{B4C740AB-9209-4D62-AFE1-B2EFAE009323}"/>
              </a:ext>
            </a:extLst>
          </p:cNvPr>
          <p:cNvSpPr txBox="1"/>
          <p:nvPr/>
        </p:nvSpPr>
        <p:spPr>
          <a:xfrm>
            <a:off x="7151854" y="2867483"/>
            <a:ext cx="1380357" cy="707886"/>
          </a:xfrm>
          <a:prstGeom prst="rect">
            <a:avLst/>
          </a:prstGeom>
          <a:noFill/>
        </p:spPr>
        <p:txBody>
          <a:bodyPr wrap="square" rtlCol="0">
            <a:spAutoFit/>
          </a:bodyPr>
          <a:lstStyle/>
          <a:p>
            <a:r>
              <a:rPr lang="zh-CN" altLang="en-US" sz="2000" b="1" dirty="0"/>
              <a:t>贸易盈余</a:t>
            </a:r>
            <a:endParaRPr lang="en-US" altLang="zh-CN" sz="2000" b="1" dirty="0"/>
          </a:p>
          <a:p>
            <a:r>
              <a:rPr lang="zh-CN" altLang="en-US" sz="2000" b="1" dirty="0"/>
              <a:t>贸易顺差</a:t>
            </a:r>
          </a:p>
        </p:txBody>
      </p:sp>
      <p:sp>
        <p:nvSpPr>
          <p:cNvPr id="11" name="文本框 10">
            <a:extLst>
              <a:ext uri="{FF2B5EF4-FFF2-40B4-BE49-F238E27FC236}">
                <a16:creationId xmlns:a16="http://schemas.microsoft.com/office/drawing/2014/main" xmlns="" id="{28CAA0FB-031C-4DC6-A9EA-8FCBC0661B7E}"/>
              </a:ext>
            </a:extLst>
          </p:cNvPr>
          <p:cNvSpPr txBox="1"/>
          <p:nvPr/>
        </p:nvSpPr>
        <p:spPr>
          <a:xfrm>
            <a:off x="7223636" y="4328999"/>
            <a:ext cx="1236795" cy="707886"/>
          </a:xfrm>
          <a:prstGeom prst="rect">
            <a:avLst/>
          </a:prstGeom>
          <a:noFill/>
        </p:spPr>
        <p:txBody>
          <a:bodyPr wrap="square" rtlCol="0">
            <a:spAutoFit/>
          </a:bodyPr>
          <a:lstStyle/>
          <a:p>
            <a:r>
              <a:rPr lang="zh-CN" altLang="en-US" sz="2000" b="1" dirty="0">
                <a:solidFill>
                  <a:srgbClr val="C00000"/>
                </a:solidFill>
              </a:rPr>
              <a:t>贸易赤字</a:t>
            </a:r>
            <a:endParaRPr lang="en-US" altLang="zh-CN" sz="2000" b="1" dirty="0">
              <a:solidFill>
                <a:srgbClr val="C00000"/>
              </a:solidFill>
            </a:endParaRPr>
          </a:p>
          <a:p>
            <a:r>
              <a:rPr lang="zh-CN" altLang="en-US" sz="2000" b="1" dirty="0">
                <a:solidFill>
                  <a:srgbClr val="C00000"/>
                </a:solidFill>
              </a:rPr>
              <a:t>贸易逆差</a:t>
            </a:r>
          </a:p>
        </p:txBody>
      </p:sp>
      <p:pic>
        <p:nvPicPr>
          <p:cNvPr id="13" name="图片 12">
            <a:extLst>
              <a:ext uri="{FF2B5EF4-FFF2-40B4-BE49-F238E27FC236}">
                <a16:creationId xmlns:a16="http://schemas.microsoft.com/office/drawing/2014/main" xmlns="" id="{1358FE80-E330-4137-9942-5CFE3862EB9C}"/>
              </a:ext>
            </a:extLst>
          </p:cNvPr>
          <p:cNvPicPr>
            <a:picLocks noChangeAspect="1"/>
          </p:cNvPicPr>
          <p:nvPr/>
        </p:nvPicPr>
        <p:blipFill>
          <a:blip r:embed="rId3"/>
          <a:stretch>
            <a:fillRect/>
          </a:stretch>
        </p:blipFill>
        <p:spPr>
          <a:xfrm>
            <a:off x="251520" y="980727"/>
            <a:ext cx="6732240" cy="131597"/>
          </a:xfrm>
          <a:prstGeom prst="rect">
            <a:avLst/>
          </a:prstGeom>
        </p:spPr>
      </p:pic>
      <p:sp>
        <p:nvSpPr>
          <p:cNvPr id="16" name="标题 1">
            <a:extLst>
              <a:ext uri="{FF2B5EF4-FFF2-40B4-BE49-F238E27FC236}">
                <a16:creationId xmlns:a16="http://schemas.microsoft.com/office/drawing/2014/main" xmlns="" id="{241E27B3-05FF-415A-8666-A97B568583DD}"/>
              </a:ext>
            </a:extLst>
          </p:cNvPr>
          <p:cNvSpPr>
            <a:spLocks noGrp="1"/>
          </p:cNvSpPr>
          <p:nvPr>
            <p:ph type="title"/>
          </p:nvPr>
        </p:nvSpPr>
        <p:spPr>
          <a:xfrm>
            <a:off x="457200" y="228600"/>
            <a:ext cx="8229600" cy="868363"/>
          </a:xfrm>
        </p:spPr>
        <p:txBody>
          <a:bodyPr/>
          <a:lstStyle/>
          <a:p>
            <a:r>
              <a:rPr lang="zh-CN" altLang="en-US" i="0" dirty="0"/>
              <a:t>中美贸易</a:t>
            </a:r>
            <a:endParaRPr lang="en-US" i="0" dirty="0"/>
          </a:p>
        </p:txBody>
      </p:sp>
    </p:spTree>
    <p:extLst>
      <p:ext uri="{BB962C8B-B14F-4D97-AF65-F5344CB8AC3E}">
        <p14:creationId xmlns:p14="http://schemas.microsoft.com/office/powerpoint/2010/main" val="2130698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9185162-DA14-4B46-AA76-BB44A6046FFF}"/>
              </a:ext>
            </a:extLst>
          </p:cNvPr>
          <p:cNvSpPr>
            <a:spLocks noGrp="1"/>
          </p:cNvSpPr>
          <p:nvPr>
            <p:ph type="title"/>
          </p:nvPr>
        </p:nvSpPr>
        <p:spPr/>
        <p:txBody>
          <a:bodyPr/>
          <a:lstStyle/>
          <a:p>
            <a:r>
              <a:rPr lang="zh-CN" altLang="en-US" i="0" dirty="0"/>
              <a:t>中美贸易</a:t>
            </a:r>
            <a:endParaRPr lang="en-US" i="0" dirty="0"/>
          </a:p>
        </p:txBody>
      </p:sp>
      <p:pic>
        <p:nvPicPr>
          <p:cNvPr id="6" name="内容占位符 5">
            <a:extLst>
              <a:ext uri="{FF2B5EF4-FFF2-40B4-BE49-F238E27FC236}">
                <a16:creationId xmlns:a16="http://schemas.microsoft.com/office/drawing/2014/main" xmlns="" id="{920E0851-9901-41B8-826F-C2D0BF082584}"/>
              </a:ext>
            </a:extLst>
          </p:cNvPr>
          <p:cNvPicPr>
            <a:picLocks noGrp="1" noChangeAspect="1"/>
          </p:cNvPicPr>
          <p:nvPr>
            <p:ph idx="1"/>
          </p:nvPr>
        </p:nvPicPr>
        <p:blipFill>
          <a:blip r:embed="rId2"/>
          <a:stretch>
            <a:fillRect/>
          </a:stretch>
        </p:blipFill>
        <p:spPr>
          <a:xfrm>
            <a:off x="1043608" y="1196752"/>
            <a:ext cx="6899736" cy="5029199"/>
          </a:xfrm>
          <a:prstGeom prst="rect">
            <a:avLst/>
          </a:prstGeom>
        </p:spPr>
      </p:pic>
    </p:spTree>
    <p:extLst>
      <p:ext uri="{BB962C8B-B14F-4D97-AF65-F5344CB8AC3E}">
        <p14:creationId xmlns:p14="http://schemas.microsoft.com/office/powerpoint/2010/main" val="1140981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9185162-DA14-4B46-AA76-BB44A6046FFF}"/>
              </a:ext>
            </a:extLst>
          </p:cNvPr>
          <p:cNvSpPr>
            <a:spLocks noGrp="1"/>
          </p:cNvSpPr>
          <p:nvPr>
            <p:ph type="title"/>
          </p:nvPr>
        </p:nvSpPr>
        <p:spPr/>
        <p:txBody>
          <a:bodyPr/>
          <a:lstStyle/>
          <a:p>
            <a:r>
              <a:rPr lang="zh-CN" altLang="en-US" i="0" dirty="0"/>
              <a:t>中美贸易</a:t>
            </a:r>
            <a:endParaRPr lang="en-US" i="0" dirty="0"/>
          </a:p>
        </p:txBody>
      </p:sp>
      <p:sp>
        <p:nvSpPr>
          <p:cNvPr id="5" name="内容占位符 4">
            <a:extLst>
              <a:ext uri="{FF2B5EF4-FFF2-40B4-BE49-F238E27FC236}">
                <a16:creationId xmlns:a16="http://schemas.microsoft.com/office/drawing/2014/main" xmlns="" id="{6EEAE831-8398-4A14-A066-5669DEF24C8A}"/>
              </a:ext>
            </a:extLst>
          </p:cNvPr>
          <p:cNvSpPr>
            <a:spLocks noGrp="1"/>
          </p:cNvSpPr>
          <p:nvPr>
            <p:ph idx="1"/>
          </p:nvPr>
        </p:nvSpPr>
        <p:spPr/>
        <p:txBody>
          <a:bodyPr/>
          <a:lstStyle/>
          <a:p>
            <a:endParaRPr lang="en-US"/>
          </a:p>
        </p:txBody>
      </p:sp>
      <p:pic>
        <p:nvPicPr>
          <p:cNvPr id="6" name="图片 5">
            <a:extLst>
              <a:ext uri="{FF2B5EF4-FFF2-40B4-BE49-F238E27FC236}">
                <a16:creationId xmlns:a16="http://schemas.microsoft.com/office/drawing/2014/main" xmlns="" id="{40C5621C-0E2D-429B-92A0-8864F7B7D387}"/>
              </a:ext>
            </a:extLst>
          </p:cNvPr>
          <p:cNvPicPr>
            <a:picLocks noChangeAspect="1"/>
          </p:cNvPicPr>
          <p:nvPr/>
        </p:nvPicPr>
        <p:blipFill>
          <a:blip r:embed="rId2"/>
          <a:stretch>
            <a:fillRect/>
          </a:stretch>
        </p:blipFill>
        <p:spPr>
          <a:xfrm>
            <a:off x="333375" y="1196752"/>
            <a:ext cx="8477250" cy="5067300"/>
          </a:xfrm>
          <a:prstGeom prst="rect">
            <a:avLst/>
          </a:prstGeom>
        </p:spPr>
      </p:pic>
    </p:spTree>
    <p:extLst>
      <p:ext uri="{BB962C8B-B14F-4D97-AF65-F5344CB8AC3E}">
        <p14:creationId xmlns:p14="http://schemas.microsoft.com/office/powerpoint/2010/main" val="20748073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9185162-DA14-4B46-AA76-BB44A6046FFF}"/>
              </a:ext>
            </a:extLst>
          </p:cNvPr>
          <p:cNvSpPr>
            <a:spLocks noGrp="1"/>
          </p:cNvSpPr>
          <p:nvPr>
            <p:ph type="title"/>
          </p:nvPr>
        </p:nvSpPr>
        <p:spPr/>
        <p:txBody>
          <a:bodyPr/>
          <a:lstStyle/>
          <a:p>
            <a:r>
              <a:rPr lang="zh-CN" altLang="en-US" i="0" dirty="0"/>
              <a:t>中美贸易</a:t>
            </a:r>
            <a:endParaRPr lang="en-US" i="0" dirty="0"/>
          </a:p>
        </p:txBody>
      </p:sp>
      <p:sp>
        <p:nvSpPr>
          <p:cNvPr id="5" name="内容占位符 4">
            <a:extLst>
              <a:ext uri="{FF2B5EF4-FFF2-40B4-BE49-F238E27FC236}">
                <a16:creationId xmlns:a16="http://schemas.microsoft.com/office/drawing/2014/main" xmlns="" id="{6EEAE831-8398-4A14-A066-5669DEF24C8A}"/>
              </a:ext>
            </a:extLst>
          </p:cNvPr>
          <p:cNvSpPr>
            <a:spLocks noGrp="1"/>
          </p:cNvSpPr>
          <p:nvPr>
            <p:ph idx="1"/>
          </p:nvPr>
        </p:nvSpPr>
        <p:spPr/>
        <p:txBody>
          <a:bodyPr/>
          <a:lstStyle/>
          <a:p>
            <a:endParaRPr lang="en-US"/>
          </a:p>
        </p:txBody>
      </p:sp>
      <p:pic>
        <p:nvPicPr>
          <p:cNvPr id="3" name="图片 2">
            <a:extLst>
              <a:ext uri="{FF2B5EF4-FFF2-40B4-BE49-F238E27FC236}">
                <a16:creationId xmlns:a16="http://schemas.microsoft.com/office/drawing/2014/main" xmlns="" id="{442A5C38-5D77-4FE9-A2FF-520D366ABCF7}"/>
              </a:ext>
            </a:extLst>
          </p:cNvPr>
          <p:cNvPicPr>
            <a:picLocks noChangeAspect="1"/>
          </p:cNvPicPr>
          <p:nvPr/>
        </p:nvPicPr>
        <p:blipFill>
          <a:blip r:embed="rId2"/>
          <a:stretch>
            <a:fillRect/>
          </a:stretch>
        </p:blipFill>
        <p:spPr>
          <a:xfrm>
            <a:off x="683568" y="1096963"/>
            <a:ext cx="8064897" cy="5356373"/>
          </a:xfrm>
          <a:prstGeom prst="rect">
            <a:avLst/>
          </a:prstGeom>
        </p:spPr>
      </p:pic>
    </p:spTree>
    <p:extLst>
      <p:ext uri="{BB962C8B-B14F-4D97-AF65-F5344CB8AC3E}">
        <p14:creationId xmlns:p14="http://schemas.microsoft.com/office/powerpoint/2010/main" val="319861921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3074" name="Picture 2"/>
          <p:cNvPicPr>
            <a:picLocks noChangeAspect="1" noChangeArrowheads="1"/>
          </p:cNvPicPr>
          <p:nvPr/>
        </p:nvPicPr>
        <p:blipFill>
          <a:blip r:embed="rId2"/>
          <a:srcRect/>
          <a:stretch>
            <a:fillRect/>
          </a:stretch>
        </p:blipFill>
        <p:spPr bwMode="auto">
          <a:xfrm>
            <a:off x="228600" y="332656"/>
            <a:ext cx="8686800" cy="6091957"/>
          </a:xfrm>
          <a:prstGeom prst="rect">
            <a:avLst/>
          </a:prstGeom>
          <a:noFill/>
          <a:ln w="9525">
            <a:noFill/>
            <a:miter lim="800000"/>
            <a:headEnd/>
            <a:tailEnd/>
          </a:ln>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9185162-DA14-4B46-AA76-BB44A6046FFF}"/>
              </a:ext>
            </a:extLst>
          </p:cNvPr>
          <p:cNvSpPr>
            <a:spLocks noGrp="1"/>
          </p:cNvSpPr>
          <p:nvPr>
            <p:ph type="title"/>
          </p:nvPr>
        </p:nvSpPr>
        <p:spPr/>
        <p:txBody>
          <a:bodyPr/>
          <a:lstStyle/>
          <a:p>
            <a:r>
              <a:rPr lang="zh-CN" altLang="en-US" i="0" dirty="0"/>
              <a:t>中美贸易</a:t>
            </a:r>
            <a:endParaRPr lang="en-US" i="0" dirty="0"/>
          </a:p>
        </p:txBody>
      </p:sp>
      <p:pic>
        <p:nvPicPr>
          <p:cNvPr id="4" name="内容占位符 3">
            <a:extLst>
              <a:ext uri="{FF2B5EF4-FFF2-40B4-BE49-F238E27FC236}">
                <a16:creationId xmlns:a16="http://schemas.microsoft.com/office/drawing/2014/main" xmlns="" id="{BB7E1411-A4E4-4590-B57C-702A1250943E}"/>
              </a:ext>
            </a:extLst>
          </p:cNvPr>
          <p:cNvPicPr>
            <a:picLocks noGrp="1" noChangeAspect="1"/>
          </p:cNvPicPr>
          <p:nvPr>
            <p:ph idx="1"/>
          </p:nvPr>
        </p:nvPicPr>
        <p:blipFill>
          <a:blip r:embed="rId2"/>
          <a:stretch>
            <a:fillRect/>
          </a:stretch>
        </p:blipFill>
        <p:spPr>
          <a:xfrm>
            <a:off x="107504" y="2924944"/>
            <a:ext cx="4879027" cy="3682112"/>
          </a:xfrm>
          <a:prstGeom prst="rect">
            <a:avLst/>
          </a:prstGeom>
        </p:spPr>
      </p:pic>
      <p:pic>
        <p:nvPicPr>
          <p:cNvPr id="6" name="图片 5">
            <a:extLst>
              <a:ext uri="{FF2B5EF4-FFF2-40B4-BE49-F238E27FC236}">
                <a16:creationId xmlns:a16="http://schemas.microsoft.com/office/drawing/2014/main" xmlns="" id="{6E5027CF-C506-4C32-99E4-D118233A770F}"/>
              </a:ext>
            </a:extLst>
          </p:cNvPr>
          <p:cNvPicPr>
            <a:picLocks noChangeAspect="1"/>
          </p:cNvPicPr>
          <p:nvPr/>
        </p:nvPicPr>
        <p:blipFill>
          <a:blip r:embed="rId3"/>
          <a:stretch>
            <a:fillRect/>
          </a:stretch>
        </p:blipFill>
        <p:spPr>
          <a:xfrm>
            <a:off x="4478653" y="1096963"/>
            <a:ext cx="4635363" cy="3092376"/>
          </a:xfrm>
          <a:prstGeom prst="rect">
            <a:avLst/>
          </a:prstGeom>
        </p:spPr>
      </p:pic>
    </p:spTree>
    <p:extLst>
      <p:ext uri="{BB962C8B-B14F-4D97-AF65-F5344CB8AC3E}">
        <p14:creationId xmlns:p14="http://schemas.microsoft.com/office/powerpoint/2010/main" val="245865187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E9185162-DA14-4B46-AA76-BB44A6046FFF}"/>
              </a:ext>
            </a:extLst>
          </p:cNvPr>
          <p:cNvSpPr>
            <a:spLocks noGrp="1"/>
          </p:cNvSpPr>
          <p:nvPr>
            <p:ph type="title"/>
          </p:nvPr>
        </p:nvSpPr>
        <p:spPr>
          <a:xfrm>
            <a:off x="457200" y="228601"/>
            <a:ext cx="8229600" cy="392088"/>
          </a:xfrm>
        </p:spPr>
        <p:txBody>
          <a:bodyPr/>
          <a:lstStyle/>
          <a:p>
            <a:r>
              <a:rPr lang="zh-CN" altLang="en-US" sz="3600" i="0" dirty="0"/>
              <a:t>中美贸易</a:t>
            </a:r>
            <a:endParaRPr lang="en-US" sz="3600" i="0" dirty="0"/>
          </a:p>
        </p:txBody>
      </p:sp>
      <p:sp>
        <p:nvSpPr>
          <p:cNvPr id="5" name="内容占位符 4">
            <a:extLst>
              <a:ext uri="{FF2B5EF4-FFF2-40B4-BE49-F238E27FC236}">
                <a16:creationId xmlns:a16="http://schemas.microsoft.com/office/drawing/2014/main" xmlns="" id="{38304756-E143-432C-84B4-ADFEC4CD656A}"/>
              </a:ext>
            </a:extLst>
          </p:cNvPr>
          <p:cNvSpPr>
            <a:spLocks noGrp="1"/>
          </p:cNvSpPr>
          <p:nvPr>
            <p:ph idx="1"/>
          </p:nvPr>
        </p:nvSpPr>
        <p:spPr>
          <a:xfrm>
            <a:off x="179512" y="836712"/>
            <a:ext cx="8712968" cy="5487888"/>
          </a:xfrm>
        </p:spPr>
        <p:txBody>
          <a:bodyPr/>
          <a:lstStyle/>
          <a:p>
            <a:r>
              <a:rPr lang="zh-CN" altLang="en-US" sz="2800" dirty="0"/>
              <a:t>中美贸易战将长期持续</a:t>
            </a:r>
            <a:endParaRPr lang="en-US" altLang="zh-CN" sz="2800" dirty="0"/>
          </a:p>
          <a:p>
            <a:pPr lvl="1"/>
            <a:r>
              <a:rPr lang="zh-CN" altLang="en-US" sz="2400" dirty="0"/>
              <a:t>两国内部结构调整和产业发展需求的必然结果；</a:t>
            </a:r>
            <a:endParaRPr lang="en-US" altLang="zh-CN" sz="2400" dirty="0"/>
          </a:p>
          <a:p>
            <a:r>
              <a:rPr lang="zh-CN" altLang="en-US" sz="2800" dirty="0"/>
              <a:t>全球贸易一体化的趋势短期反复，长期不变；</a:t>
            </a:r>
            <a:endParaRPr lang="en-US" altLang="zh-CN" sz="2800" dirty="0"/>
          </a:p>
          <a:p>
            <a:r>
              <a:rPr lang="zh-CN" altLang="en-US" sz="2800" dirty="0"/>
              <a:t>政治干预经济发展进程只能是一时之事，要相信市场的力量</a:t>
            </a:r>
            <a:r>
              <a:rPr lang="zh-CN" altLang="en-US" sz="2800" dirty="0" smtClean="0"/>
              <a:t>。</a:t>
            </a:r>
            <a:endParaRPr lang="en-US" altLang="zh-CN" sz="2800" dirty="0" smtClean="0"/>
          </a:p>
          <a:p>
            <a:pPr>
              <a:lnSpc>
                <a:spcPts val="2400"/>
              </a:lnSpc>
            </a:pPr>
            <a:r>
              <a:rPr lang="en-US" altLang="zh-CN" sz="1800" dirty="0" smtClean="0"/>
              <a:t>2022</a:t>
            </a:r>
            <a:r>
              <a:rPr lang="zh-CN" altLang="en-US" sz="1800" dirty="0" smtClean="0"/>
              <a:t>年第一季度</a:t>
            </a:r>
            <a:r>
              <a:rPr lang="zh-CN" altLang="en-US" sz="1800" dirty="0"/>
              <a:t>上，中美贸易总额是</a:t>
            </a:r>
            <a:r>
              <a:rPr lang="en-US" altLang="zh-CN" sz="1800" dirty="0"/>
              <a:t>1847</a:t>
            </a:r>
            <a:r>
              <a:rPr lang="zh-CN" altLang="en-US" sz="1800" dirty="0"/>
              <a:t>亿美元，同比上涨</a:t>
            </a:r>
            <a:r>
              <a:rPr lang="en-US" altLang="zh-CN" sz="1800" dirty="0"/>
              <a:t>19.3%</a:t>
            </a:r>
            <a:r>
              <a:rPr lang="zh-CN" altLang="en-US" sz="1800" dirty="0"/>
              <a:t>，但是，在贸易伙伴上，已经发生了变化，与美国贸易往来最多的不再是中国，而是加拿大</a:t>
            </a:r>
            <a:r>
              <a:rPr lang="zh-CN" altLang="en-US" sz="1800" dirty="0" smtClean="0"/>
              <a:t>。</a:t>
            </a:r>
            <a:endParaRPr lang="en-US" altLang="zh-CN" sz="1800" dirty="0" smtClean="0"/>
          </a:p>
          <a:p>
            <a:pPr>
              <a:lnSpc>
                <a:spcPts val="2400"/>
              </a:lnSpc>
            </a:pPr>
            <a:r>
              <a:rPr lang="zh-CN" altLang="en-US" sz="1800" dirty="0"/>
              <a:t>美国总统拜登计划</a:t>
            </a:r>
            <a:r>
              <a:rPr lang="zh-CN" altLang="en-US" sz="1800" dirty="0" smtClean="0"/>
              <a:t>在</a:t>
            </a:r>
            <a:r>
              <a:rPr lang="en-US" altLang="zh-CN" sz="1800" dirty="0" smtClean="0"/>
              <a:t>2022</a:t>
            </a:r>
            <a:r>
              <a:rPr lang="zh-CN" altLang="en-US" sz="1800" dirty="0" smtClean="0"/>
              <a:t>年</a:t>
            </a:r>
            <a:r>
              <a:rPr lang="en-US" altLang="zh-CN" sz="1800" dirty="0" smtClean="0"/>
              <a:t>9</a:t>
            </a:r>
            <a:r>
              <a:rPr lang="zh-CN" altLang="en-US" sz="1800" dirty="0" smtClean="0"/>
              <a:t>月</a:t>
            </a:r>
            <a:r>
              <a:rPr lang="en-US" altLang="zh-CN" sz="1800" dirty="0" smtClean="0"/>
              <a:t>16</a:t>
            </a:r>
            <a:r>
              <a:rPr lang="zh-CN" altLang="en-US" sz="1800" dirty="0"/>
              <a:t>日签署</a:t>
            </a:r>
            <a:r>
              <a:rPr lang="en-US" altLang="zh-CN" sz="1800" dirty="0"/>
              <a:t>《</a:t>
            </a:r>
            <a:r>
              <a:rPr lang="zh-CN" altLang="en-US" sz="1800" dirty="0"/>
              <a:t>通胀削减法案</a:t>
            </a:r>
            <a:r>
              <a:rPr lang="en-US" altLang="zh-CN" sz="1800" dirty="0"/>
              <a:t>》</a:t>
            </a:r>
            <a:r>
              <a:rPr lang="zh-CN" altLang="en-US" sz="1800" dirty="0"/>
              <a:t>并发表</a:t>
            </a:r>
            <a:r>
              <a:rPr lang="zh-CN" altLang="en-US" sz="1800" dirty="0" smtClean="0"/>
              <a:t>讲话。该法案包括：向</a:t>
            </a:r>
            <a:r>
              <a:rPr lang="zh-CN" altLang="en-US" sz="1800" dirty="0"/>
              <a:t>购买二手电动汽车的美国人提供</a:t>
            </a:r>
            <a:r>
              <a:rPr lang="en-US" altLang="zh-CN" sz="1800" dirty="0"/>
              <a:t>4000</a:t>
            </a:r>
            <a:r>
              <a:rPr lang="zh-CN" altLang="en-US" sz="1800" dirty="0"/>
              <a:t>美元的税收抵免，而购买新的电动汽车者则可以获得</a:t>
            </a:r>
            <a:r>
              <a:rPr lang="en-US" altLang="zh-CN" sz="1800" dirty="0"/>
              <a:t>7500</a:t>
            </a:r>
            <a:r>
              <a:rPr lang="zh-CN" altLang="en-US" sz="1800" dirty="0"/>
              <a:t>美元税收</a:t>
            </a:r>
            <a:r>
              <a:rPr lang="zh-CN" altLang="en-US" sz="1800" dirty="0" smtClean="0"/>
              <a:t>抵免。</a:t>
            </a:r>
            <a:r>
              <a:rPr lang="zh-CN" altLang="en-US" sz="1800" dirty="0"/>
              <a:t>但同时加入新的条件，比如汽车必须在北美制造，其电池中至少有</a:t>
            </a:r>
            <a:r>
              <a:rPr lang="en-US" altLang="zh-CN" sz="1800" dirty="0"/>
              <a:t>40%</a:t>
            </a:r>
            <a:r>
              <a:rPr lang="zh-CN" altLang="en-US" sz="1800" dirty="0"/>
              <a:t>的金属原料和矿物（例如锂和钴）要在美国或者与美国签署自由贸易协定的国家开采、提炼</a:t>
            </a:r>
            <a:r>
              <a:rPr lang="zh-CN" altLang="en-US" sz="1800" dirty="0" smtClean="0"/>
              <a:t>。中国</a:t>
            </a:r>
            <a:r>
              <a:rPr lang="zh-CN" altLang="en-US" sz="1800" dirty="0"/>
              <a:t>在锂电池制造等领域</a:t>
            </a:r>
            <a:r>
              <a:rPr lang="zh-CN" altLang="en-US" sz="1800" dirty="0" smtClean="0"/>
              <a:t>占据</a:t>
            </a:r>
            <a:r>
              <a:rPr lang="zh-CN" altLang="en-US" sz="1800" dirty="0"/>
              <a:t>着全球领先</a:t>
            </a:r>
            <a:r>
              <a:rPr lang="zh-CN" altLang="en-US" sz="1800" dirty="0" smtClean="0"/>
              <a:t>地位，该</a:t>
            </a:r>
            <a:r>
              <a:rPr lang="zh-CN" altLang="en-US" sz="1800" dirty="0"/>
              <a:t>法案“明确阻止了”支持中国的投资</a:t>
            </a:r>
            <a:r>
              <a:rPr lang="zh-CN" altLang="en-US" sz="1800" dirty="0" smtClean="0"/>
              <a:t>。</a:t>
            </a:r>
            <a:endParaRPr lang="en-US" altLang="zh-CN" sz="1800" dirty="0" smtClean="0"/>
          </a:p>
          <a:p>
            <a:pPr>
              <a:lnSpc>
                <a:spcPts val="2400"/>
              </a:lnSpc>
            </a:pPr>
            <a:r>
              <a:rPr lang="zh-CN" altLang="en-US" sz="1800" dirty="0"/>
              <a:t>面对拜登政府的新能源补贴诱惑，特斯拉果断“抛弃”德国。当地时间</a:t>
            </a:r>
            <a:r>
              <a:rPr lang="en-US" altLang="zh-CN" sz="1800" dirty="0"/>
              <a:t>9</a:t>
            </a:r>
            <a:r>
              <a:rPr lang="zh-CN" altLang="en-US" sz="1800" dirty="0"/>
              <a:t>月</a:t>
            </a:r>
            <a:r>
              <a:rPr lang="en-US" altLang="zh-CN" sz="1800" dirty="0"/>
              <a:t>14</a:t>
            </a:r>
            <a:r>
              <a:rPr lang="zh-CN" altLang="en-US" sz="1800" dirty="0"/>
              <a:t>日</a:t>
            </a:r>
            <a:r>
              <a:rPr lang="zh-CN" altLang="en-US" sz="1800" dirty="0" smtClean="0"/>
              <a:t>，特斯拉</a:t>
            </a:r>
            <a:r>
              <a:rPr lang="zh-CN" altLang="en-US" sz="1800" dirty="0"/>
              <a:t>已经暂停在德国生产电池的计划，并考虑将电池制造生产线搬回美国，以获得美国电动汽车和电池制造税收抵免的资格。</a:t>
            </a:r>
            <a:endParaRPr lang="en-US" sz="1800" dirty="0"/>
          </a:p>
        </p:txBody>
      </p:sp>
    </p:spTree>
    <p:extLst>
      <p:ext uri="{BB962C8B-B14F-4D97-AF65-F5344CB8AC3E}">
        <p14:creationId xmlns:p14="http://schemas.microsoft.com/office/powerpoint/2010/main" val="332286275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E6B853B-AA3E-4484-BF44-2B61F41FA609}"/>
              </a:ext>
            </a:extLst>
          </p:cNvPr>
          <p:cNvSpPr>
            <a:spLocks noGrp="1"/>
          </p:cNvSpPr>
          <p:nvPr>
            <p:ph type="title"/>
          </p:nvPr>
        </p:nvSpPr>
        <p:spPr/>
        <p:txBody>
          <a:bodyPr/>
          <a:lstStyle/>
          <a:p>
            <a:r>
              <a:rPr lang="zh-CN" altLang="en-US" i="0" dirty="0" smtClean="0"/>
              <a:t>国际贸易理论与政策</a:t>
            </a:r>
            <a:endParaRPr lang="en-US" i="0" dirty="0"/>
          </a:p>
        </p:txBody>
      </p:sp>
      <p:sp>
        <p:nvSpPr>
          <p:cNvPr id="3" name="内容占位符 2">
            <a:extLst>
              <a:ext uri="{FF2B5EF4-FFF2-40B4-BE49-F238E27FC236}">
                <a16:creationId xmlns:a16="http://schemas.microsoft.com/office/drawing/2014/main" xmlns="" id="{BA133C0C-FA43-4068-AC15-10CC7FF310D7}"/>
              </a:ext>
            </a:extLst>
          </p:cNvPr>
          <p:cNvSpPr>
            <a:spLocks noGrp="1"/>
          </p:cNvSpPr>
          <p:nvPr>
            <p:ph idx="1"/>
          </p:nvPr>
        </p:nvSpPr>
        <p:spPr/>
        <p:txBody>
          <a:bodyPr/>
          <a:lstStyle/>
          <a:p>
            <a:r>
              <a:rPr lang="zh-CN" altLang="en-US" dirty="0" smtClean="0"/>
              <a:t>任课教师：黄斯福</a:t>
            </a:r>
            <a:endParaRPr lang="en-US" altLang="zh-CN" dirty="0"/>
          </a:p>
          <a:p>
            <a:r>
              <a:rPr lang="zh-CN" altLang="en-US" dirty="0"/>
              <a:t>联系邮件</a:t>
            </a:r>
            <a:r>
              <a:rPr lang="zh-CN" altLang="en-US" dirty="0" smtClean="0"/>
              <a:t>：</a:t>
            </a:r>
            <a:r>
              <a:rPr lang="en-US" altLang="zh-CN" dirty="0" smtClean="0"/>
              <a:t>sifu208@sina.com</a:t>
            </a:r>
            <a:endParaRPr lang="en-US" altLang="zh-CN" dirty="0"/>
          </a:p>
          <a:p>
            <a:r>
              <a:rPr lang="zh-CN" altLang="en-US" dirty="0"/>
              <a:t>课程</a:t>
            </a:r>
            <a:r>
              <a:rPr lang="en-US" dirty="0"/>
              <a:t>QQ</a:t>
            </a:r>
            <a:r>
              <a:rPr lang="zh-CN" altLang="en-US" dirty="0"/>
              <a:t>号</a:t>
            </a:r>
            <a:r>
              <a:rPr lang="zh-CN" altLang="en-US" dirty="0" smtClean="0"/>
              <a:t>：</a:t>
            </a:r>
            <a:r>
              <a:rPr lang="en-US" altLang="zh-CN" dirty="0" smtClean="0"/>
              <a:t>728990879</a:t>
            </a:r>
          </a:p>
          <a:p>
            <a:r>
              <a:rPr lang="zh-CN" altLang="en-US" dirty="0" smtClean="0"/>
              <a:t>课程</a:t>
            </a:r>
            <a:r>
              <a:rPr lang="zh-CN" altLang="en-US" dirty="0"/>
              <a:t>助教</a:t>
            </a:r>
            <a:r>
              <a:rPr lang="zh-CN" altLang="en-US" dirty="0" smtClean="0"/>
              <a:t>：</a:t>
            </a:r>
            <a:endParaRPr lang="en-US" altLang="zh-CN" dirty="0"/>
          </a:p>
          <a:p>
            <a:endParaRPr lang="en-US" altLang="zh-CN" dirty="0"/>
          </a:p>
          <a:p>
            <a:endParaRPr lang="en-US" dirty="0"/>
          </a:p>
        </p:txBody>
      </p:sp>
    </p:spTree>
    <p:extLst>
      <p:ext uri="{BB962C8B-B14F-4D97-AF65-F5344CB8AC3E}">
        <p14:creationId xmlns:p14="http://schemas.microsoft.com/office/powerpoint/2010/main" val="13061556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z="3200" i="0">
                <a:solidFill>
                  <a:srgbClr val="1D8EC5"/>
                </a:solidFill>
                <a:ea typeface="宋体" charset="-122"/>
              </a:rPr>
              <a:t>第一部分</a:t>
            </a:r>
            <a:r>
              <a:rPr lang="en-US" altLang="zh-CN" sz="3200" i="0">
                <a:solidFill>
                  <a:srgbClr val="1D8EC5"/>
                </a:solidFill>
                <a:ea typeface="宋体" charset="-122"/>
              </a:rPr>
              <a:t>: </a:t>
            </a:r>
            <a:r>
              <a:rPr lang="zh-CN" altLang="en-US" sz="3200" i="0">
                <a:solidFill>
                  <a:srgbClr val="1D8EC5"/>
                </a:solidFill>
                <a:ea typeface="宋体" charset="-122"/>
              </a:rPr>
              <a:t>国际贸易导论</a:t>
            </a:r>
          </a:p>
        </p:txBody>
      </p:sp>
      <p:pic>
        <p:nvPicPr>
          <p:cNvPr id="1026" name="Picture 2"/>
          <p:cNvPicPr>
            <a:picLocks noGrp="1" noChangeAspect="1" noChangeArrowheads="1"/>
          </p:cNvPicPr>
          <p:nvPr>
            <p:ph idx="1"/>
          </p:nvPr>
        </p:nvPicPr>
        <p:blipFill>
          <a:blip r:embed="rId2">
            <a:extLst/>
          </a:blip>
          <a:srcRect/>
          <a:stretch>
            <a:fillRect/>
          </a:stretch>
        </p:blipFill>
        <p:spPr>
          <a:xfrm>
            <a:off x="1729368" y="2614336"/>
            <a:ext cx="5553937" cy="548688"/>
          </a:xfrm>
          <a:noFill/>
          <a:ln>
            <a:noFill/>
          </a:ln>
          <a:effectLst>
            <a:glow rad="139700">
              <a:schemeClr val="accent1">
                <a:satMod val="175000"/>
                <a:alpha val="40000"/>
              </a:schemeClr>
            </a:glow>
            <a:outerShdw blurRad="40000" dist="23000" dir="5400000" rotWithShape="0">
              <a:srgbClr val="000000">
                <a:alpha val="35000"/>
              </a:srgbClr>
            </a:outerShdw>
          </a:effectLst>
        </p:spPr>
        <p:style>
          <a:lnRef idx="1">
            <a:schemeClr val="accent1"/>
          </a:lnRef>
          <a:fillRef idx="3">
            <a:schemeClr val="accent1"/>
          </a:fillRef>
          <a:effectRef idx="2">
            <a:schemeClr val="accent1"/>
          </a:effectRef>
          <a:fontRef idx="minor">
            <a:schemeClr val="lt1"/>
          </a:fontRef>
        </p:style>
      </p:pic>
      <p:pic>
        <p:nvPicPr>
          <p:cNvPr id="1027" name="Picture 3"/>
          <p:cNvPicPr>
            <a:picLocks noChangeAspect="1" noChangeArrowheads="1"/>
          </p:cNvPicPr>
          <p:nvPr/>
        </p:nvPicPr>
        <p:blipFill>
          <a:blip r:embed="rId3">
            <a:extLst/>
          </a:blip>
          <a:srcRect/>
          <a:stretch>
            <a:fillRect/>
          </a:stretch>
        </p:blipFill>
        <p:spPr bwMode="auto">
          <a:xfrm>
            <a:off x="1754520" y="3670736"/>
            <a:ext cx="5554663" cy="549275"/>
          </a:xfrm>
          <a:prstGeom prst="rect">
            <a:avLst/>
          </a:prstGeom>
          <a:noFill/>
          <a:ln w="9525">
            <a:noFill/>
            <a:miter lim="800000"/>
            <a:headEnd/>
            <a:tailEnd/>
          </a:ln>
          <a:effectLst>
            <a:glow rad="139700">
              <a:schemeClr val="accent1">
                <a:satMod val="175000"/>
                <a:alpha val="40000"/>
              </a:schemeClr>
            </a:glow>
          </a:effectLst>
        </p:spPr>
      </p:pic>
      <p:pic>
        <p:nvPicPr>
          <p:cNvPr id="1028" name="Picture 4"/>
          <p:cNvPicPr>
            <a:picLocks noChangeAspect="1" noChangeArrowheads="1"/>
          </p:cNvPicPr>
          <p:nvPr/>
        </p:nvPicPr>
        <p:blipFill>
          <a:blip r:embed="rId3">
            <a:extLst/>
          </a:blip>
          <a:srcRect/>
          <a:stretch>
            <a:fillRect/>
          </a:stretch>
        </p:blipFill>
        <p:spPr bwMode="auto">
          <a:xfrm>
            <a:off x="1773600" y="4720734"/>
            <a:ext cx="5554663" cy="549275"/>
          </a:xfrm>
          <a:prstGeom prst="rect">
            <a:avLst/>
          </a:prstGeom>
          <a:noFill/>
          <a:ln>
            <a:noFill/>
          </a:ln>
          <a:effectLst>
            <a:glow rad="139700">
              <a:schemeClr val="accent1">
                <a:satMod val="175000"/>
                <a:alpha val="40000"/>
              </a:schemeClr>
            </a:glow>
            <a:outerShdw dist="35921" dir="2700000" algn="ctr" rotWithShape="0">
              <a:schemeClr val="bg2"/>
            </a:outerShdw>
          </a:effectLst>
          <a:extLst/>
        </p:spPr>
      </p:pic>
      <p:sp>
        <p:nvSpPr>
          <p:cNvPr id="15365" name="TextBox 4"/>
          <p:cNvSpPr txBox="1">
            <a:spLocks noChangeArrowheads="1"/>
          </p:cNvSpPr>
          <p:nvPr/>
        </p:nvSpPr>
        <p:spPr bwMode="auto">
          <a:xfrm>
            <a:off x="539750" y="1412875"/>
            <a:ext cx="5327650" cy="523875"/>
          </a:xfrm>
          <a:prstGeom prst="rect">
            <a:avLst/>
          </a:prstGeom>
          <a:noFill/>
          <a:ln w="9525">
            <a:noFill/>
            <a:miter lim="800000"/>
            <a:headEnd/>
            <a:tailEnd/>
          </a:ln>
        </p:spPr>
        <p:txBody>
          <a:bodyPr>
            <a:spAutoFit/>
          </a:bodyPr>
          <a:lstStyle/>
          <a:p>
            <a:r>
              <a:rPr lang="zh-CN" altLang="en-US" sz="2800" b="1">
                <a:solidFill>
                  <a:srgbClr val="080808"/>
                </a:solidFill>
              </a:rPr>
              <a:t>第</a:t>
            </a:r>
            <a:r>
              <a:rPr lang="en-US" altLang="zh-CN" sz="2800" b="1">
                <a:solidFill>
                  <a:srgbClr val="080808"/>
                </a:solidFill>
              </a:rPr>
              <a:t>1</a:t>
            </a:r>
            <a:r>
              <a:rPr lang="zh-CN" altLang="en-US" sz="2800" b="1">
                <a:solidFill>
                  <a:srgbClr val="080808"/>
                </a:solidFill>
              </a:rPr>
              <a:t>章：全球经济中的贸易</a:t>
            </a:r>
          </a:p>
        </p:txBody>
      </p:sp>
      <p:sp>
        <p:nvSpPr>
          <p:cNvPr id="15366" name="TextBox 7"/>
          <p:cNvSpPr txBox="1">
            <a:spLocks noChangeArrowheads="1"/>
          </p:cNvSpPr>
          <p:nvPr/>
        </p:nvSpPr>
        <p:spPr bwMode="auto">
          <a:xfrm>
            <a:off x="2919413" y="2663825"/>
            <a:ext cx="2087562" cy="368300"/>
          </a:xfrm>
          <a:prstGeom prst="rect">
            <a:avLst/>
          </a:prstGeom>
          <a:noFill/>
          <a:ln w="9525">
            <a:noFill/>
            <a:miter lim="800000"/>
            <a:headEnd/>
            <a:tailEnd/>
          </a:ln>
        </p:spPr>
        <p:txBody>
          <a:bodyPr>
            <a:spAutoFit/>
          </a:bodyPr>
          <a:lstStyle/>
          <a:p>
            <a:r>
              <a:rPr lang="en-US" altLang="zh-CN" b="1">
                <a:solidFill>
                  <a:srgbClr val="080808"/>
                </a:solidFill>
                <a:latin typeface="方正楷体_GB18030"/>
                <a:ea typeface="方正楷体_GB18030"/>
                <a:cs typeface="方正楷体_GB18030"/>
              </a:rPr>
              <a:t>1</a:t>
            </a:r>
            <a:r>
              <a:rPr lang="zh-CN" altLang="en-US" b="1">
                <a:solidFill>
                  <a:srgbClr val="080808"/>
                </a:solidFill>
                <a:latin typeface="方正楷体_GB18030"/>
                <a:ea typeface="方正楷体_GB18030"/>
                <a:cs typeface="方正楷体_GB18030"/>
              </a:rPr>
              <a:t>、国际贸易</a:t>
            </a:r>
          </a:p>
        </p:txBody>
      </p:sp>
      <p:sp>
        <p:nvSpPr>
          <p:cNvPr id="15367" name="TextBox 8"/>
          <p:cNvSpPr txBox="1">
            <a:spLocks noChangeArrowheads="1"/>
          </p:cNvSpPr>
          <p:nvPr/>
        </p:nvSpPr>
        <p:spPr bwMode="auto">
          <a:xfrm>
            <a:off x="2919413" y="3822700"/>
            <a:ext cx="2946400" cy="368300"/>
          </a:xfrm>
          <a:prstGeom prst="rect">
            <a:avLst/>
          </a:prstGeom>
          <a:noFill/>
          <a:ln w="9525">
            <a:noFill/>
            <a:miter lim="800000"/>
            <a:headEnd/>
            <a:tailEnd/>
          </a:ln>
        </p:spPr>
        <p:txBody>
          <a:bodyPr>
            <a:spAutoFit/>
          </a:bodyPr>
          <a:lstStyle/>
          <a:p>
            <a:r>
              <a:rPr lang="en-US" altLang="zh-CN" b="1">
                <a:solidFill>
                  <a:srgbClr val="080808"/>
                </a:solidFill>
                <a:latin typeface="方正楷体_GB18030"/>
                <a:ea typeface="方正楷体_GB18030"/>
                <a:cs typeface="方正楷体_GB18030"/>
              </a:rPr>
              <a:t>2</a:t>
            </a:r>
            <a:r>
              <a:rPr lang="zh-CN" altLang="en-US" b="1">
                <a:solidFill>
                  <a:srgbClr val="080808"/>
                </a:solidFill>
                <a:latin typeface="方正楷体_GB18030"/>
                <a:ea typeface="方正楷体_GB18030"/>
                <a:cs typeface="方正楷体_GB18030"/>
              </a:rPr>
              <a:t>、移民和对外直接投资</a:t>
            </a:r>
          </a:p>
        </p:txBody>
      </p:sp>
      <p:sp>
        <p:nvSpPr>
          <p:cNvPr id="15368" name="TextBox 9"/>
          <p:cNvSpPr txBox="1">
            <a:spLocks noChangeArrowheads="1"/>
          </p:cNvSpPr>
          <p:nvPr/>
        </p:nvSpPr>
        <p:spPr bwMode="auto">
          <a:xfrm>
            <a:off x="2990850" y="4810125"/>
            <a:ext cx="2016125" cy="369888"/>
          </a:xfrm>
          <a:prstGeom prst="rect">
            <a:avLst/>
          </a:prstGeom>
          <a:noFill/>
          <a:ln w="9525">
            <a:noFill/>
            <a:miter lim="800000"/>
            <a:headEnd/>
            <a:tailEnd/>
          </a:ln>
        </p:spPr>
        <p:txBody>
          <a:bodyPr>
            <a:spAutoFit/>
          </a:bodyPr>
          <a:lstStyle/>
          <a:p>
            <a:r>
              <a:rPr lang="en-US" altLang="zh-CN" b="1">
                <a:solidFill>
                  <a:srgbClr val="080808"/>
                </a:solidFill>
                <a:latin typeface="方正楷体_GB18030"/>
                <a:ea typeface="方正楷体_GB18030"/>
                <a:cs typeface="方正楷体_GB18030"/>
              </a:rPr>
              <a:t>3</a:t>
            </a:r>
            <a:r>
              <a:rPr lang="zh-CN" altLang="en-US" b="1">
                <a:solidFill>
                  <a:srgbClr val="080808"/>
                </a:solidFill>
                <a:latin typeface="方正楷体_GB18030"/>
                <a:ea typeface="方正楷体_GB18030"/>
                <a:cs typeface="方正楷体_GB18030"/>
              </a:rPr>
              <a:t>、结论</a:t>
            </a:r>
          </a:p>
        </p:txBody>
      </p:sp>
    </p:spTree>
    <p:extLst>
      <p:ext uri="{BB962C8B-B14F-4D97-AF65-F5344CB8AC3E}">
        <p14:creationId xmlns:p14="http://schemas.microsoft.com/office/powerpoint/2010/main" val="300126600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内容占位符 2"/>
          <p:cNvSpPr>
            <a:spLocks noGrp="1"/>
          </p:cNvSpPr>
          <p:nvPr>
            <p:ph idx="1"/>
          </p:nvPr>
        </p:nvSpPr>
        <p:spPr>
          <a:xfrm>
            <a:off x="179512" y="1204696"/>
            <a:ext cx="8280400" cy="4189412"/>
          </a:xfrm>
          <a:blipFill dpi="0" rotWithShape="1">
            <a:blip r:embed="rId2"/>
            <a:srcRect/>
            <a:tile tx="0" ty="0" sx="100000" sy="100000" flip="none" algn="tl"/>
          </a:blipFill>
          <a:ln w="19050" cmpd="dbl">
            <a:solidFill>
              <a:schemeClr val="tx1"/>
            </a:solidFill>
          </a:ln>
        </p:spPr>
        <p:txBody>
          <a:bodyPr/>
          <a:lstStyle/>
          <a:p>
            <a:r>
              <a:rPr lang="zh-CN" altLang="zh-CN" sz="2000" b="1" dirty="0">
                <a:ea typeface="宋体" charset="-122"/>
              </a:rPr>
              <a:t>进口</a:t>
            </a:r>
            <a:r>
              <a:rPr lang="en-US" altLang="zh-CN" sz="2000" b="1" dirty="0">
                <a:ea typeface="宋体" charset="-122"/>
              </a:rPr>
              <a:t>(import), </a:t>
            </a:r>
            <a:r>
              <a:rPr lang="zh-CN" altLang="zh-CN" sz="2000" dirty="0">
                <a:ea typeface="宋体" charset="-122"/>
              </a:rPr>
              <a:t>即从另一个国家购买货物或服务。</a:t>
            </a:r>
            <a:endParaRPr lang="en-US" altLang="zh-CN" sz="2000" dirty="0">
              <a:ea typeface="宋体" charset="-122"/>
            </a:endParaRPr>
          </a:p>
          <a:p>
            <a:r>
              <a:rPr lang="zh-CN" altLang="zh-CN" sz="2000" b="1" dirty="0">
                <a:ea typeface="宋体" charset="-122"/>
              </a:rPr>
              <a:t>出口</a:t>
            </a:r>
            <a:r>
              <a:rPr lang="en-US" altLang="zh-CN" sz="2000" b="1" dirty="0">
                <a:ea typeface="宋体" charset="-122"/>
              </a:rPr>
              <a:t>(export), </a:t>
            </a:r>
            <a:r>
              <a:rPr lang="zh-CN" altLang="zh-CN" sz="2000" dirty="0">
                <a:ea typeface="宋体" charset="-122"/>
              </a:rPr>
              <a:t>即向另一个国家出售货物或服务。</a:t>
            </a:r>
            <a:endParaRPr lang="en-US" altLang="zh-CN" sz="2000" dirty="0">
              <a:ea typeface="宋体" charset="-122"/>
            </a:endParaRPr>
          </a:p>
          <a:p>
            <a:r>
              <a:rPr lang="zh-CN" altLang="en-US" sz="2000" b="1" dirty="0">
                <a:ea typeface="宋体" charset="-122"/>
              </a:rPr>
              <a:t>商品贸易</a:t>
            </a:r>
            <a:r>
              <a:rPr lang="en-US" altLang="zh-CN" sz="2000" b="1" dirty="0">
                <a:ea typeface="宋体" charset="-122"/>
              </a:rPr>
              <a:t>(merchandise goods)</a:t>
            </a:r>
            <a:r>
              <a:rPr lang="zh-CN" altLang="en-US" sz="2000" b="1" dirty="0">
                <a:ea typeface="宋体" charset="-122"/>
              </a:rPr>
              <a:t>：</a:t>
            </a:r>
            <a:r>
              <a:rPr lang="zh-CN" altLang="en-US" sz="2000" dirty="0">
                <a:ea typeface="宋体" charset="-122"/>
              </a:rPr>
              <a:t>包括制造品、矿产品和农产品。</a:t>
            </a:r>
            <a:endParaRPr lang="en-US" altLang="zh-CN" sz="2000" dirty="0">
              <a:ea typeface="宋体" charset="-122"/>
            </a:endParaRPr>
          </a:p>
          <a:p>
            <a:r>
              <a:rPr lang="zh-CN" altLang="en-US" sz="2000" b="1" dirty="0">
                <a:ea typeface="宋体" charset="-122"/>
              </a:rPr>
              <a:t>服务出口</a:t>
            </a:r>
            <a:r>
              <a:rPr lang="en-US" altLang="zh-CN" sz="2000" b="1" dirty="0">
                <a:ea typeface="宋体" charset="-122"/>
              </a:rPr>
              <a:t>(service exports)</a:t>
            </a:r>
            <a:r>
              <a:rPr lang="zh-CN" altLang="en-US" sz="2000" b="1" dirty="0">
                <a:ea typeface="宋体" charset="-122"/>
              </a:rPr>
              <a:t>：</a:t>
            </a:r>
            <a:r>
              <a:rPr lang="zh-CN" altLang="en-US" sz="2000" dirty="0">
                <a:ea typeface="宋体" charset="-122"/>
              </a:rPr>
              <a:t>包括诸如旅游和运输等商业服务。</a:t>
            </a:r>
            <a:endParaRPr lang="en-US" altLang="zh-CN" sz="2000" dirty="0">
              <a:ea typeface="宋体" charset="-122"/>
            </a:endParaRPr>
          </a:p>
          <a:p>
            <a:r>
              <a:rPr lang="zh-CN" altLang="en-US" sz="2000" b="1" dirty="0">
                <a:ea typeface="宋体" charset="-122"/>
              </a:rPr>
              <a:t>移民</a:t>
            </a:r>
            <a:r>
              <a:rPr lang="en-US" altLang="zh-CN" sz="2000" b="1" dirty="0">
                <a:ea typeface="宋体" charset="-122"/>
              </a:rPr>
              <a:t>(migration)</a:t>
            </a:r>
            <a:r>
              <a:rPr lang="zh-CN" altLang="en-US" sz="2000" dirty="0">
                <a:ea typeface="宋体" charset="-122"/>
              </a:rPr>
              <a:t>：当人们从一国向另一国迁移时所发生的跨境人员流</a:t>
            </a:r>
            <a:endParaRPr lang="en-US" altLang="zh-CN" sz="2000" dirty="0">
              <a:ea typeface="宋体" charset="-122"/>
            </a:endParaRPr>
          </a:p>
          <a:p>
            <a:r>
              <a:rPr lang="en-US" altLang="zh-CN" sz="2000" dirty="0">
                <a:ea typeface="宋体" charset="-122"/>
              </a:rPr>
              <a:t>                               </a:t>
            </a:r>
            <a:r>
              <a:rPr lang="zh-CN" altLang="en-US" sz="2000" dirty="0">
                <a:ea typeface="宋体" charset="-122"/>
              </a:rPr>
              <a:t>动。</a:t>
            </a:r>
            <a:endParaRPr lang="en-US" altLang="zh-CN" sz="2000" dirty="0">
              <a:ea typeface="宋体" charset="-122"/>
            </a:endParaRPr>
          </a:p>
          <a:p>
            <a:r>
              <a:rPr lang="zh-CN" altLang="en-US" sz="2000" b="1" dirty="0">
                <a:ea typeface="宋体" charset="-122"/>
              </a:rPr>
              <a:t>对外直接投资</a:t>
            </a:r>
            <a:r>
              <a:rPr lang="en-US" altLang="zh-CN" sz="2000" b="1" dirty="0">
                <a:ea typeface="宋体" charset="-122"/>
              </a:rPr>
              <a:t>(foreign direct investment)</a:t>
            </a:r>
            <a:r>
              <a:rPr lang="zh-CN" altLang="en-US" sz="2000" b="1" dirty="0">
                <a:ea typeface="宋体" charset="-122"/>
              </a:rPr>
              <a:t>：</a:t>
            </a:r>
            <a:r>
              <a:rPr lang="en-US" altLang="zh-CN" sz="2000" dirty="0">
                <a:ea typeface="宋体" charset="-122"/>
              </a:rPr>
              <a:t>FDI,</a:t>
            </a:r>
            <a:r>
              <a:rPr lang="zh-CN" altLang="en-US" sz="2000" dirty="0">
                <a:ea typeface="宋体" charset="-122"/>
              </a:rPr>
              <a:t>当一家厂商在另一国拥有一家公司时所发生的跨境资本流动。</a:t>
            </a:r>
            <a:endParaRPr lang="en-US" altLang="zh-CN" sz="2000" dirty="0">
              <a:ea typeface="宋体" charset="-122"/>
            </a:endParaRPr>
          </a:p>
          <a:p>
            <a:endParaRPr lang="zh-CN" altLang="en-US" sz="2000" dirty="0">
              <a:ea typeface="宋体" charset="-122"/>
            </a:endParaRPr>
          </a:p>
        </p:txBody>
      </p:sp>
      <p:sp>
        <p:nvSpPr>
          <p:cNvPr id="17410" name="TextBox 4"/>
          <p:cNvSpPr txBox="1">
            <a:spLocks noChangeArrowheads="1"/>
          </p:cNvSpPr>
          <p:nvPr/>
        </p:nvSpPr>
        <p:spPr bwMode="auto">
          <a:xfrm>
            <a:off x="251520" y="706235"/>
            <a:ext cx="5111750" cy="461963"/>
          </a:xfrm>
          <a:prstGeom prst="rect">
            <a:avLst/>
          </a:prstGeom>
          <a:noFill/>
          <a:ln w="9525">
            <a:noFill/>
            <a:miter lim="800000"/>
            <a:headEnd/>
            <a:tailEnd/>
          </a:ln>
        </p:spPr>
        <p:txBody>
          <a:bodyPr>
            <a:spAutoFit/>
          </a:bodyPr>
          <a:lstStyle/>
          <a:p>
            <a:r>
              <a:rPr lang="zh-CN" altLang="en-US" sz="2400" b="1" dirty="0">
                <a:solidFill>
                  <a:srgbClr val="080808"/>
                </a:solidFill>
                <a:latin typeface="方正楷体_GB18030"/>
                <a:ea typeface="方正楷体_GB18030"/>
                <a:cs typeface="方正楷体_GB18030"/>
              </a:rPr>
              <a:t>需要掌握的几个基本概念：</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0" y="4149081"/>
            <a:ext cx="3887912" cy="2708920"/>
          </a:xfrm>
          <a:prstGeom prst="rect">
            <a:avLst/>
          </a:prstGeom>
        </p:spPr>
      </p:pic>
    </p:spTree>
    <p:extLst>
      <p:ext uri="{BB962C8B-B14F-4D97-AF65-F5344CB8AC3E}">
        <p14:creationId xmlns:p14="http://schemas.microsoft.com/office/powerpoint/2010/main" val="10026930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noChangeArrowheads="1"/>
          </p:cNvSpPr>
          <p:nvPr>
            <p:ph type="title"/>
          </p:nvPr>
        </p:nvSpPr>
        <p:spPr/>
        <p:txBody>
          <a:bodyPr/>
          <a:lstStyle/>
          <a:p>
            <a:r>
              <a:rPr lang="zh-CN" altLang="en-US" sz="2800" i="0">
                <a:ea typeface="宋体" charset="-122"/>
              </a:rPr>
              <a:t>国与国之间所有的三种流动</a:t>
            </a:r>
            <a:endParaRPr lang="en-US" altLang="zh-CN" sz="2800" i="0">
              <a:ea typeface="宋体" charset="-122"/>
            </a:endParaRPr>
          </a:p>
        </p:txBody>
      </p:sp>
      <p:sp>
        <p:nvSpPr>
          <p:cNvPr id="26627" name="AutoShape 3"/>
          <p:cNvSpPr>
            <a:spLocks noChangeArrowheads="1"/>
          </p:cNvSpPr>
          <p:nvPr/>
        </p:nvSpPr>
        <p:spPr bwMode="gray">
          <a:xfrm rot="5400000">
            <a:off x="7144" y="2801144"/>
            <a:ext cx="3703637" cy="1971675"/>
          </a:xfrm>
          <a:prstGeom prst="roundRect">
            <a:avLst>
              <a:gd name="adj" fmla="val 19894"/>
            </a:avLst>
          </a:prstGeom>
          <a:gradFill rotWithShape="1">
            <a:gsLst>
              <a:gs pos="0">
                <a:srgbClr val="F8F8F8">
                  <a:gamma/>
                  <a:shade val="77647"/>
                  <a:invGamma/>
                  <a:alpha val="98000"/>
                </a:srgbClr>
              </a:gs>
              <a:gs pos="50000">
                <a:srgbClr val="F8F8F8"/>
              </a:gs>
              <a:gs pos="100000">
                <a:srgbClr val="F8F8F8">
                  <a:gamma/>
                  <a:shade val="77647"/>
                  <a:invGamma/>
                  <a:alpha val="98000"/>
                </a:srgbClr>
              </a:gs>
            </a:gsLst>
            <a:lin ang="5400000" scaled="1"/>
          </a:gradFill>
          <a:ln w="38100" algn="ctr">
            <a:solidFill>
              <a:srgbClr val="808080"/>
            </a:solidFill>
            <a:round/>
            <a:headEnd/>
            <a:tailEnd/>
          </a:ln>
          <a:effectLst>
            <a:prstShdw prst="shdw12">
              <a:srgbClr val="1C1C1C">
                <a:alpha val="50000"/>
              </a:srgbClr>
            </a:prstShdw>
          </a:effectLst>
        </p:spPr>
        <p:txBody>
          <a:bodyPr wrap="none" anchor="ctr"/>
          <a:lstStyle/>
          <a:p>
            <a:pPr>
              <a:defRPr/>
            </a:pPr>
            <a:endParaRPr lang="zh-CN" altLang="en-US">
              <a:solidFill>
                <a:srgbClr val="080808"/>
              </a:solidFill>
              <a:latin typeface="+mn-lt"/>
              <a:ea typeface="+mn-ea"/>
            </a:endParaRPr>
          </a:p>
        </p:txBody>
      </p:sp>
      <p:sp>
        <p:nvSpPr>
          <p:cNvPr id="18437" name="Text Box 4"/>
          <p:cNvSpPr txBox="1">
            <a:spLocks noChangeArrowheads="1"/>
          </p:cNvSpPr>
          <p:nvPr/>
        </p:nvSpPr>
        <p:spPr bwMode="gray">
          <a:xfrm>
            <a:off x="890588" y="4057650"/>
            <a:ext cx="1954212" cy="461963"/>
          </a:xfrm>
          <a:prstGeom prst="rect">
            <a:avLst/>
          </a:prstGeom>
          <a:noFill/>
          <a:ln w="9525">
            <a:noFill/>
            <a:miter lim="800000"/>
            <a:headEnd/>
            <a:tailEnd/>
          </a:ln>
        </p:spPr>
        <p:txBody>
          <a:bodyPr>
            <a:spAutoFit/>
          </a:bodyPr>
          <a:lstStyle/>
          <a:p>
            <a:pPr algn="ctr" eaLnBrk="0" hangingPunct="0"/>
            <a:r>
              <a:rPr lang="zh-CN" altLang="en-US" sz="2400" b="1">
                <a:solidFill>
                  <a:srgbClr val="1C1C1C"/>
                </a:solidFill>
              </a:rPr>
              <a:t>国际贸易</a:t>
            </a:r>
            <a:endParaRPr lang="en-US" altLang="zh-CN" sz="2400" b="1">
              <a:solidFill>
                <a:srgbClr val="1C1C1C"/>
              </a:solidFill>
            </a:endParaRPr>
          </a:p>
        </p:txBody>
      </p:sp>
      <p:sp>
        <p:nvSpPr>
          <p:cNvPr id="26629" name="AutoShape 5"/>
          <p:cNvSpPr>
            <a:spLocks noChangeArrowheads="1"/>
          </p:cNvSpPr>
          <p:nvPr/>
        </p:nvSpPr>
        <p:spPr bwMode="gray">
          <a:xfrm rot="5400000">
            <a:off x="2456657" y="2801144"/>
            <a:ext cx="3703637" cy="1971675"/>
          </a:xfrm>
          <a:prstGeom prst="roundRect">
            <a:avLst>
              <a:gd name="adj" fmla="val 19894"/>
            </a:avLst>
          </a:prstGeom>
          <a:gradFill rotWithShape="1">
            <a:gsLst>
              <a:gs pos="0">
                <a:srgbClr val="F8F8F8">
                  <a:gamma/>
                  <a:shade val="77647"/>
                  <a:invGamma/>
                  <a:alpha val="98000"/>
                </a:srgbClr>
              </a:gs>
              <a:gs pos="50000">
                <a:srgbClr val="F8F8F8"/>
              </a:gs>
              <a:gs pos="100000">
                <a:srgbClr val="F8F8F8">
                  <a:gamma/>
                  <a:shade val="77647"/>
                  <a:invGamma/>
                  <a:alpha val="98000"/>
                </a:srgbClr>
              </a:gs>
            </a:gsLst>
            <a:lin ang="5400000" scaled="1"/>
          </a:gradFill>
          <a:ln w="38100" algn="ctr">
            <a:solidFill>
              <a:srgbClr val="808080"/>
            </a:solidFill>
            <a:round/>
            <a:headEnd/>
            <a:tailEnd/>
          </a:ln>
          <a:effectLst>
            <a:prstShdw prst="shdw12">
              <a:srgbClr val="1C1C1C">
                <a:alpha val="50000"/>
              </a:srgbClr>
            </a:prstShdw>
          </a:effectLst>
        </p:spPr>
        <p:txBody>
          <a:bodyPr wrap="none" anchor="ctr"/>
          <a:lstStyle/>
          <a:p>
            <a:pPr>
              <a:defRPr/>
            </a:pPr>
            <a:endParaRPr lang="zh-CN" altLang="en-US">
              <a:solidFill>
                <a:srgbClr val="080808"/>
              </a:solidFill>
              <a:latin typeface="+mn-lt"/>
              <a:ea typeface="+mn-ea"/>
            </a:endParaRPr>
          </a:p>
        </p:txBody>
      </p:sp>
      <p:sp>
        <p:nvSpPr>
          <p:cNvPr id="18441" name="Text Box 6"/>
          <p:cNvSpPr txBox="1">
            <a:spLocks noChangeArrowheads="1"/>
          </p:cNvSpPr>
          <p:nvPr/>
        </p:nvSpPr>
        <p:spPr bwMode="gray">
          <a:xfrm>
            <a:off x="3325813" y="4057650"/>
            <a:ext cx="1954212" cy="461963"/>
          </a:xfrm>
          <a:prstGeom prst="rect">
            <a:avLst/>
          </a:prstGeom>
          <a:noFill/>
          <a:ln w="9525">
            <a:noFill/>
            <a:miter lim="800000"/>
            <a:headEnd/>
            <a:tailEnd/>
          </a:ln>
        </p:spPr>
        <p:txBody>
          <a:bodyPr>
            <a:spAutoFit/>
          </a:bodyPr>
          <a:lstStyle/>
          <a:p>
            <a:pPr algn="ctr" eaLnBrk="0" hangingPunct="0"/>
            <a:r>
              <a:rPr lang="zh-CN" altLang="en-US" sz="2400" b="1">
                <a:solidFill>
                  <a:srgbClr val="1C1C1C"/>
                </a:solidFill>
              </a:rPr>
              <a:t>移民</a:t>
            </a:r>
            <a:endParaRPr lang="en-US" altLang="zh-CN" sz="2400" b="1">
              <a:solidFill>
                <a:srgbClr val="1C1C1C"/>
              </a:solidFill>
            </a:endParaRPr>
          </a:p>
        </p:txBody>
      </p:sp>
      <p:sp>
        <p:nvSpPr>
          <p:cNvPr id="26631" name="AutoShape 7"/>
          <p:cNvSpPr>
            <a:spLocks noChangeArrowheads="1"/>
          </p:cNvSpPr>
          <p:nvPr/>
        </p:nvSpPr>
        <p:spPr bwMode="gray">
          <a:xfrm rot="5400000">
            <a:off x="4934744" y="2801144"/>
            <a:ext cx="3703637" cy="1971675"/>
          </a:xfrm>
          <a:prstGeom prst="roundRect">
            <a:avLst>
              <a:gd name="adj" fmla="val 19894"/>
            </a:avLst>
          </a:prstGeom>
          <a:gradFill rotWithShape="1">
            <a:gsLst>
              <a:gs pos="0">
                <a:srgbClr val="F8F8F8">
                  <a:gamma/>
                  <a:shade val="77647"/>
                  <a:invGamma/>
                  <a:alpha val="98000"/>
                </a:srgbClr>
              </a:gs>
              <a:gs pos="50000">
                <a:srgbClr val="F8F8F8"/>
              </a:gs>
              <a:gs pos="100000">
                <a:srgbClr val="F8F8F8">
                  <a:gamma/>
                  <a:shade val="77647"/>
                  <a:invGamma/>
                  <a:alpha val="98000"/>
                </a:srgbClr>
              </a:gs>
            </a:gsLst>
            <a:lin ang="5400000" scaled="1"/>
          </a:gradFill>
          <a:ln w="38100" algn="ctr">
            <a:solidFill>
              <a:srgbClr val="808080"/>
            </a:solidFill>
            <a:round/>
            <a:headEnd/>
            <a:tailEnd/>
          </a:ln>
          <a:effectLst>
            <a:prstShdw prst="shdw12" dist="88900" dir="10800000">
              <a:srgbClr val="1C1C1C">
                <a:alpha val="50000"/>
              </a:srgbClr>
            </a:prstShdw>
          </a:effectLst>
        </p:spPr>
        <p:txBody>
          <a:bodyPr wrap="none" anchor="ctr"/>
          <a:lstStyle/>
          <a:p>
            <a:pPr>
              <a:defRPr/>
            </a:pPr>
            <a:endParaRPr lang="zh-CN" altLang="en-US">
              <a:solidFill>
                <a:srgbClr val="080808"/>
              </a:solidFill>
              <a:latin typeface="+mn-lt"/>
              <a:ea typeface="+mn-ea"/>
            </a:endParaRPr>
          </a:p>
        </p:txBody>
      </p:sp>
      <p:sp>
        <p:nvSpPr>
          <p:cNvPr id="18445" name="Text Box 8"/>
          <p:cNvSpPr txBox="1">
            <a:spLocks noChangeArrowheads="1"/>
          </p:cNvSpPr>
          <p:nvPr/>
        </p:nvSpPr>
        <p:spPr bwMode="gray">
          <a:xfrm>
            <a:off x="5708650" y="4057650"/>
            <a:ext cx="2154238" cy="461963"/>
          </a:xfrm>
          <a:prstGeom prst="rect">
            <a:avLst/>
          </a:prstGeom>
          <a:noFill/>
          <a:ln w="9525">
            <a:noFill/>
            <a:miter lim="800000"/>
            <a:headEnd/>
            <a:tailEnd/>
          </a:ln>
        </p:spPr>
        <p:txBody>
          <a:bodyPr>
            <a:spAutoFit/>
          </a:bodyPr>
          <a:lstStyle/>
          <a:p>
            <a:pPr algn="ctr" eaLnBrk="0" hangingPunct="0"/>
            <a:r>
              <a:rPr lang="zh-CN" altLang="en-US" sz="2400" b="1">
                <a:solidFill>
                  <a:srgbClr val="1C1C1C"/>
                </a:solidFill>
              </a:rPr>
              <a:t>对外直接投资</a:t>
            </a:r>
            <a:endParaRPr lang="en-US" altLang="zh-CN" sz="2400" b="1">
              <a:solidFill>
                <a:srgbClr val="1C1C1C"/>
              </a:solidFill>
            </a:endParaRPr>
          </a:p>
        </p:txBody>
      </p:sp>
      <p:pic>
        <p:nvPicPr>
          <p:cNvPr id="18446" name="Picture 9" descr="RY_circle001"/>
          <p:cNvPicPr>
            <a:picLocks noChangeAspect="1" noChangeArrowheads="1"/>
          </p:cNvPicPr>
          <p:nvPr/>
        </p:nvPicPr>
        <p:blipFill>
          <a:blip r:embed="rId2"/>
          <a:srcRect/>
          <a:stretch>
            <a:fillRect/>
          </a:stretch>
        </p:blipFill>
        <p:spPr bwMode="auto">
          <a:xfrm>
            <a:off x="6202363" y="2141538"/>
            <a:ext cx="1108075" cy="1108075"/>
          </a:xfrm>
          <a:prstGeom prst="rect">
            <a:avLst/>
          </a:prstGeom>
          <a:noFill/>
          <a:ln w="9525">
            <a:noFill/>
            <a:miter lim="800000"/>
            <a:headEnd/>
            <a:tailEnd/>
          </a:ln>
        </p:spPr>
      </p:pic>
      <p:pic>
        <p:nvPicPr>
          <p:cNvPr id="18447" name="Picture 10" descr="LB_circle001"/>
          <p:cNvPicPr>
            <a:picLocks noChangeAspect="1" noChangeArrowheads="1"/>
          </p:cNvPicPr>
          <p:nvPr/>
        </p:nvPicPr>
        <p:blipFill>
          <a:blip r:embed="rId3"/>
          <a:srcRect/>
          <a:stretch>
            <a:fillRect/>
          </a:stretch>
        </p:blipFill>
        <p:spPr bwMode="auto">
          <a:xfrm>
            <a:off x="1239838" y="2141538"/>
            <a:ext cx="1176337" cy="1174750"/>
          </a:xfrm>
          <a:prstGeom prst="rect">
            <a:avLst/>
          </a:prstGeom>
          <a:noFill/>
          <a:ln w="9525">
            <a:noFill/>
            <a:miter lim="800000"/>
            <a:headEnd/>
            <a:tailEnd/>
          </a:ln>
        </p:spPr>
      </p:pic>
      <p:pic>
        <p:nvPicPr>
          <p:cNvPr id="18448" name="Picture 11" descr="YG_circle001"/>
          <p:cNvPicPr>
            <a:picLocks noChangeAspect="1" noChangeArrowheads="1"/>
          </p:cNvPicPr>
          <p:nvPr/>
        </p:nvPicPr>
        <p:blipFill>
          <a:blip r:embed="rId4"/>
          <a:srcRect/>
          <a:stretch>
            <a:fillRect/>
          </a:stretch>
        </p:blipFill>
        <p:spPr bwMode="auto">
          <a:xfrm>
            <a:off x="3721100" y="2116138"/>
            <a:ext cx="1192213" cy="1192212"/>
          </a:xfrm>
          <a:prstGeom prst="rect">
            <a:avLst/>
          </a:prstGeom>
          <a:noFill/>
          <a:ln w="9525">
            <a:noFill/>
            <a:miter lim="800000"/>
            <a:headEnd/>
            <a:tailEnd/>
          </a:ln>
        </p:spPr>
      </p:pic>
      <p:sp>
        <p:nvSpPr>
          <p:cNvPr id="18449" name="Text Box 12"/>
          <p:cNvSpPr txBox="1">
            <a:spLocks noChangeArrowheads="1"/>
          </p:cNvSpPr>
          <p:nvPr/>
        </p:nvSpPr>
        <p:spPr bwMode="auto">
          <a:xfrm>
            <a:off x="1371600" y="2532063"/>
            <a:ext cx="912813" cy="393700"/>
          </a:xfrm>
          <a:prstGeom prst="rect">
            <a:avLst/>
          </a:prstGeom>
          <a:noFill/>
          <a:ln w="9525">
            <a:noFill/>
            <a:miter lim="800000"/>
            <a:headEnd/>
            <a:tailEnd/>
          </a:ln>
        </p:spPr>
        <p:txBody>
          <a:bodyPr>
            <a:spAutoFit/>
          </a:bodyPr>
          <a:lstStyle/>
          <a:p>
            <a:pPr algn="ctr" eaLnBrk="0" hangingPunct="0">
              <a:lnSpc>
                <a:spcPct val="70000"/>
              </a:lnSpc>
              <a:spcBef>
                <a:spcPct val="50000"/>
              </a:spcBef>
            </a:pPr>
            <a:r>
              <a:rPr lang="zh-CN" altLang="en-US" sz="2800" b="1">
                <a:solidFill>
                  <a:srgbClr val="5F5F5F"/>
                </a:solidFill>
              </a:rPr>
              <a:t>产品</a:t>
            </a:r>
            <a:endParaRPr lang="en-US" altLang="zh-CN" sz="2800" b="1">
              <a:solidFill>
                <a:srgbClr val="5F5F5F"/>
              </a:solidFill>
            </a:endParaRPr>
          </a:p>
        </p:txBody>
      </p:sp>
      <p:sp>
        <p:nvSpPr>
          <p:cNvPr id="18450" name="Text Box 13"/>
          <p:cNvSpPr txBox="1">
            <a:spLocks noChangeArrowheads="1"/>
          </p:cNvSpPr>
          <p:nvPr/>
        </p:nvSpPr>
        <p:spPr bwMode="auto">
          <a:xfrm>
            <a:off x="6329363" y="2552700"/>
            <a:ext cx="914400" cy="350838"/>
          </a:xfrm>
          <a:prstGeom prst="rect">
            <a:avLst/>
          </a:prstGeom>
          <a:noFill/>
          <a:ln w="9525">
            <a:noFill/>
            <a:miter lim="800000"/>
            <a:headEnd/>
            <a:tailEnd/>
          </a:ln>
        </p:spPr>
        <p:txBody>
          <a:bodyPr>
            <a:spAutoFit/>
          </a:bodyPr>
          <a:lstStyle/>
          <a:p>
            <a:pPr algn="ctr" eaLnBrk="0" hangingPunct="0">
              <a:lnSpc>
                <a:spcPct val="70000"/>
              </a:lnSpc>
              <a:spcBef>
                <a:spcPct val="50000"/>
              </a:spcBef>
            </a:pPr>
            <a:r>
              <a:rPr lang="zh-CN" altLang="en-US" sz="2400" b="1">
                <a:solidFill>
                  <a:srgbClr val="5F5F5F"/>
                </a:solidFill>
              </a:rPr>
              <a:t>资本</a:t>
            </a:r>
            <a:endParaRPr lang="en-US" altLang="zh-CN" sz="2400" b="1">
              <a:solidFill>
                <a:srgbClr val="5F5F5F"/>
              </a:solidFill>
            </a:endParaRPr>
          </a:p>
        </p:txBody>
      </p:sp>
      <p:sp>
        <p:nvSpPr>
          <p:cNvPr id="18451" name="Text Box 14"/>
          <p:cNvSpPr txBox="1">
            <a:spLocks noChangeArrowheads="1"/>
          </p:cNvSpPr>
          <p:nvPr/>
        </p:nvSpPr>
        <p:spPr bwMode="auto">
          <a:xfrm>
            <a:off x="3859213" y="2536825"/>
            <a:ext cx="914400" cy="350838"/>
          </a:xfrm>
          <a:prstGeom prst="rect">
            <a:avLst/>
          </a:prstGeom>
          <a:noFill/>
          <a:ln w="9525">
            <a:noFill/>
            <a:miter lim="800000"/>
            <a:headEnd/>
            <a:tailEnd/>
          </a:ln>
        </p:spPr>
        <p:txBody>
          <a:bodyPr>
            <a:spAutoFit/>
          </a:bodyPr>
          <a:lstStyle/>
          <a:p>
            <a:pPr algn="ctr" eaLnBrk="0" hangingPunct="0">
              <a:lnSpc>
                <a:spcPct val="70000"/>
              </a:lnSpc>
              <a:spcBef>
                <a:spcPct val="50000"/>
              </a:spcBef>
            </a:pPr>
            <a:r>
              <a:rPr lang="zh-CN" altLang="en-US" sz="2400" b="1">
                <a:solidFill>
                  <a:srgbClr val="5F5F5F"/>
                </a:solidFill>
              </a:rPr>
              <a:t>人员</a:t>
            </a:r>
            <a:endParaRPr lang="en-US" altLang="zh-CN" sz="2400" b="1">
              <a:solidFill>
                <a:srgbClr val="5F5F5F"/>
              </a:solidFill>
            </a:endParaRPr>
          </a:p>
        </p:txBody>
      </p:sp>
      <p:pic>
        <p:nvPicPr>
          <p:cNvPr id="18452" name="Picture 15" descr="O_chevron001"/>
          <p:cNvPicPr>
            <a:picLocks noChangeAspect="1" noChangeArrowheads="1"/>
          </p:cNvPicPr>
          <p:nvPr/>
        </p:nvPicPr>
        <p:blipFill>
          <a:blip r:embed="rId5"/>
          <a:srcRect/>
          <a:stretch>
            <a:fillRect/>
          </a:stretch>
        </p:blipFill>
        <p:spPr bwMode="auto">
          <a:xfrm>
            <a:off x="4100513" y="3529013"/>
            <a:ext cx="412750" cy="363537"/>
          </a:xfrm>
          <a:prstGeom prst="rect">
            <a:avLst/>
          </a:prstGeom>
          <a:noFill/>
          <a:ln w="9525">
            <a:noFill/>
            <a:miter lim="800000"/>
            <a:headEnd/>
            <a:tailEnd/>
          </a:ln>
        </p:spPr>
      </p:pic>
      <p:pic>
        <p:nvPicPr>
          <p:cNvPr id="18453" name="Picture 16" descr="O_chevron001"/>
          <p:cNvPicPr>
            <a:picLocks noChangeAspect="1" noChangeArrowheads="1"/>
          </p:cNvPicPr>
          <p:nvPr/>
        </p:nvPicPr>
        <p:blipFill>
          <a:blip r:embed="rId5"/>
          <a:srcRect/>
          <a:stretch>
            <a:fillRect/>
          </a:stretch>
        </p:blipFill>
        <p:spPr bwMode="auto">
          <a:xfrm>
            <a:off x="1609725" y="3529013"/>
            <a:ext cx="412750" cy="363537"/>
          </a:xfrm>
          <a:prstGeom prst="rect">
            <a:avLst/>
          </a:prstGeom>
          <a:noFill/>
          <a:ln w="9525">
            <a:noFill/>
            <a:miter lim="800000"/>
            <a:headEnd/>
            <a:tailEnd/>
          </a:ln>
        </p:spPr>
      </p:pic>
      <p:pic>
        <p:nvPicPr>
          <p:cNvPr id="18454" name="Picture 17" descr="O_chevron001"/>
          <p:cNvPicPr>
            <a:picLocks noChangeAspect="1" noChangeArrowheads="1"/>
          </p:cNvPicPr>
          <p:nvPr/>
        </p:nvPicPr>
        <p:blipFill>
          <a:blip r:embed="rId5"/>
          <a:srcRect/>
          <a:stretch>
            <a:fillRect/>
          </a:stretch>
        </p:blipFill>
        <p:spPr bwMode="auto">
          <a:xfrm>
            <a:off x="6564313" y="3529013"/>
            <a:ext cx="412750" cy="363537"/>
          </a:xfrm>
          <a:prstGeom prst="rect">
            <a:avLst/>
          </a:prstGeom>
          <a:noFill/>
          <a:ln w="9525">
            <a:noFill/>
            <a:miter lim="800000"/>
            <a:headEnd/>
            <a:tailEnd/>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Line 2"/>
          <p:cNvSpPr>
            <a:spLocks noChangeShapeType="1"/>
          </p:cNvSpPr>
          <p:nvPr/>
        </p:nvSpPr>
        <p:spPr bwMode="auto">
          <a:xfrm flipV="1">
            <a:off x="2319338" y="1747838"/>
            <a:ext cx="457200" cy="520700"/>
          </a:xfrm>
          <a:prstGeom prst="line">
            <a:avLst/>
          </a:prstGeom>
          <a:noFill/>
          <a:ln w="12700" cap="rnd">
            <a:solidFill>
              <a:srgbClr val="003366"/>
            </a:solidFill>
            <a:prstDash val="sysDot"/>
            <a:round/>
            <a:headEnd/>
            <a:tailEnd/>
          </a:ln>
        </p:spPr>
        <p:txBody>
          <a:bodyPr/>
          <a:lstStyle/>
          <a:p>
            <a:endParaRPr lang="zh-CN" altLang="en-US"/>
          </a:p>
        </p:txBody>
      </p:sp>
      <p:sp>
        <p:nvSpPr>
          <p:cNvPr id="19458" name="Line 3"/>
          <p:cNvSpPr>
            <a:spLocks noChangeShapeType="1"/>
          </p:cNvSpPr>
          <p:nvPr/>
        </p:nvSpPr>
        <p:spPr bwMode="auto">
          <a:xfrm>
            <a:off x="2397125" y="4486275"/>
            <a:ext cx="457200" cy="304800"/>
          </a:xfrm>
          <a:prstGeom prst="line">
            <a:avLst/>
          </a:prstGeom>
          <a:noFill/>
          <a:ln w="12700" cap="rnd">
            <a:solidFill>
              <a:srgbClr val="003366"/>
            </a:solidFill>
            <a:prstDash val="sysDot"/>
            <a:round/>
            <a:headEnd/>
            <a:tailEnd/>
          </a:ln>
        </p:spPr>
        <p:txBody>
          <a:bodyPr/>
          <a:lstStyle/>
          <a:p>
            <a:endParaRPr lang="zh-CN" altLang="en-US"/>
          </a:p>
        </p:txBody>
      </p:sp>
      <p:sp>
        <p:nvSpPr>
          <p:cNvPr id="19459" name="Line 4"/>
          <p:cNvSpPr>
            <a:spLocks noChangeShapeType="1"/>
          </p:cNvSpPr>
          <p:nvPr/>
        </p:nvSpPr>
        <p:spPr bwMode="auto">
          <a:xfrm>
            <a:off x="2787650" y="1806575"/>
            <a:ext cx="609600" cy="0"/>
          </a:xfrm>
          <a:prstGeom prst="line">
            <a:avLst/>
          </a:prstGeom>
          <a:noFill/>
          <a:ln w="12700" cap="rnd">
            <a:solidFill>
              <a:srgbClr val="003366"/>
            </a:solidFill>
            <a:prstDash val="sysDot"/>
            <a:round/>
            <a:headEnd/>
            <a:tailEnd/>
          </a:ln>
        </p:spPr>
        <p:txBody>
          <a:bodyPr/>
          <a:lstStyle/>
          <a:p>
            <a:endParaRPr lang="zh-CN" altLang="en-US"/>
          </a:p>
        </p:txBody>
      </p:sp>
      <p:sp>
        <p:nvSpPr>
          <p:cNvPr id="19460" name="Line 5"/>
          <p:cNvSpPr>
            <a:spLocks noChangeShapeType="1"/>
          </p:cNvSpPr>
          <p:nvPr/>
        </p:nvSpPr>
        <p:spPr bwMode="auto">
          <a:xfrm>
            <a:off x="2895600" y="4803775"/>
            <a:ext cx="609600" cy="0"/>
          </a:xfrm>
          <a:prstGeom prst="line">
            <a:avLst/>
          </a:prstGeom>
          <a:noFill/>
          <a:ln w="12700" cap="rnd">
            <a:solidFill>
              <a:srgbClr val="003366"/>
            </a:solidFill>
            <a:prstDash val="sysDot"/>
            <a:round/>
            <a:headEnd/>
            <a:tailEnd/>
          </a:ln>
        </p:spPr>
        <p:txBody>
          <a:bodyPr/>
          <a:lstStyle/>
          <a:p>
            <a:endParaRPr lang="zh-CN" altLang="en-US"/>
          </a:p>
        </p:txBody>
      </p:sp>
      <p:sp>
        <p:nvSpPr>
          <p:cNvPr id="19461" name="Line 6"/>
          <p:cNvSpPr>
            <a:spLocks noChangeShapeType="1"/>
          </p:cNvSpPr>
          <p:nvPr/>
        </p:nvSpPr>
        <p:spPr bwMode="auto">
          <a:xfrm flipV="1">
            <a:off x="2711450" y="2638425"/>
            <a:ext cx="685800" cy="0"/>
          </a:xfrm>
          <a:prstGeom prst="line">
            <a:avLst/>
          </a:prstGeom>
          <a:noFill/>
          <a:ln w="12700" cap="rnd">
            <a:solidFill>
              <a:srgbClr val="003366"/>
            </a:solidFill>
            <a:prstDash val="sysDot"/>
            <a:round/>
            <a:headEnd/>
            <a:tailEnd/>
          </a:ln>
        </p:spPr>
        <p:txBody>
          <a:bodyPr/>
          <a:lstStyle/>
          <a:p>
            <a:endParaRPr lang="zh-CN" altLang="en-US"/>
          </a:p>
        </p:txBody>
      </p:sp>
      <p:sp>
        <p:nvSpPr>
          <p:cNvPr id="19462" name="Line 7"/>
          <p:cNvSpPr>
            <a:spLocks noChangeShapeType="1"/>
          </p:cNvSpPr>
          <p:nvPr/>
        </p:nvSpPr>
        <p:spPr bwMode="auto">
          <a:xfrm>
            <a:off x="2776538" y="3397250"/>
            <a:ext cx="609600" cy="0"/>
          </a:xfrm>
          <a:prstGeom prst="line">
            <a:avLst/>
          </a:prstGeom>
          <a:noFill/>
          <a:ln w="12700" cap="rnd">
            <a:solidFill>
              <a:srgbClr val="003366"/>
            </a:solidFill>
            <a:prstDash val="sysDot"/>
            <a:round/>
            <a:headEnd/>
            <a:tailEnd/>
          </a:ln>
        </p:spPr>
        <p:txBody>
          <a:bodyPr/>
          <a:lstStyle/>
          <a:p>
            <a:endParaRPr lang="zh-CN" altLang="en-US"/>
          </a:p>
        </p:txBody>
      </p:sp>
      <p:sp>
        <p:nvSpPr>
          <p:cNvPr id="19463" name="Line 8"/>
          <p:cNvSpPr>
            <a:spLocks noChangeShapeType="1"/>
          </p:cNvSpPr>
          <p:nvPr/>
        </p:nvSpPr>
        <p:spPr bwMode="auto">
          <a:xfrm flipV="1">
            <a:off x="2711450" y="4129088"/>
            <a:ext cx="685800" cy="0"/>
          </a:xfrm>
          <a:prstGeom prst="line">
            <a:avLst/>
          </a:prstGeom>
          <a:noFill/>
          <a:ln w="12700" cap="rnd">
            <a:solidFill>
              <a:srgbClr val="003366"/>
            </a:solidFill>
            <a:prstDash val="sysDot"/>
            <a:round/>
            <a:headEnd/>
            <a:tailEnd/>
          </a:ln>
        </p:spPr>
        <p:txBody>
          <a:bodyPr/>
          <a:lstStyle/>
          <a:p>
            <a:endParaRPr lang="zh-CN" altLang="en-US"/>
          </a:p>
        </p:txBody>
      </p:sp>
      <p:sp>
        <p:nvSpPr>
          <p:cNvPr id="19464" name="Rectangle 9"/>
          <p:cNvSpPr>
            <a:spLocks noGrp="1" noChangeArrowheads="1"/>
          </p:cNvSpPr>
          <p:nvPr>
            <p:ph type="title"/>
          </p:nvPr>
        </p:nvSpPr>
        <p:spPr/>
        <p:txBody>
          <a:bodyPr/>
          <a:lstStyle/>
          <a:p>
            <a:r>
              <a:rPr lang="en-US" altLang="zh-CN" sz="3600" i="0">
                <a:ea typeface="宋体" charset="-122"/>
              </a:rPr>
              <a:t>1</a:t>
            </a:r>
            <a:r>
              <a:rPr lang="zh-CN" altLang="en-US" sz="3600" i="0">
                <a:ea typeface="宋体" charset="-122"/>
              </a:rPr>
              <a:t>、国际贸易</a:t>
            </a:r>
            <a:endParaRPr lang="en-US" altLang="zh-CN" sz="3600" i="0">
              <a:ea typeface="宋体" charset="-122"/>
            </a:endParaRPr>
          </a:p>
        </p:txBody>
      </p:sp>
      <p:sp>
        <p:nvSpPr>
          <p:cNvPr id="5130" name="AutoShape 20"/>
          <p:cNvSpPr>
            <a:spLocks noChangeArrowheads="1"/>
          </p:cNvSpPr>
          <p:nvPr/>
        </p:nvSpPr>
        <p:spPr bwMode="gray">
          <a:xfrm>
            <a:off x="3378200" y="1503363"/>
            <a:ext cx="5281613" cy="488950"/>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solidFill>
                <a:srgbClr val="080808"/>
              </a:solidFill>
              <a:latin typeface="+mn-lt"/>
              <a:ea typeface="宋体" pitchFamily="2" charset="-122"/>
            </a:endParaRPr>
          </a:p>
        </p:txBody>
      </p:sp>
      <p:sp>
        <p:nvSpPr>
          <p:cNvPr id="19466" name="Rectangle 21"/>
          <p:cNvSpPr>
            <a:spLocks noChangeArrowheads="1"/>
          </p:cNvSpPr>
          <p:nvPr/>
        </p:nvSpPr>
        <p:spPr bwMode="auto">
          <a:xfrm>
            <a:off x="3884613" y="1619250"/>
            <a:ext cx="2647950" cy="368300"/>
          </a:xfrm>
          <a:prstGeom prst="rect">
            <a:avLst/>
          </a:prstGeom>
          <a:noFill/>
          <a:ln w="9525">
            <a:noFill/>
            <a:miter lim="800000"/>
            <a:headEnd/>
            <a:tailEnd/>
          </a:ln>
        </p:spPr>
        <p:txBody>
          <a:bodyPr wrap="none" anchor="ctr" anchorCtr="1">
            <a:spAutoFit/>
          </a:bodyPr>
          <a:lstStyle/>
          <a:p>
            <a:pPr algn="ctr" eaLnBrk="0" hangingPunct="0"/>
            <a:r>
              <a:rPr lang="en-US" altLang="zh-CN">
                <a:solidFill>
                  <a:srgbClr val="000000"/>
                </a:solidFill>
              </a:rPr>
              <a:t>1.1 </a:t>
            </a:r>
            <a:r>
              <a:rPr lang="zh-CN" altLang="en-US">
                <a:solidFill>
                  <a:srgbClr val="000000"/>
                </a:solidFill>
              </a:rPr>
              <a:t>世界贸易的基本状况</a:t>
            </a:r>
            <a:endParaRPr lang="en-US" altLang="zh-CN">
              <a:solidFill>
                <a:srgbClr val="000000"/>
              </a:solidFill>
            </a:endParaRPr>
          </a:p>
        </p:txBody>
      </p:sp>
      <p:sp>
        <p:nvSpPr>
          <p:cNvPr id="5132" name="AutoShape 22"/>
          <p:cNvSpPr>
            <a:spLocks noChangeArrowheads="1"/>
          </p:cNvSpPr>
          <p:nvPr/>
        </p:nvSpPr>
        <p:spPr bwMode="gray">
          <a:xfrm>
            <a:off x="3394075" y="2389188"/>
            <a:ext cx="5281613" cy="488950"/>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solidFill>
                <a:srgbClr val="080808"/>
              </a:solidFill>
              <a:latin typeface="+mn-lt"/>
              <a:ea typeface="宋体" pitchFamily="2" charset="-122"/>
            </a:endParaRPr>
          </a:p>
        </p:txBody>
      </p:sp>
      <p:sp>
        <p:nvSpPr>
          <p:cNvPr id="19468" name="Rectangle 23"/>
          <p:cNvSpPr>
            <a:spLocks noChangeArrowheads="1"/>
          </p:cNvSpPr>
          <p:nvPr/>
        </p:nvSpPr>
        <p:spPr bwMode="auto">
          <a:xfrm>
            <a:off x="3917950" y="2509838"/>
            <a:ext cx="1724025" cy="368300"/>
          </a:xfrm>
          <a:prstGeom prst="rect">
            <a:avLst/>
          </a:prstGeom>
          <a:noFill/>
          <a:ln w="9525">
            <a:noFill/>
            <a:miter lim="800000"/>
            <a:headEnd/>
            <a:tailEnd/>
          </a:ln>
        </p:spPr>
        <p:txBody>
          <a:bodyPr wrap="none" anchor="ctr" anchorCtr="1">
            <a:spAutoFit/>
          </a:bodyPr>
          <a:lstStyle/>
          <a:p>
            <a:pPr algn="ctr" eaLnBrk="0" hangingPunct="0"/>
            <a:r>
              <a:rPr lang="en-US" altLang="zh-CN">
                <a:solidFill>
                  <a:srgbClr val="000000"/>
                </a:solidFill>
              </a:rPr>
              <a:t>1.2 </a:t>
            </a:r>
            <a:r>
              <a:rPr lang="zh-CN" altLang="en-US">
                <a:solidFill>
                  <a:srgbClr val="000000"/>
                </a:solidFill>
              </a:rPr>
              <a:t>世界贸易图</a:t>
            </a:r>
            <a:endParaRPr lang="en-US" altLang="zh-CN">
              <a:solidFill>
                <a:srgbClr val="000000"/>
              </a:solidFill>
            </a:endParaRPr>
          </a:p>
        </p:txBody>
      </p:sp>
      <p:sp>
        <p:nvSpPr>
          <p:cNvPr id="5134" name="AutoShape 24"/>
          <p:cNvSpPr>
            <a:spLocks noChangeArrowheads="1"/>
          </p:cNvSpPr>
          <p:nvPr/>
        </p:nvSpPr>
        <p:spPr bwMode="gray">
          <a:xfrm>
            <a:off x="3378200" y="3152775"/>
            <a:ext cx="5284788" cy="488950"/>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solidFill>
                <a:srgbClr val="080808"/>
              </a:solidFill>
              <a:latin typeface="+mn-lt"/>
              <a:ea typeface="宋体" pitchFamily="2" charset="-122"/>
            </a:endParaRPr>
          </a:p>
        </p:txBody>
      </p:sp>
      <p:sp>
        <p:nvSpPr>
          <p:cNvPr id="19470" name="Rectangle 25"/>
          <p:cNvSpPr>
            <a:spLocks noChangeArrowheads="1"/>
          </p:cNvSpPr>
          <p:nvPr/>
        </p:nvSpPr>
        <p:spPr bwMode="auto">
          <a:xfrm>
            <a:off x="3937000" y="3238500"/>
            <a:ext cx="2454275" cy="369888"/>
          </a:xfrm>
          <a:prstGeom prst="rect">
            <a:avLst/>
          </a:prstGeom>
          <a:noFill/>
          <a:ln w="9525">
            <a:noFill/>
            <a:miter lim="800000"/>
            <a:headEnd/>
            <a:tailEnd/>
          </a:ln>
        </p:spPr>
        <p:txBody>
          <a:bodyPr wrap="none" anchor="ctr" anchorCtr="1">
            <a:spAutoFit/>
          </a:bodyPr>
          <a:lstStyle/>
          <a:p>
            <a:pPr algn="ctr" eaLnBrk="0" hangingPunct="0"/>
            <a:r>
              <a:rPr lang="en-US" altLang="zh-CN">
                <a:solidFill>
                  <a:srgbClr val="000000"/>
                </a:solidFill>
              </a:rPr>
              <a:t>1.3 </a:t>
            </a:r>
            <a:r>
              <a:rPr lang="zh-CN" altLang="en-US">
                <a:solidFill>
                  <a:srgbClr val="000000"/>
                </a:solidFill>
              </a:rPr>
              <a:t>贸易与</a:t>
            </a:r>
            <a:r>
              <a:rPr lang="en-US" altLang="zh-CN">
                <a:solidFill>
                  <a:srgbClr val="000000"/>
                </a:solidFill>
              </a:rPr>
              <a:t>GDP</a:t>
            </a:r>
            <a:r>
              <a:rPr lang="zh-CN" altLang="en-US">
                <a:solidFill>
                  <a:srgbClr val="000000"/>
                </a:solidFill>
              </a:rPr>
              <a:t>的比较</a:t>
            </a:r>
            <a:endParaRPr lang="en-US" altLang="zh-CN">
              <a:solidFill>
                <a:srgbClr val="000000"/>
              </a:solidFill>
            </a:endParaRPr>
          </a:p>
        </p:txBody>
      </p:sp>
      <p:sp>
        <p:nvSpPr>
          <p:cNvPr id="5136" name="Oval 26"/>
          <p:cNvSpPr>
            <a:spLocks noChangeArrowheads="1"/>
          </p:cNvSpPr>
          <p:nvPr/>
        </p:nvSpPr>
        <p:spPr bwMode="gray">
          <a:xfrm>
            <a:off x="3300413" y="1619250"/>
            <a:ext cx="228600" cy="228600"/>
          </a:xfrm>
          <a:prstGeom prst="ellipse">
            <a:avLst/>
          </a:prstGeom>
          <a:gradFill rotWithShape="1">
            <a:gsLst>
              <a:gs pos="0">
                <a:srgbClr val="E96E29"/>
              </a:gs>
              <a:gs pos="100000">
                <a:srgbClr val="9B491B"/>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defRPr/>
            </a:pPr>
            <a:endParaRPr lang="zh-CN" altLang="en-US">
              <a:solidFill>
                <a:srgbClr val="080808"/>
              </a:solidFill>
              <a:latin typeface="+mn-lt"/>
              <a:ea typeface="宋体" pitchFamily="2" charset="-122"/>
            </a:endParaRPr>
          </a:p>
        </p:txBody>
      </p:sp>
      <p:sp>
        <p:nvSpPr>
          <p:cNvPr id="5137" name="Oval 27"/>
          <p:cNvSpPr>
            <a:spLocks noChangeArrowheads="1"/>
          </p:cNvSpPr>
          <p:nvPr/>
        </p:nvSpPr>
        <p:spPr bwMode="gray">
          <a:xfrm>
            <a:off x="3302000" y="2519363"/>
            <a:ext cx="228600" cy="228600"/>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defRPr/>
            </a:pPr>
            <a:endParaRPr lang="zh-CN" altLang="en-US">
              <a:solidFill>
                <a:srgbClr val="080808"/>
              </a:solidFill>
              <a:latin typeface="+mn-lt"/>
              <a:ea typeface="宋体" pitchFamily="2" charset="-122"/>
            </a:endParaRPr>
          </a:p>
        </p:txBody>
      </p:sp>
      <p:sp>
        <p:nvSpPr>
          <p:cNvPr id="7196" name="Oval 28"/>
          <p:cNvSpPr>
            <a:spLocks noChangeArrowheads="1"/>
          </p:cNvSpPr>
          <p:nvPr/>
        </p:nvSpPr>
        <p:spPr bwMode="gray">
          <a:xfrm>
            <a:off x="3308350" y="3238500"/>
            <a:ext cx="228600" cy="228600"/>
          </a:xfrm>
          <a:prstGeom prst="ellipse">
            <a:avLst/>
          </a:prstGeom>
          <a:gradFill rotWithShape="1">
            <a:gsLst>
              <a:gs pos="0">
                <a:schemeClr val="accent2"/>
              </a:gs>
              <a:gs pos="100000">
                <a:schemeClr val="accent2">
                  <a:gamma/>
                  <a:shade val="66667"/>
                  <a:invGamma/>
                </a:schemeClr>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defRPr/>
            </a:pPr>
            <a:endParaRPr lang="zh-CN" altLang="en-US">
              <a:solidFill>
                <a:srgbClr val="080808"/>
              </a:solidFill>
              <a:latin typeface="+mn-lt"/>
              <a:ea typeface="宋体" pitchFamily="2" charset="-122"/>
            </a:endParaRPr>
          </a:p>
        </p:txBody>
      </p:sp>
      <p:sp>
        <p:nvSpPr>
          <p:cNvPr id="5139" name="AutoShape 29"/>
          <p:cNvSpPr>
            <a:spLocks noChangeArrowheads="1"/>
          </p:cNvSpPr>
          <p:nvPr/>
        </p:nvSpPr>
        <p:spPr bwMode="gray">
          <a:xfrm>
            <a:off x="3422650" y="3884613"/>
            <a:ext cx="5281613" cy="488950"/>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lgn="ctr">
              <a:defRPr/>
            </a:pPr>
            <a:endParaRPr lang="zh-CN" altLang="en-US">
              <a:solidFill>
                <a:srgbClr val="080808"/>
              </a:solidFill>
              <a:latin typeface="+mn-lt"/>
              <a:ea typeface="宋体" pitchFamily="2" charset="-122"/>
            </a:endParaRPr>
          </a:p>
        </p:txBody>
      </p:sp>
      <p:sp>
        <p:nvSpPr>
          <p:cNvPr id="19475" name="Rectangle 30"/>
          <p:cNvSpPr>
            <a:spLocks noChangeArrowheads="1"/>
          </p:cNvSpPr>
          <p:nvPr/>
        </p:nvSpPr>
        <p:spPr bwMode="auto">
          <a:xfrm>
            <a:off x="3984625" y="4021138"/>
            <a:ext cx="1493838" cy="369887"/>
          </a:xfrm>
          <a:prstGeom prst="rect">
            <a:avLst/>
          </a:prstGeom>
          <a:noFill/>
          <a:ln w="9525">
            <a:noFill/>
            <a:miter lim="800000"/>
            <a:headEnd/>
            <a:tailEnd/>
          </a:ln>
        </p:spPr>
        <p:txBody>
          <a:bodyPr wrap="none" anchor="ctr" anchorCtr="1">
            <a:spAutoFit/>
          </a:bodyPr>
          <a:lstStyle/>
          <a:p>
            <a:pPr algn="ctr" eaLnBrk="0" hangingPunct="0"/>
            <a:r>
              <a:rPr lang="en-US" altLang="zh-CN">
                <a:solidFill>
                  <a:srgbClr val="000000"/>
                </a:solidFill>
              </a:rPr>
              <a:t>1.4 </a:t>
            </a:r>
            <a:r>
              <a:rPr lang="zh-CN" altLang="en-US">
                <a:solidFill>
                  <a:srgbClr val="000000"/>
                </a:solidFill>
              </a:rPr>
              <a:t>贸易壁垒</a:t>
            </a:r>
            <a:endParaRPr lang="en-US" altLang="zh-CN">
              <a:solidFill>
                <a:srgbClr val="000000"/>
              </a:solidFill>
            </a:endParaRPr>
          </a:p>
        </p:txBody>
      </p:sp>
      <p:sp>
        <p:nvSpPr>
          <p:cNvPr id="5141" name="Oval 31"/>
          <p:cNvSpPr>
            <a:spLocks noChangeArrowheads="1"/>
          </p:cNvSpPr>
          <p:nvPr/>
        </p:nvSpPr>
        <p:spPr bwMode="gray">
          <a:xfrm>
            <a:off x="3336925" y="4014788"/>
            <a:ext cx="228600" cy="228600"/>
          </a:xfrm>
          <a:prstGeom prst="ellipse">
            <a:avLst/>
          </a:prstGeom>
          <a:gradFill rotWithShape="1">
            <a:gsLst>
              <a:gs pos="0">
                <a:srgbClr val="E96E29"/>
              </a:gs>
              <a:gs pos="100000">
                <a:srgbClr val="9B491B"/>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defRPr/>
            </a:pPr>
            <a:endParaRPr lang="zh-CN" altLang="en-US">
              <a:solidFill>
                <a:srgbClr val="080808"/>
              </a:solidFill>
              <a:latin typeface="+mn-lt"/>
              <a:ea typeface="宋体" pitchFamily="2" charset="-122"/>
            </a:endParaRPr>
          </a:p>
        </p:txBody>
      </p:sp>
      <p:sp>
        <p:nvSpPr>
          <p:cNvPr id="5142" name="AutoShape 32"/>
          <p:cNvSpPr>
            <a:spLocks noChangeArrowheads="1"/>
          </p:cNvSpPr>
          <p:nvPr/>
        </p:nvSpPr>
        <p:spPr bwMode="gray">
          <a:xfrm>
            <a:off x="3397250" y="4638675"/>
            <a:ext cx="5281613" cy="488950"/>
          </a:xfrm>
          <a:prstGeom prst="roundRect">
            <a:avLst>
              <a:gd name="adj" fmla="val 50000"/>
            </a:avLst>
          </a:prstGeom>
          <a:gradFill rotWithShape="1">
            <a:gsLst>
              <a:gs pos="0">
                <a:srgbClr val="F8F8F8"/>
              </a:gs>
              <a:gs pos="100000">
                <a:srgbClr val="BEBEBE"/>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solidFill>
                <a:srgbClr val="080808"/>
              </a:solidFill>
              <a:latin typeface="+mn-lt"/>
              <a:ea typeface="宋体" pitchFamily="2" charset="-122"/>
            </a:endParaRPr>
          </a:p>
        </p:txBody>
      </p:sp>
      <p:sp>
        <p:nvSpPr>
          <p:cNvPr id="19478" name="Rectangle 33"/>
          <p:cNvSpPr>
            <a:spLocks noChangeArrowheads="1"/>
          </p:cNvSpPr>
          <p:nvPr/>
        </p:nvSpPr>
        <p:spPr bwMode="auto">
          <a:xfrm>
            <a:off x="3992563" y="4684713"/>
            <a:ext cx="3108325" cy="369887"/>
          </a:xfrm>
          <a:prstGeom prst="rect">
            <a:avLst/>
          </a:prstGeom>
          <a:noFill/>
          <a:ln w="9525">
            <a:noFill/>
            <a:miter lim="800000"/>
            <a:headEnd/>
            <a:tailEnd/>
          </a:ln>
        </p:spPr>
        <p:txBody>
          <a:bodyPr wrap="none" anchor="ctr" anchorCtr="1">
            <a:spAutoFit/>
          </a:bodyPr>
          <a:lstStyle/>
          <a:p>
            <a:pPr algn="ctr" eaLnBrk="0" hangingPunct="0"/>
            <a:r>
              <a:rPr lang="en-US" altLang="zh-CN">
                <a:solidFill>
                  <a:srgbClr val="000000"/>
                </a:solidFill>
              </a:rPr>
              <a:t>1.5 </a:t>
            </a:r>
            <a:r>
              <a:rPr lang="zh-CN" altLang="en-US">
                <a:solidFill>
                  <a:srgbClr val="000000"/>
                </a:solidFill>
              </a:rPr>
              <a:t>第一个贸易“黄金时代”</a:t>
            </a:r>
            <a:endParaRPr lang="en-US" altLang="zh-CN">
              <a:solidFill>
                <a:srgbClr val="000000"/>
              </a:solidFill>
            </a:endParaRPr>
          </a:p>
        </p:txBody>
      </p:sp>
      <p:sp>
        <p:nvSpPr>
          <p:cNvPr id="5144" name="Oval 34"/>
          <p:cNvSpPr>
            <a:spLocks noChangeArrowheads="1"/>
          </p:cNvSpPr>
          <p:nvPr/>
        </p:nvSpPr>
        <p:spPr bwMode="gray">
          <a:xfrm>
            <a:off x="3263900" y="4695825"/>
            <a:ext cx="228600" cy="228600"/>
          </a:xfrm>
          <a:prstGeom prst="ellipse">
            <a:avLst/>
          </a:prstGeom>
          <a:gradFill rotWithShape="1">
            <a:gsLst>
              <a:gs pos="0">
                <a:srgbClr val="DCDC48"/>
              </a:gs>
              <a:gs pos="100000">
                <a:srgbClr val="939330"/>
              </a:gs>
            </a:gsLst>
            <a:path path="shape">
              <a:fillToRect l="50000" t="50000" r="50000" b="50000"/>
            </a:path>
          </a:gradFill>
          <a:ln w="19050">
            <a:solidFill>
              <a:srgbClr val="FFFFFF"/>
            </a:solidFill>
            <a:round/>
            <a:headEnd/>
            <a:tailEnd/>
          </a:ln>
          <a:effectLst>
            <a:outerShdw dist="63500" dir="2212194" algn="ctr" rotWithShape="0">
              <a:schemeClr val="bg2">
                <a:alpha val="50000"/>
              </a:schemeClr>
            </a:outerShdw>
          </a:effectLst>
        </p:spPr>
        <p:txBody>
          <a:bodyPr wrap="none" anchor="ctr"/>
          <a:lstStyle/>
          <a:p>
            <a:pPr>
              <a:defRPr/>
            </a:pPr>
            <a:endParaRPr lang="zh-CN" altLang="en-US">
              <a:solidFill>
                <a:srgbClr val="080808"/>
              </a:solidFill>
              <a:latin typeface="+mn-lt"/>
              <a:ea typeface="宋体" pitchFamily="2" charset="-122"/>
            </a:endParaRPr>
          </a:p>
        </p:txBody>
      </p:sp>
      <p:pic>
        <p:nvPicPr>
          <p:cNvPr id="19480" name="Picture 26"/>
          <p:cNvPicPr>
            <a:picLocks noChangeAspect="1" noChangeArrowheads="1"/>
          </p:cNvPicPr>
          <p:nvPr/>
        </p:nvPicPr>
        <p:blipFill>
          <a:blip r:embed="rId2"/>
          <a:srcRect/>
          <a:stretch>
            <a:fillRect/>
          </a:stretch>
        </p:blipFill>
        <p:spPr bwMode="auto">
          <a:xfrm>
            <a:off x="3457575" y="5289550"/>
            <a:ext cx="5346700" cy="549275"/>
          </a:xfrm>
          <a:prstGeom prst="rect">
            <a:avLst/>
          </a:prstGeom>
          <a:noFill/>
          <a:ln w="9525">
            <a:noFill/>
            <a:miter lim="800000"/>
            <a:headEnd/>
            <a:tailEnd/>
          </a:ln>
        </p:spPr>
      </p:pic>
      <p:pic>
        <p:nvPicPr>
          <p:cNvPr id="19481" name="Picture 27"/>
          <p:cNvPicPr>
            <a:picLocks noChangeAspect="1" noChangeArrowheads="1"/>
          </p:cNvPicPr>
          <p:nvPr/>
        </p:nvPicPr>
        <p:blipFill>
          <a:blip r:embed="rId3"/>
          <a:srcRect/>
          <a:stretch>
            <a:fillRect/>
          </a:stretch>
        </p:blipFill>
        <p:spPr bwMode="auto">
          <a:xfrm>
            <a:off x="2835275" y="5489575"/>
            <a:ext cx="622300" cy="12700"/>
          </a:xfrm>
          <a:prstGeom prst="rect">
            <a:avLst/>
          </a:prstGeom>
          <a:noFill/>
          <a:ln w="9525">
            <a:noFill/>
            <a:miter lim="800000"/>
            <a:headEnd/>
            <a:tailEnd/>
          </a:ln>
        </p:spPr>
      </p:pic>
      <p:pic>
        <p:nvPicPr>
          <p:cNvPr id="19482" name="Picture 28"/>
          <p:cNvPicPr>
            <a:picLocks noChangeAspect="1" noChangeArrowheads="1"/>
          </p:cNvPicPr>
          <p:nvPr/>
        </p:nvPicPr>
        <p:blipFill>
          <a:blip r:embed="rId4"/>
          <a:srcRect/>
          <a:stretch>
            <a:fillRect/>
          </a:stretch>
        </p:blipFill>
        <p:spPr bwMode="auto">
          <a:xfrm>
            <a:off x="3336925" y="5421313"/>
            <a:ext cx="304800" cy="285750"/>
          </a:xfrm>
          <a:prstGeom prst="rect">
            <a:avLst/>
          </a:prstGeom>
          <a:noFill/>
          <a:ln w="9525">
            <a:noFill/>
            <a:miter lim="800000"/>
            <a:headEnd/>
            <a:tailEnd/>
          </a:ln>
        </p:spPr>
      </p:pic>
      <p:pic>
        <p:nvPicPr>
          <p:cNvPr id="19483" name="Picture 29"/>
          <p:cNvPicPr>
            <a:picLocks noChangeAspect="1" noChangeArrowheads="1"/>
          </p:cNvPicPr>
          <p:nvPr/>
        </p:nvPicPr>
        <p:blipFill>
          <a:blip r:embed="rId5"/>
          <a:srcRect/>
          <a:stretch>
            <a:fillRect/>
          </a:stretch>
        </p:blipFill>
        <p:spPr bwMode="auto">
          <a:xfrm>
            <a:off x="1720850" y="4745038"/>
            <a:ext cx="1133475" cy="765175"/>
          </a:xfrm>
          <a:prstGeom prst="rect">
            <a:avLst/>
          </a:prstGeom>
          <a:noFill/>
          <a:ln w="9525">
            <a:noFill/>
            <a:miter lim="800000"/>
            <a:headEnd/>
            <a:tailEnd/>
          </a:ln>
        </p:spPr>
      </p:pic>
      <p:sp>
        <p:nvSpPr>
          <p:cNvPr id="19484" name="矩形 1"/>
          <p:cNvSpPr>
            <a:spLocks noChangeArrowheads="1"/>
          </p:cNvSpPr>
          <p:nvPr/>
        </p:nvSpPr>
        <p:spPr bwMode="auto">
          <a:xfrm>
            <a:off x="3957638" y="5378450"/>
            <a:ext cx="3040062" cy="369888"/>
          </a:xfrm>
          <a:prstGeom prst="rect">
            <a:avLst/>
          </a:prstGeom>
          <a:noFill/>
          <a:ln w="9525">
            <a:noFill/>
            <a:miter lim="800000"/>
            <a:headEnd/>
            <a:tailEnd/>
          </a:ln>
        </p:spPr>
        <p:txBody>
          <a:bodyPr anchor="ctr" anchorCtr="1">
            <a:spAutoFit/>
          </a:bodyPr>
          <a:lstStyle/>
          <a:p>
            <a:pPr algn="ctr"/>
            <a:r>
              <a:rPr lang="en-US" altLang="zh-CN">
                <a:solidFill>
                  <a:srgbClr val="080808"/>
                </a:solidFill>
              </a:rPr>
              <a:t>1.6 </a:t>
            </a:r>
            <a:r>
              <a:rPr lang="zh-CN" altLang="en-US">
                <a:solidFill>
                  <a:srgbClr val="080808"/>
                </a:solidFill>
              </a:rPr>
              <a:t>第二个贸易“ 黄金时代”</a:t>
            </a:r>
            <a:r>
              <a:rPr lang="en-US" altLang="zh-CN">
                <a:solidFill>
                  <a:srgbClr val="080808"/>
                </a:solidFill>
              </a:rPr>
              <a:t>  </a:t>
            </a:r>
            <a:endParaRPr lang="zh-CN" altLang="en-US">
              <a:solidFill>
                <a:srgbClr val="080808"/>
              </a:solidFill>
            </a:endParaRPr>
          </a:p>
        </p:txBody>
      </p:sp>
      <p:pic>
        <p:nvPicPr>
          <p:cNvPr id="19485" name="Picture 2"/>
          <p:cNvPicPr>
            <a:picLocks noChangeAspect="1" noChangeArrowheads="1"/>
          </p:cNvPicPr>
          <p:nvPr/>
        </p:nvPicPr>
        <p:blipFill>
          <a:blip r:embed="rId6"/>
          <a:srcRect/>
          <a:stretch>
            <a:fillRect/>
          </a:stretch>
        </p:blipFill>
        <p:spPr bwMode="auto">
          <a:xfrm>
            <a:off x="158750" y="2058988"/>
            <a:ext cx="2676525" cy="2670175"/>
          </a:xfrm>
          <a:prstGeom prst="rect">
            <a:avLst/>
          </a:prstGeom>
          <a:noFill/>
          <a:ln w="9525">
            <a:noFill/>
            <a:miter lim="800000"/>
            <a:headEnd/>
            <a:tailEnd/>
          </a:ln>
        </p:spPr>
      </p:pic>
    </p:spTree>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标题 1"/>
          <p:cNvSpPr>
            <a:spLocks noGrp="1"/>
          </p:cNvSpPr>
          <p:nvPr>
            <p:ph type="title"/>
          </p:nvPr>
        </p:nvSpPr>
        <p:spPr/>
        <p:txBody>
          <a:bodyPr/>
          <a:lstStyle/>
          <a:p>
            <a:r>
              <a:rPr lang="en-US" altLang="zh-CN" sz="3200" i="0">
                <a:ea typeface="宋体" charset="-122"/>
              </a:rPr>
              <a:t>1.1 </a:t>
            </a:r>
            <a:r>
              <a:rPr lang="zh-CN" altLang="en-US" sz="3200" i="0">
                <a:ea typeface="宋体" charset="-122"/>
              </a:rPr>
              <a:t>世界贸易的基本状况</a:t>
            </a:r>
          </a:p>
        </p:txBody>
      </p:sp>
      <p:sp>
        <p:nvSpPr>
          <p:cNvPr id="4" name="内容占位符 2"/>
          <p:cNvSpPr>
            <a:spLocks noGrp="1"/>
          </p:cNvSpPr>
          <p:nvPr>
            <p:ph idx="1"/>
          </p:nvPr>
        </p:nvSpPr>
        <p:spPr>
          <a:xfrm>
            <a:off x="468313" y="1412875"/>
            <a:ext cx="8229600" cy="2160588"/>
          </a:xfrm>
          <a:blipFill>
            <a:blip r:embed="rId2"/>
            <a:tile tx="0" ty="0" sx="100000" sy="100000" flip="none" algn="tl"/>
          </a:blipFill>
          <a:ln w="19050" cmpd="dbl">
            <a:solidFill>
              <a:schemeClr val="tx1"/>
            </a:solidFill>
          </a:ln>
        </p:spPr>
        <p:txBody>
          <a:bodyPr/>
          <a:lstStyle/>
          <a:p>
            <a:r>
              <a:rPr lang="zh-CN" altLang="en-US" sz="2000" b="1">
                <a:ea typeface="宋体" charset="-122"/>
              </a:rPr>
              <a:t>贸易差额</a:t>
            </a:r>
            <a:r>
              <a:rPr lang="en-US" altLang="zh-CN" sz="2000" b="1">
                <a:ea typeface="宋体" charset="-122"/>
              </a:rPr>
              <a:t>(trade balance)</a:t>
            </a:r>
            <a:r>
              <a:rPr lang="zh-CN" altLang="en-US" sz="2000" b="1">
                <a:ea typeface="宋体" charset="-122"/>
              </a:rPr>
              <a:t>：</a:t>
            </a:r>
            <a:r>
              <a:rPr lang="zh-CN" altLang="en-US" sz="2000">
                <a:ea typeface="宋体" charset="-122"/>
              </a:rPr>
              <a:t>是指该国的出口总额与其进口总额间的差      </a:t>
            </a:r>
            <a:endParaRPr lang="en-US" altLang="zh-CN" sz="2000">
              <a:ea typeface="宋体" charset="-122"/>
            </a:endParaRPr>
          </a:p>
          <a:p>
            <a:pPr>
              <a:buFont typeface="Wingdings" pitchFamily="2" charset="2"/>
              <a:buNone/>
            </a:pPr>
            <a:r>
              <a:rPr lang="en-US" altLang="zh-CN" sz="2000">
                <a:ea typeface="宋体" charset="-122"/>
              </a:rPr>
              <a:t>                                                  </a:t>
            </a:r>
            <a:r>
              <a:rPr lang="zh-CN" altLang="en-US" sz="2000">
                <a:ea typeface="宋体" charset="-122"/>
              </a:rPr>
              <a:t>额</a:t>
            </a:r>
            <a:r>
              <a:rPr lang="en-US" altLang="zh-CN" sz="2000">
                <a:ea typeface="宋体" charset="-122"/>
              </a:rPr>
              <a:t>(</a:t>
            </a:r>
            <a:r>
              <a:rPr lang="zh-CN" altLang="en-US" sz="2000">
                <a:ea typeface="宋体" charset="-122"/>
              </a:rPr>
              <a:t>通常包括货物和服务</a:t>
            </a:r>
            <a:r>
              <a:rPr lang="en-US" altLang="zh-CN" sz="2000">
                <a:ea typeface="宋体" charset="-122"/>
              </a:rPr>
              <a:t>)</a:t>
            </a:r>
            <a:r>
              <a:rPr lang="zh-CN" altLang="en-US" sz="2000">
                <a:ea typeface="宋体" charset="-122"/>
              </a:rPr>
              <a:t>。</a:t>
            </a:r>
            <a:endParaRPr lang="en-US" altLang="zh-CN" sz="2000">
              <a:ea typeface="宋体" charset="-122"/>
            </a:endParaRPr>
          </a:p>
          <a:p>
            <a:r>
              <a:rPr lang="zh-CN" altLang="en-US" sz="2000" b="1">
                <a:ea typeface="宋体" charset="-122"/>
              </a:rPr>
              <a:t>贸易顺差</a:t>
            </a:r>
            <a:r>
              <a:rPr lang="en-US" altLang="zh-CN" sz="2000" b="1">
                <a:ea typeface="宋体" charset="-122"/>
              </a:rPr>
              <a:t>(trade surplus)</a:t>
            </a:r>
            <a:r>
              <a:rPr lang="zh-CN" altLang="en-US" sz="2000" b="1">
                <a:ea typeface="宋体" charset="-122"/>
              </a:rPr>
              <a:t>：</a:t>
            </a:r>
            <a:r>
              <a:rPr lang="zh-CN" altLang="en-US" sz="2000">
                <a:ea typeface="宋体" charset="-122"/>
              </a:rPr>
              <a:t>出口超过其进口的国家</a:t>
            </a:r>
            <a:r>
              <a:rPr lang="en-US" altLang="zh-CN" sz="2000">
                <a:ea typeface="宋体" charset="-122"/>
              </a:rPr>
              <a:t>(</a:t>
            </a:r>
            <a:r>
              <a:rPr lang="zh-CN" altLang="en-US" sz="2000">
                <a:ea typeface="宋体" charset="-122"/>
              </a:rPr>
              <a:t>如近年来的中国</a:t>
            </a:r>
            <a:r>
              <a:rPr lang="en-US" altLang="zh-CN" sz="2000">
                <a:ea typeface="宋体" charset="-122"/>
              </a:rPr>
              <a:t>)</a:t>
            </a:r>
            <a:r>
              <a:rPr lang="zh-CN" altLang="en-US" sz="2000">
                <a:ea typeface="宋体" charset="-122"/>
              </a:rPr>
              <a:t>。</a:t>
            </a:r>
            <a:r>
              <a:rPr lang="zh-CN" altLang="en-US" sz="2000" b="1">
                <a:solidFill>
                  <a:srgbClr val="080808"/>
                </a:solidFill>
                <a:ea typeface="宋体" charset="-122"/>
              </a:rPr>
              <a:t>贸易逆差</a:t>
            </a:r>
            <a:r>
              <a:rPr lang="en-US" altLang="zh-CN" sz="2000" b="1">
                <a:solidFill>
                  <a:srgbClr val="080808"/>
                </a:solidFill>
                <a:ea typeface="宋体" charset="-122"/>
              </a:rPr>
              <a:t>(trade deficit)</a:t>
            </a:r>
            <a:r>
              <a:rPr lang="zh-CN" altLang="en-US" sz="2000" b="1">
                <a:solidFill>
                  <a:srgbClr val="080808"/>
                </a:solidFill>
                <a:ea typeface="宋体" charset="-122"/>
              </a:rPr>
              <a:t>：  </a:t>
            </a:r>
            <a:r>
              <a:rPr lang="zh-CN" altLang="en-US" sz="2000">
                <a:ea typeface="宋体" charset="-122"/>
              </a:rPr>
              <a:t>进口超过出口的国家</a:t>
            </a:r>
            <a:r>
              <a:rPr lang="en-US" altLang="zh-CN" sz="2000">
                <a:ea typeface="宋体" charset="-122"/>
              </a:rPr>
              <a:t>(</a:t>
            </a:r>
            <a:r>
              <a:rPr lang="zh-CN" altLang="en-US" sz="2000">
                <a:ea typeface="宋体" charset="-122"/>
              </a:rPr>
              <a:t>比如美国</a:t>
            </a:r>
            <a:r>
              <a:rPr lang="en-US" altLang="zh-CN" sz="2000">
                <a:ea typeface="宋体" charset="-122"/>
              </a:rPr>
              <a:t>)</a:t>
            </a:r>
            <a:r>
              <a:rPr lang="zh-CN" altLang="en-US" sz="2000">
                <a:ea typeface="宋体" charset="-122"/>
              </a:rPr>
              <a:t>。</a:t>
            </a:r>
            <a:endParaRPr lang="en-US" altLang="zh-CN" sz="2000">
              <a:ea typeface="宋体" charset="-122"/>
            </a:endParaRPr>
          </a:p>
          <a:p>
            <a:r>
              <a:rPr lang="zh-CN" altLang="en-US" sz="2000" b="1">
                <a:ea typeface="宋体" charset="-122"/>
              </a:rPr>
              <a:t>双边贸易差额</a:t>
            </a:r>
            <a:r>
              <a:rPr lang="en-US" altLang="zh-CN" sz="2000" b="1">
                <a:ea typeface="宋体" charset="-122"/>
              </a:rPr>
              <a:t>(bilateral trade balance)</a:t>
            </a:r>
            <a:r>
              <a:rPr lang="zh-CN" altLang="en-US" sz="2000" b="1">
                <a:ea typeface="宋体" charset="-122"/>
              </a:rPr>
              <a:t>：</a:t>
            </a:r>
            <a:r>
              <a:rPr lang="zh-CN" altLang="en-US" sz="2000">
                <a:ea typeface="宋体" charset="-122"/>
              </a:rPr>
              <a:t>是指发生在两国之间的出 </a:t>
            </a:r>
            <a:endParaRPr lang="en-US" altLang="zh-CN" sz="2000">
              <a:ea typeface="宋体" charset="-122"/>
            </a:endParaRPr>
          </a:p>
          <a:p>
            <a:r>
              <a:rPr lang="en-US" altLang="zh-CN" sz="2000">
                <a:ea typeface="宋体" charset="-122"/>
              </a:rPr>
              <a:t>                                            </a:t>
            </a:r>
            <a:r>
              <a:rPr lang="zh-CN" altLang="en-US" sz="2000">
                <a:ea typeface="宋体" charset="-122"/>
              </a:rPr>
              <a:t>口与进口间的差额。</a:t>
            </a:r>
          </a:p>
        </p:txBody>
      </p:sp>
      <p:sp>
        <p:nvSpPr>
          <p:cNvPr id="20483" name="TextBox 4"/>
          <p:cNvSpPr txBox="1">
            <a:spLocks noChangeArrowheads="1"/>
          </p:cNvSpPr>
          <p:nvPr/>
        </p:nvSpPr>
        <p:spPr bwMode="auto">
          <a:xfrm>
            <a:off x="468313" y="3978275"/>
            <a:ext cx="8135937" cy="1322388"/>
          </a:xfrm>
          <a:prstGeom prst="rect">
            <a:avLst/>
          </a:prstGeom>
          <a:blipFill dpi="0" rotWithShape="1">
            <a:blip r:embed="rId3"/>
            <a:srcRect/>
            <a:tile tx="0" ty="0" sx="100000" sy="100000" flip="none" algn="tl"/>
          </a:blipFill>
          <a:ln w="76200">
            <a:solidFill>
              <a:srgbClr val="009A46"/>
            </a:solidFill>
            <a:miter lim="800000"/>
            <a:headEnd/>
            <a:tailEnd/>
          </a:ln>
        </p:spPr>
        <p:txBody>
          <a:bodyPr>
            <a:spAutoFit/>
          </a:bodyPr>
          <a:lstStyle/>
          <a:p>
            <a:r>
              <a:rPr lang="zh-CN" altLang="zh-CN" sz="2000">
                <a:solidFill>
                  <a:srgbClr val="080808"/>
                </a:solidFill>
              </a:rPr>
              <a:t>在第</a:t>
            </a:r>
            <a:r>
              <a:rPr lang="en-US" altLang="zh-CN" sz="2000">
                <a:solidFill>
                  <a:srgbClr val="080808"/>
                </a:solidFill>
              </a:rPr>
              <a:t>2</a:t>
            </a:r>
            <a:r>
              <a:rPr lang="zh-CN" altLang="zh-CN" sz="2000">
                <a:solidFill>
                  <a:srgbClr val="080808"/>
                </a:solidFill>
              </a:rPr>
              <a:t>章到第</a:t>
            </a:r>
            <a:r>
              <a:rPr lang="en-US" altLang="zh-CN" sz="2000">
                <a:solidFill>
                  <a:srgbClr val="080808"/>
                </a:solidFill>
              </a:rPr>
              <a:t>11</a:t>
            </a:r>
            <a:r>
              <a:rPr lang="zh-CN" altLang="zh-CN" sz="2000">
                <a:solidFill>
                  <a:srgbClr val="080808"/>
                </a:solidFill>
              </a:rPr>
              <a:t>章所展现的模型中</a:t>
            </a:r>
            <a:r>
              <a:rPr lang="en-US" altLang="zh-CN" sz="2000">
                <a:solidFill>
                  <a:srgbClr val="080808"/>
                </a:solidFill>
              </a:rPr>
              <a:t>,</a:t>
            </a:r>
            <a:r>
              <a:rPr lang="zh-CN" altLang="zh-CN" sz="2000">
                <a:solidFill>
                  <a:srgbClr val="080808"/>
                </a:solidFill>
              </a:rPr>
              <a:t>我们并不关注一国是贸易顺差还是贸易逆差</a:t>
            </a:r>
            <a:r>
              <a:rPr lang="en-US" altLang="zh-CN" sz="2000">
                <a:solidFill>
                  <a:srgbClr val="080808"/>
                </a:solidFill>
              </a:rPr>
              <a:t>,</a:t>
            </a:r>
            <a:r>
              <a:rPr lang="zh-CN" altLang="zh-CN" sz="2000">
                <a:solidFill>
                  <a:srgbClr val="080808"/>
                </a:solidFill>
              </a:rPr>
              <a:t>仅仅假设每个国家的贸易都是</a:t>
            </a:r>
            <a:r>
              <a:rPr lang="zh-CN" altLang="zh-CN" sz="2000" b="1">
                <a:solidFill>
                  <a:srgbClr val="080808"/>
                </a:solidFill>
              </a:rPr>
              <a:t>平衡</a:t>
            </a:r>
            <a:r>
              <a:rPr lang="zh-CN" altLang="zh-CN" sz="2000">
                <a:solidFill>
                  <a:srgbClr val="080808"/>
                </a:solidFill>
              </a:rPr>
              <a:t>的</a:t>
            </a:r>
            <a:r>
              <a:rPr lang="en-US" altLang="zh-CN" sz="2000">
                <a:solidFill>
                  <a:srgbClr val="080808"/>
                </a:solidFill>
              </a:rPr>
              <a:t>,</a:t>
            </a:r>
            <a:r>
              <a:rPr lang="zh-CN" altLang="zh-CN" sz="2000">
                <a:solidFill>
                  <a:srgbClr val="080808"/>
                </a:solidFill>
              </a:rPr>
              <a:t>即</a:t>
            </a:r>
            <a:r>
              <a:rPr lang="zh-CN" altLang="zh-CN" sz="2000" b="1">
                <a:solidFill>
                  <a:srgbClr val="080808"/>
                </a:solidFill>
              </a:rPr>
              <a:t>出口等于进口</a:t>
            </a:r>
            <a:r>
              <a:rPr lang="zh-CN" altLang="zh-CN" sz="2000">
                <a:solidFill>
                  <a:srgbClr val="080808"/>
                </a:solidFill>
              </a:rPr>
              <a:t>。</a:t>
            </a:r>
            <a:endParaRPr lang="en-US" altLang="zh-CN" sz="2000">
              <a:solidFill>
                <a:srgbClr val="080808"/>
              </a:solidFill>
            </a:endParaRPr>
          </a:p>
          <a:p>
            <a:endParaRPr lang="en-US" altLang="zh-CN" sz="2000">
              <a:solidFill>
                <a:srgbClr val="080808"/>
              </a:solidFill>
            </a:endParaRPr>
          </a:p>
          <a:p>
            <a:r>
              <a:rPr lang="zh-CN" altLang="zh-CN" sz="2000">
                <a:solidFill>
                  <a:srgbClr val="080808"/>
                </a:solidFill>
              </a:rPr>
              <a:t>作出这一假设的理由有两个</a:t>
            </a:r>
            <a:r>
              <a:rPr lang="zh-CN" altLang="en-US" sz="2000">
                <a:solidFill>
                  <a:srgbClr val="080808"/>
                </a:solidFill>
              </a:rPr>
              <a:t>：</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5" name="Picture 2"/>
          <p:cNvPicPr>
            <a:picLocks noGrp="1" noChangeAspect="1" noChangeArrowheads="1"/>
          </p:cNvPicPr>
          <p:nvPr>
            <p:ph idx="1"/>
          </p:nvPr>
        </p:nvPicPr>
        <p:blipFill>
          <a:blip r:embed="rId2"/>
          <a:srcRect/>
          <a:stretch>
            <a:fillRect/>
          </a:stretch>
        </p:blipFill>
        <p:spPr>
          <a:xfrm>
            <a:off x="412750" y="2276475"/>
            <a:ext cx="703263" cy="2173288"/>
          </a:xfrm>
        </p:spPr>
      </p:pic>
      <p:sp>
        <p:nvSpPr>
          <p:cNvPr id="6" name="Rectangle 5" descr="信纸"/>
          <p:cNvSpPr>
            <a:spLocks noChangeArrowheads="1"/>
          </p:cNvSpPr>
          <p:nvPr/>
        </p:nvSpPr>
        <p:spPr bwMode="auto">
          <a:xfrm>
            <a:off x="1116013" y="1916113"/>
            <a:ext cx="7488237" cy="1016000"/>
          </a:xfrm>
          <a:prstGeom prst="rect">
            <a:avLst/>
          </a:prstGeom>
          <a:blipFill dpi="0" rotWithShape="0">
            <a:blip r:embed="rId3"/>
            <a:srcRect/>
            <a:tile tx="0" ty="0" sx="100000" sy="100000" flip="none" algn="tl"/>
          </a:blipFill>
          <a:ln w="38100" algn="ctr">
            <a:solidFill>
              <a:srgbClr val="CC6600"/>
            </a:solidFill>
            <a:miter lim="800000"/>
            <a:headEnd/>
            <a:tailEnd/>
          </a:ln>
        </p:spPr>
        <p:txBody>
          <a:bodyPr>
            <a:spAutoFit/>
          </a:bodyPr>
          <a:lstStyle/>
          <a:p>
            <a:r>
              <a:rPr lang="zh-CN" altLang="zh-CN" sz="2000">
                <a:solidFill>
                  <a:srgbClr val="080808"/>
                </a:solidFill>
              </a:rPr>
              <a:t>第一</a:t>
            </a:r>
            <a:r>
              <a:rPr lang="en-US" altLang="zh-CN" sz="2000">
                <a:solidFill>
                  <a:srgbClr val="080808"/>
                </a:solidFill>
              </a:rPr>
              <a:t>,</a:t>
            </a:r>
            <a:r>
              <a:rPr lang="zh-CN" altLang="zh-CN" sz="2000">
                <a:solidFill>
                  <a:srgbClr val="080808"/>
                </a:solidFill>
              </a:rPr>
              <a:t>经济学家认为总贸易逆差或顺差产生于宏观经济条件</a:t>
            </a:r>
            <a:r>
              <a:rPr lang="en-US" altLang="zh-CN" sz="2000">
                <a:solidFill>
                  <a:srgbClr val="080808"/>
                </a:solidFill>
              </a:rPr>
              <a:t>,</a:t>
            </a:r>
            <a:r>
              <a:rPr lang="zh-CN" altLang="zh-CN" sz="2000">
                <a:solidFill>
                  <a:srgbClr val="080808"/>
                </a:solidFill>
              </a:rPr>
              <a:t>即一个经济体的支出和储蓄总水平——高支出低储蓄的国家会持有贸易逆差。</a:t>
            </a:r>
          </a:p>
        </p:txBody>
      </p:sp>
      <p:sp>
        <p:nvSpPr>
          <p:cNvPr id="7" name="Rectangle 5" descr="信纸"/>
          <p:cNvSpPr>
            <a:spLocks noChangeArrowheads="1"/>
          </p:cNvSpPr>
          <p:nvPr/>
        </p:nvSpPr>
        <p:spPr bwMode="auto">
          <a:xfrm>
            <a:off x="1116013" y="3911600"/>
            <a:ext cx="7488237" cy="708025"/>
          </a:xfrm>
          <a:prstGeom prst="rect">
            <a:avLst/>
          </a:prstGeom>
          <a:blipFill dpi="0" rotWithShape="0">
            <a:blip r:embed="rId3"/>
            <a:srcRect/>
            <a:tile tx="0" ty="0" sx="100000" sy="100000" flip="none" algn="tl"/>
          </a:blipFill>
          <a:ln w="38100" algn="ctr">
            <a:solidFill>
              <a:srgbClr val="CC6600"/>
            </a:solidFill>
            <a:miter lim="800000"/>
            <a:headEnd/>
            <a:tailEnd/>
          </a:ln>
        </p:spPr>
        <p:txBody>
          <a:bodyPr>
            <a:spAutoFit/>
          </a:bodyPr>
          <a:lstStyle/>
          <a:p>
            <a:r>
              <a:rPr lang="zh-CN" altLang="zh-CN" sz="2000">
                <a:solidFill>
                  <a:srgbClr val="080808"/>
                </a:solidFill>
              </a:rPr>
              <a:t>第二</a:t>
            </a:r>
            <a:r>
              <a:rPr lang="en-US" altLang="zh-CN" sz="2000">
                <a:solidFill>
                  <a:srgbClr val="080808"/>
                </a:solidFill>
              </a:rPr>
              <a:t>,</a:t>
            </a:r>
            <a:r>
              <a:rPr lang="zh-CN" altLang="zh-CN" sz="2000">
                <a:solidFill>
                  <a:srgbClr val="080808"/>
                </a:solidFill>
              </a:rPr>
              <a:t>当我们关注两国</a:t>
            </a:r>
            <a:r>
              <a:rPr lang="en-US" altLang="zh-CN" sz="2000">
                <a:solidFill>
                  <a:srgbClr val="080808"/>
                </a:solidFill>
              </a:rPr>
              <a:t>(</a:t>
            </a:r>
            <a:r>
              <a:rPr lang="zh-CN" altLang="zh-CN" sz="2000">
                <a:solidFill>
                  <a:srgbClr val="080808"/>
                </a:solidFill>
              </a:rPr>
              <a:t>比如美国和中国</a:t>
            </a:r>
            <a:r>
              <a:rPr lang="en-US" altLang="zh-CN" sz="2000">
                <a:solidFill>
                  <a:srgbClr val="080808"/>
                </a:solidFill>
              </a:rPr>
              <a:t>)</a:t>
            </a:r>
            <a:r>
              <a:rPr lang="zh-CN" altLang="zh-CN" sz="2000">
                <a:solidFill>
                  <a:srgbClr val="080808"/>
                </a:solidFill>
              </a:rPr>
              <a:t>间的双边贸易差额时</a:t>
            </a:r>
            <a:r>
              <a:rPr lang="en-US" altLang="zh-CN" sz="2000">
                <a:solidFill>
                  <a:srgbClr val="080808"/>
                </a:solidFill>
              </a:rPr>
              <a:t>,</a:t>
            </a:r>
            <a:r>
              <a:rPr lang="zh-CN" altLang="zh-CN" sz="2000">
                <a:solidFill>
                  <a:srgbClr val="080808"/>
                </a:solidFill>
              </a:rPr>
              <a:t>贸易逆差或顺差的解释就成问题。</a:t>
            </a:r>
          </a:p>
        </p:txBody>
      </p:sp>
      <p:sp>
        <p:nvSpPr>
          <p:cNvPr id="21508" name="TextBox 3"/>
          <p:cNvSpPr txBox="1">
            <a:spLocks noChangeArrowheads="1"/>
          </p:cNvSpPr>
          <p:nvPr/>
        </p:nvSpPr>
        <p:spPr bwMode="auto">
          <a:xfrm>
            <a:off x="1116013" y="5300663"/>
            <a:ext cx="7488237" cy="369887"/>
          </a:xfrm>
          <a:prstGeom prst="rect">
            <a:avLst/>
          </a:prstGeom>
          <a:noFill/>
          <a:ln w="9525">
            <a:noFill/>
            <a:miter lim="800000"/>
            <a:headEnd/>
            <a:tailEnd/>
          </a:ln>
        </p:spPr>
        <p:txBody>
          <a:bodyPr>
            <a:spAutoFit/>
          </a:bodyPr>
          <a:lstStyle/>
          <a:p>
            <a:r>
              <a:rPr lang="zh-CN" altLang="zh-CN">
                <a:solidFill>
                  <a:srgbClr val="080808"/>
                </a:solidFill>
              </a:rPr>
              <a:t>要明白是什么问题</a:t>
            </a:r>
            <a:r>
              <a:rPr lang="en-US" altLang="zh-CN">
                <a:solidFill>
                  <a:srgbClr val="080808"/>
                </a:solidFill>
              </a:rPr>
              <a:t>,</a:t>
            </a:r>
            <a:r>
              <a:rPr lang="zh-CN" altLang="zh-CN">
                <a:solidFill>
                  <a:srgbClr val="080808"/>
                </a:solidFill>
              </a:rPr>
              <a:t>考虑一下美国从中国进口一种特定产品</a:t>
            </a:r>
            <a:r>
              <a:rPr lang="en-US" altLang="zh-CN">
                <a:solidFill>
                  <a:srgbClr val="080808"/>
                </a:solidFill>
              </a:rPr>
              <a:t>,</a:t>
            </a:r>
            <a:r>
              <a:rPr lang="zh-CN" altLang="zh-CN">
                <a:solidFill>
                  <a:srgbClr val="080808"/>
                </a:solidFill>
              </a:rPr>
              <a:t>比如芭比娃娃</a:t>
            </a:r>
            <a:r>
              <a:rPr lang="zh-CN" altLang="en-US">
                <a:solidFill>
                  <a:srgbClr val="080808"/>
                </a:solidFill>
              </a:rPr>
              <a:t>。</a:t>
            </a:r>
            <a:endParaRPr lang="zh-CN" altLang="zh-CN">
              <a:solidFill>
                <a:srgbClr val="08080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标题 1"/>
          <p:cNvSpPr>
            <a:spLocks noGrp="1"/>
          </p:cNvSpPr>
          <p:nvPr>
            <p:ph type="title"/>
          </p:nvPr>
        </p:nvSpPr>
        <p:spPr>
          <a:xfrm>
            <a:off x="1792288" y="5013325"/>
            <a:ext cx="5486400" cy="354013"/>
          </a:xfrm>
        </p:spPr>
        <p:txBody>
          <a:bodyPr/>
          <a:lstStyle/>
          <a:p>
            <a:pPr algn="ctr"/>
            <a:r>
              <a:rPr lang="zh-CN" altLang="zh-CN" sz="1800" i="0">
                <a:ea typeface="宋体" charset="-122"/>
              </a:rPr>
              <a:t>图</a:t>
            </a:r>
            <a:r>
              <a:rPr lang="en-US" altLang="zh-CN" sz="1800" i="0">
                <a:ea typeface="宋体" charset="-122"/>
              </a:rPr>
              <a:t>1</a:t>
            </a:r>
            <a:r>
              <a:rPr lang="zh-CN" altLang="zh-CN" sz="1800" i="0">
                <a:ea typeface="宋体" charset="-122"/>
              </a:rPr>
              <a:t>—</a:t>
            </a:r>
            <a:r>
              <a:rPr lang="en-US" altLang="zh-CN" sz="1800" i="0">
                <a:ea typeface="宋体" charset="-122"/>
              </a:rPr>
              <a:t>1</a:t>
            </a:r>
            <a:r>
              <a:rPr lang="zh-CN" altLang="zh-CN" sz="1800" i="0">
                <a:ea typeface="宋体" charset="-122"/>
              </a:rPr>
              <a:t>　芭比娃娃</a:t>
            </a:r>
            <a:br>
              <a:rPr lang="zh-CN" altLang="zh-CN" sz="1800" i="0">
                <a:ea typeface="宋体" charset="-122"/>
              </a:rPr>
            </a:br>
            <a:endParaRPr lang="zh-CN" altLang="en-US" sz="1800" i="0">
              <a:ea typeface="宋体" charset="-122"/>
            </a:endParaRPr>
          </a:p>
        </p:txBody>
      </p:sp>
      <p:sp>
        <p:nvSpPr>
          <p:cNvPr id="4" name="文本占位符 3"/>
          <p:cNvSpPr>
            <a:spLocks noGrp="1"/>
          </p:cNvSpPr>
          <p:nvPr>
            <p:ph type="body" sz="half" idx="2"/>
          </p:nvPr>
        </p:nvSpPr>
        <p:spPr>
          <a:xfrm>
            <a:off x="1042988" y="5157788"/>
            <a:ext cx="7058025" cy="1008062"/>
          </a:xfrm>
        </p:spPr>
        <p:txBody>
          <a:bodyPr/>
          <a:lstStyle/>
          <a:p>
            <a:pPr indent="203200"/>
            <a:r>
              <a:rPr lang="zh-CN" altLang="zh-CN">
                <a:latin typeface="NEU-BZ"/>
                <a:ea typeface="方正书宋_GBK"/>
                <a:cs typeface="Times New Roman" pitchFamily="18" charset="0"/>
              </a:rPr>
              <a:t>此处所表示的是为制造在美国销售的芭比娃娃各国或地区所供给的产品。中国为芭比娃娃提供劳动力、棉花和服装</a:t>
            </a:r>
            <a:r>
              <a:rPr lang="en-US" altLang="zh-CN">
                <a:latin typeface="方正书宋_GBK"/>
                <a:ea typeface="宋体" charset="-122"/>
                <a:cs typeface="Times New Roman" pitchFamily="18" charset="0"/>
              </a:rPr>
              <a:t>,</a:t>
            </a:r>
            <a:r>
              <a:rPr lang="zh-CN" altLang="zh-CN">
                <a:latin typeface="NEU-BZ"/>
                <a:ea typeface="方正书宋_GBK"/>
                <a:cs typeface="Times New Roman" pitchFamily="18" charset="0"/>
              </a:rPr>
              <a:t>沙特阿拉伯供应经过提炼可以生产乙烯的石油</a:t>
            </a:r>
            <a:r>
              <a:rPr lang="en-US" altLang="zh-CN">
                <a:latin typeface="方正书宋_GBK"/>
                <a:ea typeface="宋体" charset="-122"/>
                <a:cs typeface="Times New Roman" pitchFamily="18" charset="0"/>
              </a:rPr>
              <a:t>,</a:t>
            </a:r>
            <a:r>
              <a:rPr lang="zh-CN" altLang="zh-CN">
                <a:latin typeface="NEU-BZ"/>
                <a:ea typeface="方正书宋_GBK"/>
                <a:cs typeface="Times New Roman" pitchFamily="18" charset="0"/>
              </a:rPr>
              <a:t>中国台湾用乙烯生产用于制作芭比身躯的乙烯基塑料球</a:t>
            </a:r>
            <a:r>
              <a:rPr lang="en-US" altLang="zh-CN">
                <a:latin typeface="方正书宋_GBK"/>
                <a:ea typeface="宋体" charset="-122"/>
                <a:cs typeface="Times New Roman" pitchFamily="18" charset="0"/>
              </a:rPr>
              <a:t>,</a:t>
            </a:r>
            <a:r>
              <a:rPr lang="zh-CN" altLang="zh-CN">
                <a:latin typeface="NEU-BZ"/>
                <a:ea typeface="方正书宋_GBK"/>
                <a:cs typeface="Times New Roman" pitchFamily="18" charset="0"/>
              </a:rPr>
              <a:t>日本提供尼龙头发。美国提供涂料和零售环节的包装材料。</a:t>
            </a:r>
            <a:endParaRPr lang="zh-CN" altLang="zh-CN" sz="2400">
              <a:latin typeface="Calibri" pitchFamily="34" charset="0"/>
              <a:ea typeface="宋体" charset="-122"/>
              <a:cs typeface="Times New Roman" pitchFamily="18" charset="0"/>
            </a:endParaRPr>
          </a:p>
          <a:p>
            <a:pPr indent="203200"/>
            <a:endParaRPr lang="zh-CN" altLang="en-US">
              <a:ea typeface="宋体" charset="-122"/>
            </a:endParaRPr>
          </a:p>
        </p:txBody>
      </p:sp>
      <p:pic>
        <p:nvPicPr>
          <p:cNvPr id="22531" name="1A1.EPS"/>
          <p:cNvPicPr>
            <a:picLocks noGrp="1"/>
          </p:cNvPicPr>
          <p:nvPr>
            <p:ph type="pic" idx="1"/>
          </p:nvPr>
        </p:nvPicPr>
        <p:blipFill>
          <a:blip r:embed="rId2"/>
          <a:srcRect l="4317" r="4317"/>
          <a:stretch>
            <a:fillRect/>
          </a:stretch>
        </p:blipFill>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noChangeArrowheads="1"/>
          </p:cNvSpPr>
          <p:nvPr>
            <p:ph type="title"/>
          </p:nvPr>
        </p:nvSpPr>
        <p:spPr/>
        <p:txBody>
          <a:bodyPr/>
          <a:lstStyle/>
          <a:p>
            <a:pPr algn="l"/>
            <a:r>
              <a:rPr lang="zh-CN" altLang="en-US" sz="4300" i="0">
                <a:ea typeface="宋体" charset="-122"/>
              </a:rPr>
              <a:t>新闻摘要</a:t>
            </a:r>
            <a:endParaRPr lang="en-US" altLang="zh-CN" sz="4300" i="0">
              <a:ea typeface="宋体" charset="-122"/>
            </a:endParaRPr>
          </a:p>
        </p:txBody>
      </p:sp>
      <p:sp>
        <p:nvSpPr>
          <p:cNvPr id="23554" name="Rectangle 3"/>
          <p:cNvSpPr>
            <a:spLocks noGrp="1" noChangeArrowheads="1"/>
          </p:cNvSpPr>
          <p:nvPr>
            <p:ph type="body" idx="1"/>
          </p:nvPr>
        </p:nvSpPr>
        <p:spPr bwMode="gray">
          <a:xfrm>
            <a:off x="365240" y="3228974"/>
            <a:ext cx="7824787" cy="3149600"/>
          </a:xfrm>
        </p:spPr>
        <p:txBody>
          <a:bodyPr/>
          <a:lstStyle/>
          <a:p>
            <a:pPr algn="ctr"/>
            <a:r>
              <a:rPr lang="en-US" altLang="zh-CN" sz="2400" b="1" kern="1200" dirty="0">
                <a:solidFill>
                  <a:srgbClr val="374C81"/>
                </a:solidFill>
                <a:latin typeface="Century Gothic"/>
                <a:ea typeface="幼圆" panose="02010509060101010101" pitchFamily="49" charset="-122"/>
              </a:rPr>
              <a:t>2010</a:t>
            </a:r>
            <a:r>
              <a:rPr lang="zh-CN" altLang="en-US" sz="2400" b="1" kern="1200" dirty="0">
                <a:solidFill>
                  <a:srgbClr val="374C81"/>
                </a:solidFill>
                <a:latin typeface="Century Gothic"/>
                <a:ea typeface="幼圆" panose="02010509060101010101" pitchFamily="49" charset="-122"/>
              </a:rPr>
              <a:t>年，一台苹果手机 </a:t>
            </a:r>
            <a:r>
              <a:rPr lang="en-US" altLang="zh-CN" sz="2400" b="1" kern="1200" dirty="0">
                <a:solidFill>
                  <a:srgbClr val="374C81"/>
                </a:solidFill>
                <a:latin typeface="Century Gothic"/>
                <a:ea typeface="幼圆" panose="02010509060101010101" pitchFamily="49" charset="-122"/>
              </a:rPr>
              <a:t>iPhone 3GS </a:t>
            </a:r>
            <a:r>
              <a:rPr lang="zh-CN" altLang="en-US" sz="2400" b="1" kern="1200" dirty="0">
                <a:solidFill>
                  <a:srgbClr val="374C81"/>
                </a:solidFill>
                <a:latin typeface="Century Gothic"/>
                <a:ea typeface="幼圆" panose="02010509060101010101" pitchFamily="49" charset="-122"/>
              </a:rPr>
              <a:t>从中国运到美国之后成本是</a:t>
            </a:r>
            <a:r>
              <a:rPr lang="en-US" altLang="zh-CN" sz="2400" b="1" kern="1200" dirty="0">
                <a:solidFill>
                  <a:srgbClr val="374C81"/>
                </a:solidFill>
                <a:latin typeface="Century Gothic"/>
                <a:ea typeface="幼圆" panose="02010509060101010101" pitchFamily="49" charset="-122"/>
              </a:rPr>
              <a:t>179</a:t>
            </a:r>
            <a:r>
              <a:rPr lang="zh-CN" altLang="en-US" sz="2400" b="1" kern="1200" dirty="0">
                <a:solidFill>
                  <a:srgbClr val="374C81"/>
                </a:solidFill>
                <a:latin typeface="Century Gothic"/>
                <a:ea typeface="幼圆" panose="02010509060101010101" pitchFamily="49" charset="-122"/>
              </a:rPr>
              <a:t>美元，在美国售价约</a:t>
            </a:r>
            <a:r>
              <a:rPr lang="en-US" altLang="zh-CN" sz="2400" b="1" kern="1200" dirty="0">
                <a:solidFill>
                  <a:srgbClr val="374C81"/>
                </a:solidFill>
                <a:latin typeface="Century Gothic"/>
                <a:ea typeface="幼圆" panose="02010509060101010101" pitchFamily="49" charset="-122"/>
              </a:rPr>
              <a:t>500</a:t>
            </a:r>
            <a:r>
              <a:rPr lang="zh-CN" altLang="en-US" sz="2400" b="1" kern="1200" dirty="0">
                <a:solidFill>
                  <a:srgbClr val="374C81"/>
                </a:solidFill>
                <a:latin typeface="Century Gothic"/>
                <a:ea typeface="幼圆" panose="02010509060101010101" pitchFamily="49" charset="-122"/>
              </a:rPr>
              <a:t>美元。但在</a:t>
            </a:r>
            <a:r>
              <a:rPr lang="en-US" altLang="zh-CN" sz="2400" b="1" kern="1200" dirty="0">
                <a:solidFill>
                  <a:srgbClr val="374C81"/>
                </a:solidFill>
                <a:latin typeface="Century Gothic"/>
                <a:ea typeface="幼圆" panose="02010509060101010101" pitchFamily="49" charset="-122"/>
              </a:rPr>
              <a:t>179</a:t>
            </a:r>
            <a:r>
              <a:rPr lang="zh-CN" altLang="en-US" sz="2400" b="1" kern="1200" dirty="0">
                <a:solidFill>
                  <a:srgbClr val="374C81"/>
                </a:solidFill>
                <a:latin typeface="Century Gothic"/>
                <a:ea typeface="幼圆" panose="02010509060101010101" pitchFamily="49" charset="-122"/>
              </a:rPr>
              <a:t>美元的成本中，只有</a:t>
            </a:r>
            <a:r>
              <a:rPr lang="en-US" altLang="zh-CN" sz="2400" b="1" kern="1200" dirty="0">
                <a:solidFill>
                  <a:srgbClr val="374C81"/>
                </a:solidFill>
                <a:latin typeface="Century Gothic"/>
                <a:ea typeface="幼圆" panose="02010509060101010101" pitchFamily="49" charset="-122"/>
              </a:rPr>
              <a:t>6.5</a:t>
            </a:r>
            <a:r>
              <a:rPr lang="zh-CN" altLang="en-US" sz="2400" b="1" kern="1200" dirty="0">
                <a:solidFill>
                  <a:srgbClr val="374C81"/>
                </a:solidFill>
                <a:latin typeface="Century Gothic"/>
                <a:ea typeface="幼圆" panose="02010509060101010101" pitchFamily="49" charset="-122"/>
              </a:rPr>
              <a:t>美元的组装成本属于中国，比如，使用的闪存、显示模块和触屏，价值</a:t>
            </a:r>
            <a:r>
              <a:rPr lang="en-US" altLang="zh-CN" sz="2400" b="1" kern="1200" dirty="0">
                <a:solidFill>
                  <a:srgbClr val="374C81"/>
                </a:solidFill>
                <a:latin typeface="Century Gothic"/>
                <a:ea typeface="幼圆" panose="02010509060101010101" pitchFamily="49" charset="-122"/>
              </a:rPr>
              <a:t>60</a:t>
            </a:r>
            <a:r>
              <a:rPr lang="zh-CN" altLang="en-US" sz="2400" b="1" kern="1200" dirty="0">
                <a:solidFill>
                  <a:srgbClr val="374C81"/>
                </a:solidFill>
                <a:latin typeface="Century Gothic"/>
                <a:ea typeface="幼圆" panose="02010509060101010101" pitchFamily="49" charset="-122"/>
              </a:rPr>
              <a:t>美元，来自日本东芝；处理器芯片和内存卡，价值</a:t>
            </a:r>
            <a:r>
              <a:rPr lang="en-US" altLang="zh-CN" sz="2400" b="1" kern="1200" dirty="0">
                <a:solidFill>
                  <a:srgbClr val="374C81"/>
                </a:solidFill>
                <a:latin typeface="Century Gothic"/>
                <a:ea typeface="幼圆" panose="02010509060101010101" pitchFamily="49" charset="-122"/>
              </a:rPr>
              <a:t>23</a:t>
            </a:r>
            <a:r>
              <a:rPr lang="zh-CN" altLang="en-US" sz="2400" b="1" kern="1200" dirty="0">
                <a:solidFill>
                  <a:srgbClr val="374C81"/>
                </a:solidFill>
                <a:latin typeface="Century Gothic"/>
                <a:ea typeface="幼圆" panose="02010509060101010101" pitchFamily="49" charset="-122"/>
              </a:rPr>
              <a:t>美元，由韩国三星制造；等等。但是，</a:t>
            </a:r>
            <a:r>
              <a:rPr lang="en-US" altLang="zh-CN" sz="2400" b="1" kern="1200" dirty="0">
                <a:solidFill>
                  <a:srgbClr val="374C81"/>
                </a:solidFill>
                <a:latin typeface="Century Gothic"/>
                <a:ea typeface="幼圆" panose="02010509060101010101" pitchFamily="49" charset="-122"/>
              </a:rPr>
              <a:t>179</a:t>
            </a:r>
            <a:r>
              <a:rPr lang="zh-CN" altLang="en-US" sz="2400" b="1" kern="1200" dirty="0">
                <a:solidFill>
                  <a:srgbClr val="374C81"/>
                </a:solidFill>
                <a:latin typeface="Century Gothic"/>
                <a:ea typeface="幼圆" panose="02010509060101010101" pitchFamily="49" charset="-122"/>
              </a:rPr>
              <a:t>美元的成本又全部计入了美国从中国的进口额中，或者说中国虽然出口了</a:t>
            </a:r>
            <a:r>
              <a:rPr lang="en-US" altLang="zh-CN" sz="2400" b="1" kern="1200" dirty="0">
                <a:solidFill>
                  <a:srgbClr val="374C81"/>
                </a:solidFill>
                <a:latin typeface="Century Gothic"/>
                <a:ea typeface="幼圆" panose="02010509060101010101" pitchFamily="49" charset="-122"/>
              </a:rPr>
              <a:t>179</a:t>
            </a:r>
            <a:r>
              <a:rPr lang="zh-CN" altLang="en-US" sz="2400" b="1" kern="1200" dirty="0">
                <a:solidFill>
                  <a:srgbClr val="374C81"/>
                </a:solidFill>
                <a:latin typeface="Century Gothic"/>
                <a:ea typeface="幼圆" panose="02010509060101010101" pitchFamily="49" charset="-122"/>
              </a:rPr>
              <a:t>美元的商品，但并未创造</a:t>
            </a:r>
            <a:r>
              <a:rPr lang="en-US" altLang="zh-CN" sz="2400" b="1" kern="1200" dirty="0">
                <a:solidFill>
                  <a:srgbClr val="374C81"/>
                </a:solidFill>
                <a:latin typeface="Century Gothic"/>
                <a:ea typeface="幼圆" panose="02010509060101010101" pitchFamily="49" charset="-122"/>
              </a:rPr>
              <a:t>179</a:t>
            </a:r>
            <a:r>
              <a:rPr lang="zh-CN" altLang="en-US" sz="2400" b="1" kern="1200" dirty="0">
                <a:solidFill>
                  <a:srgbClr val="374C81"/>
                </a:solidFill>
                <a:latin typeface="Century Gothic"/>
                <a:ea typeface="幼圆" panose="02010509060101010101" pitchFamily="49" charset="-122"/>
              </a:rPr>
              <a:t>美元的增加值。</a:t>
            </a:r>
            <a:endParaRPr lang="en-US" altLang="zh-CN" sz="2400" b="1" dirty="0">
              <a:ea typeface="宋体" charset="-122"/>
            </a:endParaRPr>
          </a:p>
        </p:txBody>
      </p:sp>
      <p:sp>
        <p:nvSpPr>
          <p:cNvPr id="23555" name="内容占位符 2"/>
          <p:cNvSpPr txBox="1">
            <a:spLocks/>
          </p:cNvSpPr>
          <p:nvPr/>
        </p:nvSpPr>
        <p:spPr bwMode="auto">
          <a:xfrm>
            <a:off x="457200" y="2005012"/>
            <a:ext cx="8229600" cy="1223962"/>
          </a:xfrm>
          <a:prstGeom prst="rect">
            <a:avLst/>
          </a:prstGeom>
          <a:blipFill dpi="0" rotWithShape="1">
            <a:blip r:embed="rId2"/>
            <a:srcRect/>
            <a:tile tx="0" ty="0" sx="100000" sy="100000" flip="none" algn="tl"/>
          </a:blipFill>
          <a:ln w="19050" cmpd="dbl">
            <a:solidFill>
              <a:schemeClr val="tx1"/>
            </a:solidFill>
            <a:miter lim="800000"/>
            <a:headEnd/>
            <a:tailEnd/>
          </a:ln>
        </p:spPr>
        <p:txBody>
          <a:bodyPr/>
          <a:lstStyle/>
          <a:p>
            <a:pPr marL="342900" indent="-342900">
              <a:lnSpc>
                <a:spcPct val="150000"/>
              </a:lnSpc>
              <a:spcBef>
                <a:spcPct val="20000"/>
              </a:spcBef>
              <a:buClr>
                <a:srgbClr val="5BBE4E"/>
              </a:buClr>
              <a:buFont typeface="Wingdings" pitchFamily="2" charset="2"/>
              <a:buChar char="v"/>
            </a:pPr>
            <a:r>
              <a:rPr lang="zh-CN" altLang="zh-CN" sz="2000">
                <a:solidFill>
                  <a:srgbClr val="080808"/>
                </a:solidFill>
              </a:rPr>
              <a:t>下文表明</a:t>
            </a:r>
            <a:r>
              <a:rPr lang="en-US" altLang="zh-CN" sz="2000">
                <a:solidFill>
                  <a:srgbClr val="080808"/>
                </a:solidFill>
              </a:rPr>
              <a:t>,</a:t>
            </a:r>
            <a:r>
              <a:rPr lang="zh-CN" altLang="zh-CN" sz="2000">
                <a:solidFill>
                  <a:srgbClr val="080808"/>
                </a:solidFill>
              </a:rPr>
              <a:t>一个产品的</a:t>
            </a:r>
            <a:r>
              <a:rPr lang="zh-CN" altLang="zh-CN" sz="2000" b="1">
                <a:solidFill>
                  <a:srgbClr val="FF0000"/>
                </a:solidFill>
              </a:rPr>
              <a:t>出口值</a:t>
            </a:r>
            <a:r>
              <a:rPr lang="zh-CN" altLang="zh-CN" sz="2000">
                <a:solidFill>
                  <a:srgbClr val="080808"/>
                </a:solidFill>
              </a:rPr>
              <a:t>并不必然反映该出口国的</a:t>
            </a:r>
            <a:r>
              <a:rPr lang="zh-CN" altLang="zh-CN" sz="2000" b="1">
                <a:solidFill>
                  <a:srgbClr val="FF0000"/>
                </a:solidFill>
              </a:rPr>
              <a:t>增加值</a:t>
            </a:r>
            <a:r>
              <a:rPr lang="zh-CN" altLang="zh-CN" sz="2000">
                <a:solidFill>
                  <a:srgbClr val="080808"/>
                </a:solidFill>
              </a:rPr>
              <a:t>。如果某些投入品是进口到该国的</a:t>
            </a:r>
            <a:r>
              <a:rPr lang="en-US" altLang="zh-CN" sz="2000">
                <a:solidFill>
                  <a:srgbClr val="080808"/>
                </a:solidFill>
              </a:rPr>
              <a:t>,</a:t>
            </a:r>
            <a:r>
              <a:rPr lang="zh-CN" altLang="zh-CN" sz="2000">
                <a:solidFill>
                  <a:srgbClr val="080808"/>
                </a:solidFill>
              </a:rPr>
              <a:t>那么增加值就小于出口值。</a:t>
            </a:r>
          </a:p>
        </p:txBody>
      </p:sp>
      <p:sp>
        <p:nvSpPr>
          <p:cNvPr id="2" name="圆角矩形标注 1"/>
          <p:cNvSpPr/>
          <p:nvPr/>
        </p:nvSpPr>
        <p:spPr>
          <a:xfrm>
            <a:off x="350744" y="1262856"/>
            <a:ext cx="3384550" cy="576263"/>
          </a:xfrm>
          <a:prstGeom prst="wedgeRoundRectCallout">
            <a:avLst>
              <a:gd name="adj1" fmla="val -19032"/>
              <a:gd name="adj2" fmla="val 88955"/>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000" b="1" dirty="0">
                <a:solidFill>
                  <a:srgbClr val="FFFFFF"/>
                </a:solidFill>
                <a:ea typeface="宋体" pitchFamily="2" charset="-122"/>
              </a:rPr>
              <a:t>芭比娃娃与世界经济</a:t>
            </a:r>
            <a:endParaRPr lang="en-US" altLang="zh-CN" sz="2000" b="1" dirty="0">
              <a:solidFill>
                <a:srgbClr val="FFFFFF"/>
              </a:solidFill>
              <a:ea typeface="宋体" pitchFamily="2"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1026" name="Picture 2"/>
          <p:cNvPicPr>
            <a:picLocks noChangeAspect="1" noChangeArrowheads="1"/>
          </p:cNvPicPr>
          <p:nvPr/>
        </p:nvPicPr>
        <p:blipFill>
          <a:blip r:embed="rId2"/>
          <a:srcRect/>
          <a:stretch>
            <a:fillRect/>
          </a:stretch>
        </p:blipFill>
        <p:spPr bwMode="auto">
          <a:xfrm>
            <a:off x="500034" y="242995"/>
            <a:ext cx="8304321" cy="6472153"/>
          </a:xfrm>
          <a:prstGeom prst="rect">
            <a:avLst/>
          </a:prstGeom>
          <a:noFill/>
          <a:ln w="9525">
            <a:noFill/>
            <a:miter lim="800000"/>
            <a:headEnd/>
            <a:tailEnd/>
          </a:ln>
          <a:effectLst/>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pic>
        <p:nvPicPr>
          <p:cNvPr id="2050" name="Picture 2"/>
          <p:cNvPicPr>
            <a:picLocks noChangeAspect="1" noChangeArrowheads="1"/>
          </p:cNvPicPr>
          <p:nvPr/>
        </p:nvPicPr>
        <p:blipFill>
          <a:blip r:embed="rId2"/>
          <a:srcRect/>
          <a:stretch>
            <a:fillRect/>
          </a:stretch>
        </p:blipFill>
        <p:spPr bwMode="auto">
          <a:xfrm>
            <a:off x="428596" y="0"/>
            <a:ext cx="8423821" cy="6572272"/>
          </a:xfrm>
          <a:prstGeom prst="rect">
            <a:avLst/>
          </a:prstGeom>
          <a:noFill/>
          <a:ln w="9525">
            <a:noFill/>
            <a:miter lim="800000"/>
            <a:headEnd/>
            <a:tailEnd/>
          </a:ln>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8E6B853B-AA3E-4484-BF44-2B61F41FA609}"/>
              </a:ext>
            </a:extLst>
          </p:cNvPr>
          <p:cNvSpPr>
            <a:spLocks noGrp="1"/>
          </p:cNvSpPr>
          <p:nvPr>
            <p:ph type="title"/>
          </p:nvPr>
        </p:nvSpPr>
        <p:spPr/>
        <p:txBody>
          <a:bodyPr/>
          <a:lstStyle/>
          <a:p>
            <a:r>
              <a:rPr lang="zh-CN" altLang="en-US" i="0" dirty="0"/>
              <a:t>国际贸易</a:t>
            </a:r>
            <a:endParaRPr lang="en-US" i="0" dirty="0"/>
          </a:p>
        </p:txBody>
      </p:sp>
      <p:sp>
        <p:nvSpPr>
          <p:cNvPr id="3" name="内容占位符 2">
            <a:extLst>
              <a:ext uri="{FF2B5EF4-FFF2-40B4-BE49-F238E27FC236}">
                <a16:creationId xmlns:a16="http://schemas.microsoft.com/office/drawing/2014/main" xmlns="" id="{BA133C0C-FA43-4068-AC15-10CC7FF310D7}"/>
              </a:ext>
            </a:extLst>
          </p:cNvPr>
          <p:cNvSpPr>
            <a:spLocks noGrp="1"/>
          </p:cNvSpPr>
          <p:nvPr>
            <p:ph idx="1"/>
          </p:nvPr>
        </p:nvSpPr>
        <p:spPr>
          <a:xfrm>
            <a:off x="457200" y="1295400"/>
            <a:ext cx="8686800" cy="5029200"/>
          </a:xfrm>
        </p:spPr>
        <p:txBody>
          <a:bodyPr/>
          <a:lstStyle/>
          <a:p>
            <a:r>
              <a:rPr lang="zh-CN" altLang="en-US" dirty="0"/>
              <a:t>先修课程：</a:t>
            </a:r>
            <a:r>
              <a:rPr lang="zh-CN" altLang="en-US" sz="2400" dirty="0"/>
              <a:t>经济学原理、微观经济学、国际经济学</a:t>
            </a:r>
            <a:endParaRPr lang="en-US" altLang="zh-CN" sz="2400" dirty="0"/>
          </a:p>
          <a:p>
            <a:r>
              <a:rPr lang="zh-CN" altLang="en-US" dirty="0"/>
              <a:t>指定教材：</a:t>
            </a:r>
            <a:r>
              <a:rPr lang="zh-CN" altLang="en-US" sz="2000" dirty="0"/>
              <a:t>国际贸易（</a:t>
            </a:r>
            <a:r>
              <a:rPr lang="en-US" sz="2000" dirty="0"/>
              <a:t>International Trade</a:t>
            </a:r>
            <a:r>
              <a:rPr lang="zh-CN" altLang="en-US" sz="2000" dirty="0"/>
              <a:t>）</a:t>
            </a:r>
            <a:r>
              <a:rPr lang="en-US" sz="2000" dirty="0"/>
              <a:t>, </a:t>
            </a:r>
            <a:r>
              <a:rPr lang="zh-CN" altLang="en-US" sz="2000" dirty="0"/>
              <a:t>第三版</a:t>
            </a:r>
            <a:r>
              <a:rPr lang="en-US" sz="2000" dirty="0"/>
              <a:t>, </a:t>
            </a:r>
            <a:r>
              <a:rPr lang="zh-CN" altLang="en-US" sz="2000" dirty="0"/>
              <a:t>罗伯特</a:t>
            </a:r>
            <a:r>
              <a:rPr lang="en-US" altLang="zh-CN" sz="2000" dirty="0"/>
              <a:t>﹒</a:t>
            </a:r>
            <a:r>
              <a:rPr lang="en-US" sz="2000" dirty="0"/>
              <a:t>C</a:t>
            </a:r>
            <a:r>
              <a:rPr lang="en-US" altLang="zh-CN" sz="2000" dirty="0"/>
              <a:t>﹒</a:t>
            </a:r>
            <a:r>
              <a:rPr lang="zh-CN" altLang="en-US" sz="2000" dirty="0"/>
              <a:t>芬斯特拉（</a:t>
            </a:r>
            <a:r>
              <a:rPr lang="en-US" sz="2000" dirty="0"/>
              <a:t>Robert </a:t>
            </a:r>
            <a:r>
              <a:rPr lang="en-US" sz="2000" dirty="0" err="1"/>
              <a:t>C.Feenstra</a:t>
            </a:r>
            <a:r>
              <a:rPr lang="en-US" sz="2000" dirty="0"/>
              <a:t>)</a:t>
            </a:r>
            <a:r>
              <a:rPr lang="zh-CN" altLang="en-US" sz="2000" dirty="0"/>
              <a:t>、艾伦</a:t>
            </a:r>
            <a:r>
              <a:rPr lang="en-US" altLang="zh-CN" sz="2000" dirty="0"/>
              <a:t>﹒</a:t>
            </a:r>
            <a:r>
              <a:rPr lang="en-US" sz="2000" dirty="0"/>
              <a:t>M</a:t>
            </a:r>
            <a:r>
              <a:rPr lang="en-US" altLang="zh-CN" sz="2000" dirty="0"/>
              <a:t>﹒</a:t>
            </a:r>
            <a:r>
              <a:rPr lang="zh-CN" altLang="en-US" sz="2000" dirty="0"/>
              <a:t>泰勒</a:t>
            </a:r>
            <a:r>
              <a:rPr lang="en-US" sz="2000" dirty="0"/>
              <a:t>(Alan </a:t>
            </a:r>
            <a:r>
              <a:rPr lang="en-US" sz="2000" dirty="0" err="1"/>
              <a:t>M.Taylor</a:t>
            </a:r>
            <a:r>
              <a:rPr lang="en-US" sz="2000" dirty="0"/>
              <a:t>)</a:t>
            </a:r>
            <a:r>
              <a:rPr lang="zh-CN" altLang="en-US" sz="2000" dirty="0"/>
              <a:t>著，张友仁等译</a:t>
            </a:r>
            <a:r>
              <a:rPr lang="en-US" sz="2000" dirty="0"/>
              <a:t>, </a:t>
            </a:r>
            <a:r>
              <a:rPr lang="zh-CN" altLang="en-US" sz="2000" dirty="0"/>
              <a:t>中国人民大学出版社</a:t>
            </a:r>
            <a:r>
              <a:rPr lang="en-US" sz="2000" dirty="0"/>
              <a:t>,2017</a:t>
            </a:r>
            <a:r>
              <a:rPr lang="zh-CN" altLang="en-US" sz="2000" dirty="0"/>
              <a:t>。</a:t>
            </a:r>
            <a:endParaRPr lang="en-US" altLang="zh-CN" sz="2000" dirty="0"/>
          </a:p>
          <a:p>
            <a:r>
              <a:rPr lang="zh-CN" altLang="en-US" dirty="0"/>
              <a:t>参考材料：</a:t>
            </a:r>
            <a:r>
              <a:rPr lang="en-US" altLang="zh-CN" sz="2000" dirty="0"/>
              <a:t>《</a:t>
            </a:r>
            <a:r>
              <a:rPr lang="zh-CN" altLang="en-US" sz="2000" dirty="0"/>
              <a:t>国际贸易学</a:t>
            </a:r>
            <a:r>
              <a:rPr lang="en-US" altLang="zh-CN" sz="2000" dirty="0"/>
              <a:t>》</a:t>
            </a:r>
            <a:r>
              <a:rPr lang="zh-CN" altLang="en-US" sz="2000" dirty="0"/>
              <a:t>，裴长洪，中国科学出版社</a:t>
            </a:r>
            <a:r>
              <a:rPr lang="en-US" altLang="zh-CN" sz="2000" dirty="0"/>
              <a:t>,2007</a:t>
            </a:r>
            <a:r>
              <a:rPr lang="zh-CN" altLang="en-US" sz="2000" dirty="0"/>
              <a:t>等；</a:t>
            </a:r>
            <a:endParaRPr lang="en-US" altLang="zh-CN" sz="2000" dirty="0"/>
          </a:p>
          <a:p>
            <a:r>
              <a:rPr lang="zh-CN" altLang="en-US" dirty="0"/>
              <a:t>期刊：</a:t>
            </a:r>
            <a:r>
              <a:rPr lang="en-US" altLang="zh-CN" sz="2000" dirty="0"/>
              <a:t>《</a:t>
            </a:r>
            <a:r>
              <a:rPr lang="zh-CN" altLang="en-US" sz="2000" dirty="0"/>
              <a:t>国际贸易</a:t>
            </a:r>
            <a:r>
              <a:rPr lang="en-US" altLang="zh-CN" sz="2000" dirty="0"/>
              <a:t>》\《</a:t>
            </a:r>
            <a:r>
              <a:rPr lang="zh-CN" altLang="en-US" sz="2000" dirty="0"/>
              <a:t>国际贸易问题</a:t>
            </a:r>
            <a:r>
              <a:rPr lang="en-US" altLang="zh-CN" sz="2000" dirty="0"/>
              <a:t>》\《</a:t>
            </a:r>
            <a:r>
              <a:rPr lang="zh-CN" altLang="en-US" sz="2000" dirty="0"/>
              <a:t>世界经济</a:t>
            </a:r>
            <a:r>
              <a:rPr lang="en-US" altLang="zh-CN" sz="2000" dirty="0"/>
              <a:t>》</a:t>
            </a:r>
          </a:p>
          <a:p>
            <a:endParaRPr lang="en-US" dirty="0"/>
          </a:p>
        </p:txBody>
      </p:sp>
    </p:spTree>
    <p:extLst>
      <p:ext uri="{BB962C8B-B14F-4D97-AF65-F5344CB8AC3E}">
        <p14:creationId xmlns:p14="http://schemas.microsoft.com/office/powerpoint/2010/main" val="99225692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a:extLst>
              <a:ext uri="{FF2B5EF4-FFF2-40B4-BE49-F238E27FC236}">
                <a16:creationId xmlns:a16="http://schemas.microsoft.com/office/drawing/2014/main" xmlns="" id="{B803113D-5083-454C-B1B2-6E7076FEACFC}"/>
              </a:ext>
            </a:extLst>
          </p:cNvPr>
          <p:cNvGrpSpPr/>
          <p:nvPr/>
        </p:nvGrpSpPr>
        <p:grpSpPr>
          <a:xfrm>
            <a:off x="395536" y="2106203"/>
            <a:ext cx="8244408" cy="3982003"/>
            <a:chOff x="245006" y="2981829"/>
            <a:chExt cx="8244408" cy="3982003"/>
          </a:xfrm>
        </p:grpSpPr>
        <p:pic>
          <p:nvPicPr>
            <p:cNvPr id="2" name="图片 1">
              <a:extLst>
                <a:ext uri="{FF2B5EF4-FFF2-40B4-BE49-F238E27FC236}">
                  <a16:creationId xmlns:a16="http://schemas.microsoft.com/office/drawing/2014/main" xmlns="" id="{165A946B-BE05-4D68-81D7-8F1202693D96}"/>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245006" y="2981829"/>
              <a:ext cx="8244408" cy="3381731"/>
            </a:xfrm>
            <a:prstGeom prst="rect">
              <a:avLst/>
            </a:prstGeom>
          </p:spPr>
        </p:pic>
        <p:grpSp>
          <p:nvGrpSpPr>
            <p:cNvPr id="25" name="组合 24">
              <a:extLst>
                <a:ext uri="{FF2B5EF4-FFF2-40B4-BE49-F238E27FC236}">
                  <a16:creationId xmlns:a16="http://schemas.microsoft.com/office/drawing/2014/main" xmlns="" id="{46C2F128-D004-4FF5-B119-44993126B2AE}"/>
                </a:ext>
              </a:extLst>
            </p:cNvPr>
            <p:cNvGrpSpPr/>
            <p:nvPr/>
          </p:nvGrpSpPr>
          <p:grpSpPr>
            <a:xfrm>
              <a:off x="2109254" y="3275111"/>
              <a:ext cx="4660199" cy="3688721"/>
              <a:chOff x="2035057" y="3573746"/>
              <a:chExt cx="4660199" cy="3688721"/>
            </a:xfrm>
          </p:grpSpPr>
          <p:sp>
            <p:nvSpPr>
              <p:cNvPr id="20" name="文本框 19">
                <a:extLst>
                  <a:ext uri="{FF2B5EF4-FFF2-40B4-BE49-F238E27FC236}">
                    <a16:creationId xmlns:a16="http://schemas.microsoft.com/office/drawing/2014/main" xmlns="" id="{8A019500-55C8-43D9-9E6E-BA33339CA738}"/>
                  </a:ext>
                </a:extLst>
              </p:cNvPr>
              <p:cNvSpPr txBox="1"/>
              <p:nvPr/>
            </p:nvSpPr>
            <p:spPr>
              <a:xfrm>
                <a:off x="2762574" y="6800802"/>
                <a:ext cx="3169398" cy="461665"/>
              </a:xfrm>
              <a:prstGeom prst="rect">
                <a:avLst/>
              </a:prstGeom>
              <a:noFill/>
            </p:spPr>
            <p:txBody>
              <a:bodyPr wrap="square" rtlCol="0">
                <a:spAutoFit/>
              </a:bodyPr>
              <a:lstStyle/>
              <a:p>
                <a:pPr lvl="0" algn="ctr" defTabSz="1218987" fontAlgn="auto">
                  <a:spcBef>
                    <a:spcPts val="0"/>
                  </a:spcBef>
                  <a:spcAft>
                    <a:spcPts val="0"/>
                  </a:spcAft>
                  <a:defRPr/>
                </a:pPr>
                <a:r>
                  <a:rPr kumimoji="0" lang="zh-CN" altLang="en-US" sz="2400" b="1" i="0" u="none" strike="noStrike" kern="1200" cap="none" spc="0" normalizeH="0" baseline="0" noProof="0" dirty="0">
                    <a:ln>
                      <a:noFill/>
                    </a:ln>
                    <a:solidFill>
                      <a:srgbClr val="374C81"/>
                    </a:solidFill>
                    <a:effectLst/>
                    <a:uLnTx/>
                    <a:uFillTx/>
                    <a:latin typeface="黑体" panose="02010609060101010101" pitchFamily="49" charset="-122"/>
                    <a:ea typeface="黑体" panose="02010609060101010101" pitchFamily="49" charset="-122"/>
                    <a:cs typeface="+mn-cs"/>
                  </a:rPr>
                  <a:t>美国</a:t>
                </a:r>
                <a:r>
                  <a:rPr kumimoji="0" lang="zh-CN" altLang="en-US" sz="2400" b="1" i="0" u="none" strike="noStrike" kern="1200" cap="none" spc="0" normalizeH="0" baseline="0" noProof="0" dirty="0" smtClean="0">
                    <a:ln>
                      <a:noFill/>
                    </a:ln>
                    <a:solidFill>
                      <a:srgbClr val="374C81"/>
                    </a:solidFill>
                    <a:effectLst/>
                    <a:uLnTx/>
                    <a:uFillTx/>
                    <a:latin typeface="黑体" panose="02010609060101010101" pitchFamily="49" charset="-122"/>
                    <a:ea typeface="黑体" panose="02010609060101010101" pitchFamily="49" charset="-122"/>
                    <a:cs typeface="+mn-cs"/>
                  </a:rPr>
                  <a:t>的</a:t>
                </a:r>
                <a:r>
                  <a:rPr lang="zh-CN" altLang="en-US" sz="2400" b="1" dirty="0" smtClean="0">
                    <a:solidFill>
                      <a:srgbClr val="374C81"/>
                    </a:solidFill>
                    <a:latin typeface="黑体" panose="02010609060101010101" pitchFamily="49" charset="-122"/>
                    <a:ea typeface="黑体" panose="02010609060101010101" pitchFamily="49" charset="-122"/>
                  </a:rPr>
                  <a:t>进口</a:t>
                </a:r>
                <a:r>
                  <a:rPr kumimoji="0" lang="zh-CN" altLang="en-US" sz="2400" b="1" i="0" u="none" strike="noStrike" kern="1200" cap="none" spc="0" normalizeH="0" baseline="0" noProof="0" dirty="0" smtClean="0">
                    <a:ln>
                      <a:noFill/>
                    </a:ln>
                    <a:solidFill>
                      <a:srgbClr val="374C81"/>
                    </a:solidFill>
                    <a:effectLst/>
                    <a:uLnTx/>
                    <a:uFillTx/>
                    <a:latin typeface="黑体" panose="02010609060101010101" pitchFamily="49" charset="-122"/>
                    <a:ea typeface="黑体" panose="02010609060101010101" pitchFamily="49" charset="-122"/>
                    <a:cs typeface="+mn-cs"/>
                  </a:rPr>
                  <a:t>商品</a:t>
                </a:r>
                <a:r>
                  <a:rPr kumimoji="0" lang="zh-CN" altLang="en-US" sz="2400" b="1" i="0" u="none" strike="noStrike" kern="1200" cap="none" spc="0" normalizeH="0" baseline="0" noProof="0" dirty="0">
                    <a:ln>
                      <a:noFill/>
                    </a:ln>
                    <a:solidFill>
                      <a:srgbClr val="374C81"/>
                    </a:solidFill>
                    <a:effectLst/>
                    <a:uLnTx/>
                    <a:uFillTx/>
                    <a:latin typeface="黑体" panose="02010609060101010101" pitchFamily="49" charset="-122"/>
                    <a:ea typeface="黑体" panose="02010609060101010101" pitchFamily="49" charset="-122"/>
                    <a:cs typeface="+mn-cs"/>
                  </a:rPr>
                  <a:t>结构</a:t>
                </a:r>
              </a:p>
            </p:txBody>
          </p:sp>
          <p:sp>
            <p:nvSpPr>
              <p:cNvPr id="21" name="文本框 20">
                <a:extLst>
                  <a:ext uri="{FF2B5EF4-FFF2-40B4-BE49-F238E27FC236}">
                    <a16:creationId xmlns:a16="http://schemas.microsoft.com/office/drawing/2014/main" xmlns="" id="{46113A12-0864-4190-869D-12B56430B8F1}"/>
                  </a:ext>
                </a:extLst>
              </p:cNvPr>
              <p:cNvSpPr txBox="1"/>
              <p:nvPr/>
            </p:nvSpPr>
            <p:spPr>
              <a:xfrm>
                <a:off x="2035057" y="4307565"/>
                <a:ext cx="1656184" cy="307777"/>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2060"/>
                    </a:solidFill>
                    <a:effectLst/>
                    <a:uLnTx/>
                    <a:uFillTx/>
                    <a:latin typeface="幼圆" panose="02010509060101010101" pitchFamily="49" charset="-122"/>
                    <a:ea typeface="幼圆" panose="02010509060101010101" pitchFamily="49" charset="-122"/>
                    <a:cs typeface="+mn-cs"/>
                  </a:rPr>
                  <a:t>工业用品和原材料</a:t>
                </a:r>
              </a:p>
            </p:txBody>
          </p:sp>
          <p:sp>
            <p:nvSpPr>
              <p:cNvPr id="22" name="文本框 21">
                <a:extLst>
                  <a:ext uri="{FF2B5EF4-FFF2-40B4-BE49-F238E27FC236}">
                    <a16:creationId xmlns:a16="http://schemas.microsoft.com/office/drawing/2014/main" xmlns="" id="{BEF15AFA-A89B-4A0C-A834-EF3CD843BAAA}"/>
                  </a:ext>
                </a:extLst>
              </p:cNvPr>
              <p:cNvSpPr txBox="1"/>
              <p:nvPr/>
            </p:nvSpPr>
            <p:spPr>
              <a:xfrm>
                <a:off x="2553587" y="5507963"/>
                <a:ext cx="1368152" cy="261610"/>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dirty="0">
                    <a:ln>
                      <a:noFill/>
                    </a:ln>
                    <a:solidFill>
                      <a:srgbClr val="002060"/>
                    </a:solidFill>
                    <a:effectLst/>
                    <a:uLnTx/>
                    <a:uFillTx/>
                    <a:latin typeface="幼圆" panose="02010509060101010101" pitchFamily="49" charset="-122"/>
                    <a:ea typeface="幼圆" panose="02010509060101010101" pitchFamily="49" charset="-122"/>
                    <a:cs typeface="+mn-cs"/>
                  </a:rPr>
                  <a:t>食品、饲料和饮料</a:t>
                </a:r>
              </a:p>
            </p:txBody>
          </p:sp>
          <p:sp>
            <p:nvSpPr>
              <p:cNvPr id="23" name="文本框 22">
                <a:extLst>
                  <a:ext uri="{FF2B5EF4-FFF2-40B4-BE49-F238E27FC236}">
                    <a16:creationId xmlns:a16="http://schemas.microsoft.com/office/drawing/2014/main" xmlns="" id="{097E39C4-C363-4EC2-B91D-90B46714C412}"/>
                  </a:ext>
                </a:extLst>
              </p:cNvPr>
              <p:cNvSpPr txBox="1"/>
              <p:nvPr/>
            </p:nvSpPr>
            <p:spPr>
              <a:xfrm>
                <a:off x="5016325" y="3573746"/>
                <a:ext cx="777552" cy="307777"/>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2060"/>
                    </a:solidFill>
                    <a:effectLst/>
                    <a:uLnTx/>
                    <a:uFillTx/>
                    <a:latin typeface="幼圆" panose="02010509060101010101" pitchFamily="49" charset="-122"/>
                    <a:ea typeface="幼圆" panose="02010509060101010101" pitchFamily="49" charset="-122"/>
                    <a:cs typeface="+mn-cs"/>
                  </a:rPr>
                  <a:t>消费品</a:t>
                </a:r>
              </a:p>
            </p:txBody>
          </p:sp>
          <p:sp>
            <p:nvSpPr>
              <p:cNvPr id="24" name="文本框 23">
                <a:extLst>
                  <a:ext uri="{FF2B5EF4-FFF2-40B4-BE49-F238E27FC236}">
                    <a16:creationId xmlns:a16="http://schemas.microsoft.com/office/drawing/2014/main" xmlns="" id="{089D2CF6-2BEA-4908-B426-8D39FE44CF35}"/>
                  </a:ext>
                </a:extLst>
              </p:cNvPr>
              <p:cNvSpPr txBox="1"/>
              <p:nvPr/>
            </p:nvSpPr>
            <p:spPr>
              <a:xfrm>
                <a:off x="5887988" y="4291747"/>
                <a:ext cx="807268" cy="307777"/>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zh-CN" altLang="en-US" sz="1400" b="0" i="0" u="none" strike="noStrike" kern="1200" cap="none" spc="0" normalizeH="0" baseline="0" noProof="0" dirty="0">
                    <a:ln>
                      <a:noFill/>
                    </a:ln>
                    <a:solidFill>
                      <a:srgbClr val="002060"/>
                    </a:solidFill>
                    <a:effectLst/>
                    <a:uLnTx/>
                    <a:uFillTx/>
                    <a:latin typeface="幼圆" panose="02010509060101010101" pitchFamily="49" charset="-122"/>
                    <a:ea typeface="幼圆" panose="02010509060101010101" pitchFamily="49" charset="-122"/>
                    <a:cs typeface="+mn-cs"/>
                  </a:rPr>
                  <a:t>资本品</a:t>
                </a:r>
              </a:p>
            </p:txBody>
          </p:sp>
        </p:grpSp>
      </p:grpSp>
      <p:pic>
        <p:nvPicPr>
          <p:cNvPr id="14" name="图片 13">
            <a:extLst>
              <a:ext uri="{FF2B5EF4-FFF2-40B4-BE49-F238E27FC236}">
                <a16:creationId xmlns:a16="http://schemas.microsoft.com/office/drawing/2014/main" xmlns="" id="{3C4E2CDB-4256-4353-883D-55B72F700568}"/>
              </a:ext>
            </a:extLst>
          </p:cNvPr>
          <p:cNvPicPr>
            <a:picLocks noChangeAspect="1"/>
          </p:cNvPicPr>
          <p:nvPr/>
        </p:nvPicPr>
        <p:blipFill>
          <a:blip r:embed="rId3"/>
          <a:stretch>
            <a:fillRect/>
          </a:stretch>
        </p:blipFill>
        <p:spPr>
          <a:xfrm>
            <a:off x="251520" y="980727"/>
            <a:ext cx="6732240" cy="131597"/>
          </a:xfrm>
          <a:prstGeom prst="rect">
            <a:avLst/>
          </a:prstGeom>
        </p:spPr>
      </p:pic>
      <p:sp>
        <p:nvSpPr>
          <p:cNvPr id="15" name="文本框 14">
            <a:extLst>
              <a:ext uri="{FF2B5EF4-FFF2-40B4-BE49-F238E27FC236}">
                <a16:creationId xmlns:a16="http://schemas.microsoft.com/office/drawing/2014/main" xmlns="" id="{FC58D6C7-F00F-4085-92E4-61E8092403AC}"/>
              </a:ext>
            </a:extLst>
          </p:cNvPr>
          <p:cNvSpPr txBox="1"/>
          <p:nvPr/>
        </p:nvSpPr>
        <p:spPr>
          <a:xfrm>
            <a:off x="1439176" y="1096844"/>
            <a:ext cx="6949280" cy="639919"/>
          </a:xfrm>
          <a:prstGeom prst="rect">
            <a:avLst/>
          </a:prstGeom>
          <a:noFill/>
        </p:spPr>
        <p:txBody>
          <a:bodyPr wrap="square" lIns="0" tIns="0" rIns="0" bIns="0" rtlCol="0">
            <a:spAutoFit/>
          </a:bodyPr>
          <a:lstStyle/>
          <a:p>
            <a:pPr marL="0" marR="0" lvl="0" indent="0" algn="ctr" defTabSz="1218987" rtl="0" eaLnBrk="1" fontAlgn="auto" latinLnBrk="0" hangingPunct="1">
              <a:lnSpc>
                <a:spcPct val="150000"/>
              </a:lnSpc>
              <a:spcBef>
                <a:spcPts val="0"/>
              </a:spcBef>
              <a:spcAft>
                <a:spcPts val="0"/>
              </a:spcAft>
              <a:buClrTx/>
              <a:buSzTx/>
              <a:buFontTx/>
              <a:buNone/>
              <a:tabLst/>
              <a:defRPr/>
            </a:pPr>
            <a:r>
              <a:rPr lang="zh-CN" altLang="en-US" sz="3200" b="1" dirty="0">
                <a:solidFill>
                  <a:srgbClr val="FF0000"/>
                </a:solidFill>
                <a:latin typeface="Century Gothic"/>
                <a:ea typeface="幼圆" panose="02010509060101010101" pitchFamily="49" charset="-122"/>
              </a:rPr>
              <a:t>案例  今天的国际贸易与过去不同吗？</a:t>
            </a:r>
            <a:endParaRPr kumimoji="0" lang="en-US" altLang="zh-CN" sz="3200" b="1" i="0" u="none" strike="noStrike" kern="1200" cap="none" spc="0" normalizeH="0" baseline="0" noProof="0" dirty="0">
              <a:ln>
                <a:noFill/>
              </a:ln>
              <a:solidFill>
                <a:srgbClr val="FF0000"/>
              </a:solidFill>
              <a:effectLst/>
              <a:uLnTx/>
              <a:uFillTx/>
              <a:latin typeface="Century Gothic"/>
              <a:ea typeface="幼圆" panose="02010509060101010101" pitchFamily="49" charset="-122"/>
            </a:endParaRPr>
          </a:p>
        </p:txBody>
      </p:sp>
      <p:pic>
        <p:nvPicPr>
          <p:cNvPr id="16" name="图片 15">
            <a:extLst>
              <a:ext uri="{FF2B5EF4-FFF2-40B4-BE49-F238E27FC236}">
                <a16:creationId xmlns:a16="http://schemas.microsoft.com/office/drawing/2014/main" xmlns="" id="{898BB110-08D2-4C7D-80CD-F3F1644ECA36}"/>
              </a:ext>
            </a:extLst>
          </p:cNvPr>
          <p:cNvPicPr>
            <a:picLocks noChangeAspect="1"/>
          </p:cNvPicPr>
          <p:nvPr/>
        </p:nvPicPr>
        <p:blipFill>
          <a:blip r:embed="rId4">
            <a:clrChange>
              <a:clrFrom>
                <a:srgbClr val="FFFFFF"/>
              </a:clrFrom>
              <a:clrTo>
                <a:srgbClr val="FFFFFF">
                  <a:alpha val="0"/>
                </a:srgbClr>
              </a:clrTo>
            </a:clrChange>
            <a:duotone>
              <a:prstClr val="black"/>
              <a:schemeClr val="accent3">
                <a:tint val="45000"/>
                <a:satMod val="400000"/>
              </a:schemeClr>
            </a:duotone>
          </a:blip>
          <a:stretch>
            <a:fillRect/>
          </a:stretch>
        </p:blipFill>
        <p:spPr>
          <a:xfrm>
            <a:off x="395536" y="1275304"/>
            <a:ext cx="936104" cy="461459"/>
          </a:xfrm>
          <a:prstGeom prst="rect">
            <a:avLst/>
          </a:prstGeom>
        </p:spPr>
      </p:pic>
    </p:spTree>
    <p:extLst>
      <p:ext uri="{BB962C8B-B14F-4D97-AF65-F5344CB8AC3E}">
        <p14:creationId xmlns:p14="http://schemas.microsoft.com/office/powerpoint/2010/main" val="25497234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图片 13">
            <a:extLst>
              <a:ext uri="{FF2B5EF4-FFF2-40B4-BE49-F238E27FC236}">
                <a16:creationId xmlns:a16="http://schemas.microsoft.com/office/drawing/2014/main" xmlns="" id="{3C4E2CDB-4256-4353-883D-55B72F700568}"/>
              </a:ext>
            </a:extLst>
          </p:cNvPr>
          <p:cNvPicPr>
            <a:picLocks noChangeAspect="1"/>
          </p:cNvPicPr>
          <p:nvPr/>
        </p:nvPicPr>
        <p:blipFill>
          <a:blip r:embed="rId2"/>
          <a:stretch>
            <a:fillRect/>
          </a:stretch>
        </p:blipFill>
        <p:spPr>
          <a:xfrm>
            <a:off x="251520" y="980727"/>
            <a:ext cx="6732240" cy="131597"/>
          </a:xfrm>
          <a:prstGeom prst="rect">
            <a:avLst/>
          </a:prstGeom>
        </p:spPr>
      </p:pic>
      <p:sp>
        <p:nvSpPr>
          <p:cNvPr id="15" name="文本框 14">
            <a:extLst>
              <a:ext uri="{FF2B5EF4-FFF2-40B4-BE49-F238E27FC236}">
                <a16:creationId xmlns:a16="http://schemas.microsoft.com/office/drawing/2014/main" xmlns="" id="{FC58D6C7-F00F-4085-92E4-61E8092403AC}"/>
              </a:ext>
            </a:extLst>
          </p:cNvPr>
          <p:cNvSpPr txBox="1"/>
          <p:nvPr/>
        </p:nvSpPr>
        <p:spPr>
          <a:xfrm>
            <a:off x="1439176" y="1096844"/>
            <a:ext cx="6949280" cy="639919"/>
          </a:xfrm>
          <a:prstGeom prst="rect">
            <a:avLst/>
          </a:prstGeom>
          <a:noFill/>
        </p:spPr>
        <p:txBody>
          <a:bodyPr wrap="square" lIns="0" tIns="0" rIns="0" bIns="0" rtlCol="0">
            <a:spAutoFit/>
          </a:bodyPr>
          <a:lstStyle/>
          <a:p>
            <a:pPr marL="0" marR="0" lvl="0" indent="0" algn="ctr" defTabSz="1218987" rtl="0" eaLnBrk="1" fontAlgn="auto" latinLnBrk="0" hangingPunct="1">
              <a:lnSpc>
                <a:spcPct val="15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F0000"/>
                </a:solidFill>
                <a:effectLst/>
                <a:uLnTx/>
                <a:uFillTx/>
                <a:latin typeface="Century Gothic"/>
                <a:ea typeface="幼圆" panose="02010509060101010101" pitchFamily="49" charset="-122"/>
                <a:cs typeface="+mn-cs"/>
              </a:rPr>
              <a:t>案例  今天的国际贸易与过去不同吗？</a:t>
            </a:r>
            <a:endParaRPr kumimoji="0" lang="en-US" altLang="zh-CN" sz="3200" b="1" i="0" u="none" strike="noStrike" kern="1200" cap="none" spc="0" normalizeH="0" baseline="0" noProof="0" dirty="0">
              <a:ln>
                <a:noFill/>
              </a:ln>
              <a:solidFill>
                <a:srgbClr val="FF0000"/>
              </a:solidFill>
              <a:effectLst/>
              <a:uLnTx/>
              <a:uFillTx/>
              <a:latin typeface="Century Gothic"/>
              <a:ea typeface="幼圆" panose="02010509060101010101" pitchFamily="49" charset="-122"/>
              <a:cs typeface="+mn-cs"/>
            </a:endParaRPr>
          </a:p>
        </p:txBody>
      </p:sp>
      <p:pic>
        <p:nvPicPr>
          <p:cNvPr id="16" name="图片 15">
            <a:extLst>
              <a:ext uri="{FF2B5EF4-FFF2-40B4-BE49-F238E27FC236}">
                <a16:creationId xmlns:a16="http://schemas.microsoft.com/office/drawing/2014/main" xmlns="" id="{898BB110-08D2-4C7D-80CD-F3F1644ECA36}"/>
              </a:ext>
            </a:extLst>
          </p:cNvPr>
          <p:cNvPicPr>
            <a:picLocks noChangeAspect="1"/>
          </p:cNvPicPr>
          <p:nvPr/>
        </p:nvPicPr>
        <p:blipFill>
          <a:blip r:embed="rId3">
            <a:clrChange>
              <a:clrFrom>
                <a:srgbClr val="FFFFFF"/>
              </a:clrFrom>
              <a:clrTo>
                <a:srgbClr val="FFFFFF">
                  <a:alpha val="0"/>
                </a:srgbClr>
              </a:clrTo>
            </a:clrChange>
            <a:duotone>
              <a:prstClr val="black"/>
              <a:schemeClr val="accent3">
                <a:tint val="45000"/>
                <a:satMod val="400000"/>
              </a:schemeClr>
            </a:duotone>
          </a:blip>
          <a:stretch>
            <a:fillRect/>
          </a:stretch>
        </p:blipFill>
        <p:spPr>
          <a:xfrm>
            <a:off x="395536" y="1275304"/>
            <a:ext cx="936104" cy="461459"/>
          </a:xfrm>
          <a:prstGeom prst="rect">
            <a:avLst/>
          </a:prstGeom>
        </p:spPr>
      </p:pic>
      <p:grpSp>
        <p:nvGrpSpPr>
          <p:cNvPr id="5" name="组合 4">
            <a:extLst>
              <a:ext uri="{FF2B5EF4-FFF2-40B4-BE49-F238E27FC236}">
                <a16:creationId xmlns:a16="http://schemas.microsoft.com/office/drawing/2014/main" xmlns="" id="{F6E93910-138E-4337-A2A7-64084EC39D05}"/>
              </a:ext>
            </a:extLst>
          </p:cNvPr>
          <p:cNvGrpSpPr/>
          <p:nvPr/>
        </p:nvGrpSpPr>
        <p:grpSpPr>
          <a:xfrm>
            <a:off x="395536" y="2020514"/>
            <a:ext cx="8141568" cy="4041678"/>
            <a:chOff x="395536" y="2303725"/>
            <a:chExt cx="8141568" cy="3642688"/>
          </a:xfrm>
        </p:grpSpPr>
        <p:pic>
          <p:nvPicPr>
            <p:cNvPr id="4" name="图片 3">
              <a:extLst>
                <a:ext uri="{FF2B5EF4-FFF2-40B4-BE49-F238E27FC236}">
                  <a16:creationId xmlns:a16="http://schemas.microsoft.com/office/drawing/2014/main" xmlns="" id="{9749A600-E1D2-4706-A9AE-EDDA0C9CC553}"/>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395536" y="2303725"/>
              <a:ext cx="8141568" cy="3079522"/>
            </a:xfrm>
            <a:prstGeom prst="rect">
              <a:avLst/>
            </a:prstGeom>
          </p:spPr>
        </p:pic>
        <p:sp>
          <p:nvSpPr>
            <p:cNvPr id="20" name="文本框 19">
              <a:extLst>
                <a:ext uri="{FF2B5EF4-FFF2-40B4-BE49-F238E27FC236}">
                  <a16:creationId xmlns:a16="http://schemas.microsoft.com/office/drawing/2014/main" xmlns="" id="{8A019500-55C8-43D9-9E6E-BA33339CA738}"/>
                </a:ext>
              </a:extLst>
            </p:cNvPr>
            <p:cNvSpPr txBox="1"/>
            <p:nvPr/>
          </p:nvSpPr>
          <p:spPr>
            <a:xfrm>
              <a:off x="2987300" y="5530323"/>
              <a:ext cx="3169398" cy="416090"/>
            </a:xfrm>
            <a:prstGeom prst="rect">
              <a:avLst/>
            </a:prstGeom>
            <a:noFill/>
          </p:spPr>
          <p:txBody>
            <a:bodyPr wrap="square" rtlCol="0">
              <a:spAutoFit/>
            </a:bodyPr>
            <a:lstStyle/>
            <a:p>
              <a:pPr lvl="0" algn="ctr" defTabSz="1218987" fontAlgn="auto">
                <a:spcBef>
                  <a:spcPts val="0"/>
                </a:spcBef>
                <a:spcAft>
                  <a:spcPts val="0"/>
                </a:spcAft>
                <a:defRPr/>
              </a:pPr>
              <a:r>
                <a:rPr kumimoji="0" lang="zh-CN" altLang="en-US" sz="2400" b="1" i="0" u="none" strike="noStrike" kern="1200" cap="none" spc="0" normalizeH="0" baseline="0" noProof="0" dirty="0">
                  <a:ln>
                    <a:noFill/>
                  </a:ln>
                  <a:solidFill>
                    <a:srgbClr val="374C81"/>
                  </a:solidFill>
                  <a:effectLst/>
                  <a:uLnTx/>
                  <a:uFillTx/>
                  <a:latin typeface="黑体" panose="02010609060101010101" pitchFamily="49" charset="-122"/>
                  <a:ea typeface="黑体" panose="02010609060101010101" pitchFamily="49" charset="-122"/>
                  <a:cs typeface="+mn-cs"/>
                </a:rPr>
                <a:t>美国</a:t>
              </a:r>
              <a:r>
                <a:rPr lang="zh-CN" altLang="en-US" sz="2400" b="1" dirty="0" smtClean="0">
                  <a:solidFill>
                    <a:srgbClr val="374C81"/>
                  </a:solidFill>
                  <a:latin typeface="黑体" panose="02010609060101010101" pitchFamily="49" charset="-122"/>
                  <a:ea typeface="黑体" panose="02010609060101010101" pitchFamily="49" charset="-122"/>
                </a:rPr>
                <a:t>的出口商品</a:t>
              </a:r>
              <a:r>
                <a:rPr kumimoji="0" lang="zh-CN" altLang="en-US" sz="2400" b="1" i="0" u="none" strike="noStrike" kern="1200" cap="none" spc="0" normalizeH="0" baseline="0" noProof="0" dirty="0">
                  <a:ln>
                    <a:noFill/>
                  </a:ln>
                  <a:solidFill>
                    <a:srgbClr val="374C81"/>
                  </a:solidFill>
                  <a:effectLst/>
                  <a:uLnTx/>
                  <a:uFillTx/>
                  <a:latin typeface="黑体" panose="02010609060101010101" pitchFamily="49" charset="-122"/>
                  <a:ea typeface="黑体" panose="02010609060101010101" pitchFamily="49" charset="-122"/>
                  <a:cs typeface="+mn-cs"/>
                </a:rPr>
                <a:t>结构</a:t>
              </a:r>
            </a:p>
          </p:txBody>
        </p:sp>
        <p:grpSp>
          <p:nvGrpSpPr>
            <p:cNvPr id="30" name="组合 29">
              <a:extLst>
                <a:ext uri="{FF2B5EF4-FFF2-40B4-BE49-F238E27FC236}">
                  <a16:creationId xmlns:a16="http://schemas.microsoft.com/office/drawing/2014/main" xmlns="" id="{647236CE-DD10-4B91-9E3B-16689DB6F24D}"/>
                </a:ext>
              </a:extLst>
            </p:cNvPr>
            <p:cNvGrpSpPr/>
            <p:nvPr/>
          </p:nvGrpSpPr>
          <p:grpSpPr>
            <a:xfrm>
              <a:off x="2163786" y="2428944"/>
              <a:ext cx="4794826" cy="2481999"/>
              <a:chOff x="2163786" y="3349396"/>
              <a:chExt cx="4794826" cy="2481999"/>
            </a:xfrm>
          </p:grpSpPr>
          <p:sp>
            <p:nvSpPr>
              <p:cNvPr id="33" name="文本框 32">
                <a:extLst>
                  <a:ext uri="{FF2B5EF4-FFF2-40B4-BE49-F238E27FC236}">
                    <a16:creationId xmlns:a16="http://schemas.microsoft.com/office/drawing/2014/main" xmlns="" id="{7F4A8ACC-F9ED-40B6-9A6F-68DDD7B828B6}"/>
                  </a:ext>
                </a:extLst>
              </p:cNvPr>
              <p:cNvSpPr txBox="1"/>
              <p:nvPr/>
            </p:nvSpPr>
            <p:spPr>
              <a:xfrm>
                <a:off x="2163786" y="4512419"/>
                <a:ext cx="1656184" cy="307777"/>
              </a:xfrm>
              <a:prstGeom prst="rect">
                <a:avLst/>
              </a:prstGeom>
              <a:noFill/>
            </p:spPr>
            <p:txBody>
              <a:bodyPr wrap="square" rtlCol="0">
                <a:spAutoFit/>
              </a:bodyPr>
              <a:lstStyle/>
              <a:p>
                <a:r>
                  <a:rPr lang="zh-CN" altLang="en-US" sz="1400" dirty="0">
                    <a:solidFill>
                      <a:srgbClr val="002060"/>
                    </a:solidFill>
                    <a:latin typeface="+mn-ea"/>
                  </a:rPr>
                  <a:t>工业用品和原材料</a:t>
                </a:r>
              </a:p>
            </p:txBody>
          </p:sp>
          <p:sp>
            <p:nvSpPr>
              <p:cNvPr id="34" name="文本框 33">
                <a:extLst>
                  <a:ext uri="{FF2B5EF4-FFF2-40B4-BE49-F238E27FC236}">
                    <a16:creationId xmlns:a16="http://schemas.microsoft.com/office/drawing/2014/main" xmlns="" id="{9E79FC5D-81B6-495A-9117-7CFE3497953C}"/>
                  </a:ext>
                </a:extLst>
              </p:cNvPr>
              <p:cNvSpPr txBox="1"/>
              <p:nvPr/>
            </p:nvSpPr>
            <p:spPr>
              <a:xfrm>
                <a:off x="2337730" y="5569785"/>
                <a:ext cx="1368152" cy="261610"/>
              </a:xfrm>
              <a:prstGeom prst="rect">
                <a:avLst/>
              </a:prstGeom>
              <a:noFill/>
            </p:spPr>
            <p:txBody>
              <a:bodyPr wrap="square" rtlCol="0">
                <a:spAutoFit/>
              </a:bodyPr>
              <a:lstStyle/>
              <a:p>
                <a:r>
                  <a:rPr lang="zh-CN" altLang="en-US" sz="1100" dirty="0">
                    <a:solidFill>
                      <a:srgbClr val="002060"/>
                    </a:solidFill>
                    <a:latin typeface="+mn-ea"/>
                  </a:rPr>
                  <a:t>食品、饲料和饮料</a:t>
                </a:r>
              </a:p>
            </p:txBody>
          </p:sp>
          <p:sp>
            <p:nvSpPr>
              <p:cNvPr id="35" name="文本框 34">
                <a:extLst>
                  <a:ext uri="{FF2B5EF4-FFF2-40B4-BE49-F238E27FC236}">
                    <a16:creationId xmlns:a16="http://schemas.microsoft.com/office/drawing/2014/main" xmlns="" id="{651E645C-13B3-4A67-9676-13287F3233AE}"/>
                  </a:ext>
                </a:extLst>
              </p:cNvPr>
              <p:cNvSpPr txBox="1"/>
              <p:nvPr/>
            </p:nvSpPr>
            <p:spPr>
              <a:xfrm>
                <a:off x="5608204" y="3349396"/>
                <a:ext cx="777552" cy="307777"/>
              </a:xfrm>
              <a:prstGeom prst="rect">
                <a:avLst/>
              </a:prstGeom>
              <a:noFill/>
            </p:spPr>
            <p:txBody>
              <a:bodyPr wrap="square" rtlCol="0">
                <a:spAutoFit/>
              </a:bodyPr>
              <a:lstStyle/>
              <a:p>
                <a:r>
                  <a:rPr lang="zh-CN" altLang="en-US" sz="1400" dirty="0">
                    <a:solidFill>
                      <a:srgbClr val="002060"/>
                    </a:solidFill>
                    <a:latin typeface="+mn-ea"/>
                  </a:rPr>
                  <a:t>消费品</a:t>
                </a:r>
              </a:p>
            </p:txBody>
          </p:sp>
          <p:sp>
            <p:nvSpPr>
              <p:cNvPr id="36" name="文本框 35">
                <a:extLst>
                  <a:ext uri="{FF2B5EF4-FFF2-40B4-BE49-F238E27FC236}">
                    <a16:creationId xmlns:a16="http://schemas.microsoft.com/office/drawing/2014/main" xmlns="" id="{5F52945B-23B4-4827-A628-C5F840E6214C}"/>
                  </a:ext>
                </a:extLst>
              </p:cNvPr>
              <p:cNvSpPr txBox="1"/>
              <p:nvPr/>
            </p:nvSpPr>
            <p:spPr>
              <a:xfrm>
                <a:off x="6151344" y="4277032"/>
                <a:ext cx="807268" cy="307777"/>
              </a:xfrm>
              <a:prstGeom prst="rect">
                <a:avLst/>
              </a:prstGeom>
              <a:noFill/>
            </p:spPr>
            <p:txBody>
              <a:bodyPr wrap="square" rtlCol="0">
                <a:spAutoFit/>
              </a:bodyPr>
              <a:lstStyle/>
              <a:p>
                <a:r>
                  <a:rPr lang="zh-CN" altLang="en-US" sz="1400" dirty="0">
                    <a:solidFill>
                      <a:srgbClr val="002060"/>
                    </a:solidFill>
                    <a:latin typeface="+mn-ea"/>
                  </a:rPr>
                  <a:t>资本品</a:t>
                </a:r>
              </a:p>
            </p:txBody>
          </p:sp>
        </p:grpSp>
      </p:grpSp>
    </p:spTree>
    <p:extLst>
      <p:ext uri="{BB962C8B-B14F-4D97-AF65-F5344CB8AC3E}">
        <p14:creationId xmlns:p14="http://schemas.microsoft.com/office/powerpoint/2010/main" val="18005934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5" name="图表 14">
            <a:extLst>
              <a:ext uri="{FF2B5EF4-FFF2-40B4-BE49-F238E27FC236}">
                <a16:creationId xmlns:a16="http://schemas.microsoft.com/office/drawing/2014/main" xmlns="" id="{AC2F9BC1-3F7A-4B38-B175-DDB6ACCC1AEA}"/>
              </a:ext>
            </a:extLst>
          </p:cNvPr>
          <p:cNvGraphicFramePr>
            <a:graphicFrameLocks/>
          </p:cNvGraphicFramePr>
          <p:nvPr>
            <p:extLst/>
          </p:nvPr>
        </p:nvGraphicFramePr>
        <p:xfrm>
          <a:off x="1858991" y="2181276"/>
          <a:ext cx="5215033" cy="3191379"/>
        </p:xfrm>
        <a:graphic>
          <a:graphicData uri="http://schemas.openxmlformats.org/drawingml/2006/chart">
            <c:chart xmlns:c="http://schemas.openxmlformats.org/drawingml/2006/chart" xmlns:r="http://schemas.openxmlformats.org/officeDocument/2006/relationships" r:id="rId2"/>
          </a:graphicData>
        </a:graphic>
      </p:graphicFrame>
      <p:grpSp>
        <p:nvGrpSpPr>
          <p:cNvPr id="25" name="组合 24">
            <a:extLst>
              <a:ext uri="{FF2B5EF4-FFF2-40B4-BE49-F238E27FC236}">
                <a16:creationId xmlns:a16="http://schemas.microsoft.com/office/drawing/2014/main" xmlns="" id="{46C2F128-D004-4FF5-B119-44993126B2AE}"/>
              </a:ext>
            </a:extLst>
          </p:cNvPr>
          <p:cNvGrpSpPr/>
          <p:nvPr/>
        </p:nvGrpSpPr>
        <p:grpSpPr>
          <a:xfrm>
            <a:off x="2540792" y="3407634"/>
            <a:ext cx="4442968" cy="2298689"/>
            <a:chOff x="2143067" y="4356719"/>
            <a:chExt cx="4442968" cy="2298689"/>
          </a:xfrm>
        </p:grpSpPr>
        <p:sp>
          <p:nvSpPr>
            <p:cNvPr id="20" name="文本框 19">
              <a:extLst>
                <a:ext uri="{FF2B5EF4-FFF2-40B4-BE49-F238E27FC236}">
                  <a16:creationId xmlns:a16="http://schemas.microsoft.com/office/drawing/2014/main" xmlns="" id="{8A019500-55C8-43D9-9E6E-BA33339CA738}"/>
                </a:ext>
              </a:extLst>
            </p:cNvPr>
            <p:cNvSpPr txBox="1"/>
            <p:nvPr/>
          </p:nvSpPr>
          <p:spPr>
            <a:xfrm>
              <a:off x="2806123" y="6193743"/>
              <a:ext cx="3169398" cy="461665"/>
            </a:xfrm>
            <a:prstGeom prst="rect">
              <a:avLst/>
            </a:prstGeom>
            <a:noFill/>
          </p:spPr>
          <p:txBody>
            <a:bodyPr wrap="square" rtlCol="0">
              <a:spAutoFit/>
            </a:bodyPr>
            <a:lstStyle/>
            <a:p>
              <a:pPr lvl="0" algn="ctr" defTabSz="1218987" fontAlgn="auto">
                <a:spcBef>
                  <a:spcPts val="0"/>
                </a:spcBef>
                <a:spcAft>
                  <a:spcPts val="0"/>
                </a:spcAft>
                <a:defRPr/>
              </a:pPr>
              <a:r>
                <a:rPr kumimoji="0" lang="zh-CN" altLang="en-US" sz="2400" b="0" i="0" u="none" strike="noStrike" kern="1200" cap="none" spc="0" normalizeH="0" baseline="0" noProof="0" dirty="0">
                  <a:ln>
                    <a:noFill/>
                  </a:ln>
                  <a:solidFill>
                    <a:srgbClr val="374C81"/>
                  </a:solidFill>
                  <a:effectLst/>
                  <a:uLnTx/>
                  <a:uFillTx/>
                  <a:latin typeface="黑体" panose="02010609060101010101" pitchFamily="49" charset="-122"/>
                  <a:ea typeface="黑体" panose="02010609060101010101" pitchFamily="49" charset="-122"/>
                  <a:cs typeface="+mn-cs"/>
                </a:rPr>
                <a:t>中国的</a:t>
              </a:r>
              <a:r>
                <a:rPr kumimoji="0" lang="zh-CN" altLang="en-US" sz="2400" b="0" i="0" u="none" strike="noStrike" kern="1200" cap="none" spc="0" normalizeH="0" baseline="0" noProof="0" dirty="0" smtClean="0">
                  <a:ln>
                    <a:noFill/>
                  </a:ln>
                  <a:solidFill>
                    <a:srgbClr val="374C81"/>
                  </a:solidFill>
                  <a:effectLst/>
                  <a:uLnTx/>
                  <a:uFillTx/>
                  <a:latin typeface="黑体" panose="02010609060101010101" pitchFamily="49" charset="-122"/>
                  <a:ea typeface="黑体" panose="02010609060101010101" pitchFamily="49" charset="-122"/>
                  <a:cs typeface="+mn-cs"/>
                </a:rPr>
                <a:t>出口商品</a:t>
              </a:r>
              <a:r>
                <a:rPr kumimoji="0" lang="zh-CN" altLang="en-US" sz="2400" b="0" i="0" u="none" strike="noStrike" kern="1200" cap="none" spc="0" normalizeH="0" baseline="0" noProof="0" dirty="0">
                  <a:ln>
                    <a:noFill/>
                  </a:ln>
                  <a:solidFill>
                    <a:srgbClr val="374C81"/>
                  </a:solidFill>
                  <a:effectLst/>
                  <a:uLnTx/>
                  <a:uFillTx/>
                  <a:latin typeface="黑体" panose="02010609060101010101" pitchFamily="49" charset="-122"/>
                  <a:ea typeface="黑体" panose="02010609060101010101" pitchFamily="49" charset="-122"/>
                  <a:cs typeface="+mn-cs"/>
                </a:rPr>
                <a:t>结构</a:t>
              </a:r>
            </a:p>
          </p:txBody>
        </p:sp>
        <p:sp>
          <p:nvSpPr>
            <p:cNvPr id="21" name="文本框 20">
              <a:extLst>
                <a:ext uri="{FF2B5EF4-FFF2-40B4-BE49-F238E27FC236}">
                  <a16:creationId xmlns:a16="http://schemas.microsoft.com/office/drawing/2014/main" xmlns="" id="{46113A12-0864-4190-869D-12B56430B8F1}"/>
                </a:ext>
              </a:extLst>
            </p:cNvPr>
            <p:cNvSpPr txBox="1"/>
            <p:nvPr/>
          </p:nvSpPr>
          <p:spPr>
            <a:xfrm>
              <a:off x="4929851" y="4356719"/>
              <a:ext cx="1656184" cy="36933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2060"/>
                  </a:solidFill>
                  <a:effectLst/>
                  <a:uLnTx/>
                  <a:uFillTx/>
                  <a:latin typeface="幼圆" panose="02010509060101010101" pitchFamily="49" charset="-122"/>
                  <a:ea typeface="幼圆" panose="02010509060101010101" pitchFamily="49" charset="-122"/>
                  <a:cs typeface="+mn-cs"/>
                </a:rPr>
                <a:t>工业制成品</a:t>
              </a:r>
            </a:p>
          </p:txBody>
        </p:sp>
        <p:sp>
          <p:nvSpPr>
            <p:cNvPr id="22" name="文本框 21">
              <a:extLst>
                <a:ext uri="{FF2B5EF4-FFF2-40B4-BE49-F238E27FC236}">
                  <a16:creationId xmlns:a16="http://schemas.microsoft.com/office/drawing/2014/main" xmlns="" id="{BEF15AFA-A89B-4A0C-A834-EF3CD843BAAA}"/>
                </a:ext>
              </a:extLst>
            </p:cNvPr>
            <p:cNvSpPr txBox="1"/>
            <p:nvPr/>
          </p:nvSpPr>
          <p:spPr>
            <a:xfrm>
              <a:off x="2143067" y="5296251"/>
              <a:ext cx="1368152" cy="36933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002060"/>
                  </a:solidFill>
                  <a:effectLst/>
                  <a:uLnTx/>
                  <a:uFillTx/>
                  <a:latin typeface="幼圆" panose="02010509060101010101" pitchFamily="49" charset="-122"/>
                  <a:ea typeface="幼圆" panose="02010509060101010101" pitchFamily="49" charset="-122"/>
                  <a:cs typeface="+mn-cs"/>
                </a:rPr>
                <a:t>初级产品</a:t>
              </a:r>
            </a:p>
          </p:txBody>
        </p:sp>
      </p:grpSp>
      <p:sp>
        <p:nvSpPr>
          <p:cNvPr id="5" name="文本框 4">
            <a:extLst>
              <a:ext uri="{FF2B5EF4-FFF2-40B4-BE49-F238E27FC236}">
                <a16:creationId xmlns:a16="http://schemas.microsoft.com/office/drawing/2014/main" xmlns="" id="{985DF6E3-5B03-4A23-AB56-B77B959545C6}"/>
              </a:ext>
            </a:extLst>
          </p:cNvPr>
          <p:cNvSpPr txBox="1"/>
          <p:nvPr/>
        </p:nvSpPr>
        <p:spPr>
          <a:xfrm>
            <a:off x="7308763" y="2704380"/>
            <a:ext cx="1410856" cy="1246495"/>
          </a:xfrm>
          <a:prstGeom prst="rect">
            <a:avLst/>
          </a:prstGeom>
          <a:noFill/>
        </p:spPr>
        <p:txBody>
          <a:bodyPr wrap="square" rtlCol="0">
            <a:spAutoFit/>
          </a:bodyPr>
          <a:lstStyle/>
          <a:p>
            <a:pPr algn="just"/>
            <a:r>
              <a:rPr lang="zh-CN" altLang="en-US" sz="1500" b="1" dirty="0"/>
              <a:t>化学品及有关产品、轻纺、橡胶、冶矿及制品、机械及运输设备</a:t>
            </a:r>
          </a:p>
        </p:txBody>
      </p:sp>
      <p:sp>
        <p:nvSpPr>
          <p:cNvPr id="14" name="文本框 13">
            <a:extLst>
              <a:ext uri="{FF2B5EF4-FFF2-40B4-BE49-F238E27FC236}">
                <a16:creationId xmlns:a16="http://schemas.microsoft.com/office/drawing/2014/main" xmlns="" id="{1F302F87-7E34-453C-ADBD-629663841016}"/>
              </a:ext>
            </a:extLst>
          </p:cNvPr>
          <p:cNvSpPr txBox="1"/>
          <p:nvPr/>
        </p:nvSpPr>
        <p:spPr>
          <a:xfrm>
            <a:off x="271343" y="3599175"/>
            <a:ext cx="1703350" cy="1292662"/>
          </a:xfrm>
          <a:prstGeom prst="rect">
            <a:avLst/>
          </a:prstGeom>
          <a:noFill/>
        </p:spPr>
        <p:txBody>
          <a:bodyPr wrap="square" rtlCol="0">
            <a:spAutoFit/>
          </a:bodyPr>
          <a:lstStyle/>
          <a:p>
            <a:r>
              <a:rPr lang="zh-CN" altLang="en-US" sz="1300" b="1" dirty="0"/>
              <a:t>食品、食用活动物</a:t>
            </a:r>
            <a:endParaRPr lang="en-US" altLang="zh-CN" sz="1300" b="1" dirty="0"/>
          </a:p>
          <a:p>
            <a:r>
              <a:rPr lang="zh-CN" altLang="en-US" sz="1300" b="1" dirty="0"/>
              <a:t>饮料、烟类</a:t>
            </a:r>
            <a:endParaRPr lang="en-US" altLang="zh-CN" sz="1300" b="1" dirty="0"/>
          </a:p>
          <a:p>
            <a:r>
              <a:rPr lang="zh-CN" altLang="en-US" sz="1300" b="1" dirty="0"/>
              <a:t>非食用原料</a:t>
            </a:r>
            <a:endParaRPr lang="en-US" altLang="zh-CN" sz="1300" b="1" dirty="0"/>
          </a:p>
          <a:p>
            <a:r>
              <a:rPr lang="zh-CN" altLang="en-US" sz="1300" b="1" dirty="0"/>
              <a:t>矿物燃料、润滑油及有关原料</a:t>
            </a:r>
            <a:endParaRPr lang="en-US" altLang="zh-CN" sz="1300" b="1" dirty="0"/>
          </a:p>
          <a:p>
            <a:r>
              <a:rPr lang="zh-CN" altLang="en-US" sz="1300" b="1" dirty="0"/>
              <a:t>动植物油脂及蜡</a:t>
            </a:r>
          </a:p>
        </p:txBody>
      </p:sp>
      <p:sp>
        <p:nvSpPr>
          <p:cNvPr id="6" name="左大括号 5">
            <a:extLst>
              <a:ext uri="{FF2B5EF4-FFF2-40B4-BE49-F238E27FC236}">
                <a16:creationId xmlns:a16="http://schemas.microsoft.com/office/drawing/2014/main" xmlns="" id="{F3891F14-4729-4BA6-A521-4A160E39740C}"/>
              </a:ext>
            </a:extLst>
          </p:cNvPr>
          <p:cNvSpPr/>
          <p:nvPr/>
        </p:nvSpPr>
        <p:spPr>
          <a:xfrm>
            <a:off x="1846062" y="3597930"/>
            <a:ext cx="129828" cy="1188000"/>
          </a:xfrm>
          <a:prstGeom prst="leftBrace">
            <a:avLst/>
          </a:prstGeom>
          <a:ln w="34925">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左大括号 15">
            <a:extLst>
              <a:ext uri="{FF2B5EF4-FFF2-40B4-BE49-F238E27FC236}">
                <a16:creationId xmlns:a16="http://schemas.microsoft.com/office/drawing/2014/main" xmlns="" id="{4AA68179-B1E7-4289-B2F4-D9201C195D67}"/>
              </a:ext>
            </a:extLst>
          </p:cNvPr>
          <p:cNvSpPr/>
          <p:nvPr/>
        </p:nvSpPr>
        <p:spPr>
          <a:xfrm flipH="1">
            <a:off x="7003215" y="2426119"/>
            <a:ext cx="144000" cy="2222476"/>
          </a:xfrm>
          <a:prstGeom prst="leftBrace">
            <a:avLst/>
          </a:prstGeom>
          <a:ln w="34925">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8" name="图片 17">
            <a:extLst>
              <a:ext uri="{FF2B5EF4-FFF2-40B4-BE49-F238E27FC236}">
                <a16:creationId xmlns:a16="http://schemas.microsoft.com/office/drawing/2014/main" xmlns="" id="{0EDA3FAC-65EE-4DF0-BB23-87EA8555701D}"/>
              </a:ext>
            </a:extLst>
          </p:cNvPr>
          <p:cNvPicPr>
            <a:picLocks noChangeAspect="1"/>
          </p:cNvPicPr>
          <p:nvPr/>
        </p:nvPicPr>
        <p:blipFill>
          <a:blip r:embed="rId3"/>
          <a:stretch>
            <a:fillRect/>
          </a:stretch>
        </p:blipFill>
        <p:spPr>
          <a:xfrm>
            <a:off x="251520" y="980727"/>
            <a:ext cx="6732240" cy="131597"/>
          </a:xfrm>
          <a:prstGeom prst="rect">
            <a:avLst/>
          </a:prstGeom>
        </p:spPr>
      </p:pic>
      <p:sp>
        <p:nvSpPr>
          <p:cNvPr id="19" name="文本框 18">
            <a:extLst>
              <a:ext uri="{FF2B5EF4-FFF2-40B4-BE49-F238E27FC236}">
                <a16:creationId xmlns:a16="http://schemas.microsoft.com/office/drawing/2014/main" xmlns="" id="{57D9EBDE-8293-40C1-8D1D-0E0AD18D508B}"/>
              </a:ext>
            </a:extLst>
          </p:cNvPr>
          <p:cNvSpPr txBox="1"/>
          <p:nvPr/>
        </p:nvSpPr>
        <p:spPr>
          <a:xfrm>
            <a:off x="1439176" y="1096844"/>
            <a:ext cx="6949280" cy="639919"/>
          </a:xfrm>
          <a:prstGeom prst="rect">
            <a:avLst/>
          </a:prstGeom>
          <a:noFill/>
        </p:spPr>
        <p:txBody>
          <a:bodyPr wrap="square" lIns="0" tIns="0" rIns="0" bIns="0" rtlCol="0">
            <a:spAutoFit/>
          </a:bodyPr>
          <a:lstStyle/>
          <a:p>
            <a:pPr marL="0" marR="0" lvl="0" indent="0" algn="ctr" defTabSz="1218987" rtl="0" eaLnBrk="1" fontAlgn="auto" latinLnBrk="0" hangingPunct="1">
              <a:lnSpc>
                <a:spcPct val="15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F0000"/>
                </a:solidFill>
                <a:effectLst/>
                <a:uLnTx/>
                <a:uFillTx/>
                <a:latin typeface="Century Gothic"/>
                <a:ea typeface="幼圆" panose="02010509060101010101" pitchFamily="49" charset="-122"/>
                <a:cs typeface="+mn-cs"/>
              </a:rPr>
              <a:t>案例  今天的国际贸易与过去不同吗？</a:t>
            </a:r>
            <a:endParaRPr kumimoji="0" lang="en-US" altLang="zh-CN" sz="3200" b="1" i="0" u="none" strike="noStrike" kern="1200" cap="none" spc="0" normalizeH="0" baseline="0" noProof="0" dirty="0">
              <a:ln>
                <a:noFill/>
              </a:ln>
              <a:solidFill>
                <a:srgbClr val="FF0000"/>
              </a:solidFill>
              <a:effectLst/>
              <a:uLnTx/>
              <a:uFillTx/>
              <a:latin typeface="Century Gothic"/>
              <a:ea typeface="幼圆" panose="02010509060101010101" pitchFamily="49" charset="-122"/>
              <a:cs typeface="+mn-cs"/>
            </a:endParaRPr>
          </a:p>
        </p:txBody>
      </p:sp>
      <p:pic>
        <p:nvPicPr>
          <p:cNvPr id="23" name="图片 22">
            <a:extLst>
              <a:ext uri="{FF2B5EF4-FFF2-40B4-BE49-F238E27FC236}">
                <a16:creationId xmlns:a16="http://schemas.microsoft.com/office/drawing/2014/main" xmlns="" id="{01061931-6DFA-4CEE-9AC1-B246E3F91C03}"/>
              </a:ext>
            </a:extLst>
          </p:cNvPr>
          <p:cNvPicPr>
            <a:picLocks noChangeAspect="1"/>
          </p:cNvPicPr>
          <p:nvPr/>
        </p:nvPicPr>
        <p:blipFill>
          <a:blip r:embed="rId4">
            <a:clrChange>
              <a:clrFrom>
                <a:srgbClr val="FFFFFF"/>
              </a:clrFrom>
              <a:clrTo>
                <a:srgbClr val="FFFFFF">
                  <a:alpha val="0"/>
                </a:srgbClr>
              </a:clrTo>
            </a:clrChange>
            <a:duotone>
              <a:prstClr val="black"/>
              <a:schemeClr val="accent3">
                <a:tint val="45000"/>
                <a:satMod val="400000"/>
              </a:schemeClr>
            </a:duotone>
          </a:blip>
          <a:stretch>
            <a:fillRect/>
          </a:stretch>
        </p:blipFill>
        <p:spPr>
          <a:xfrm>
            <a:off x="395536" y="1275304"/>
            <a:ext cx="936104" cy="461459"/>
          </a:xfrm>
          <a:prstGeom prst="rect">
            <a:avLst/>
          </a:prstGeom>
        </p:spPr>
      </p:pic>
      <p:sp>
        <p:nvSpPr>
          <p:cNvPr id="24" name="文本框 23">
            <a:extLst>
              <a:ext uri="{FF2B5EF4-FFF2-40B4-BE49-F238E27FC236}">
                <a16:creationId xmlns:a16="http://schemas.microsoft.com/office/drawing/2014/main" xmlns="" id="{27B22254-FC92-48D3-B3DC-6EC3B698FEF9}"/>
              </a:ext>
            </a:extLst>
          </p:cNvPr>
          <p:cNvSpPr txBox="1"/>
          <p:nvPr/>
        </p:nvSpPr>
        <p:spPr>
          <a:xfrm>
            <a:off x="539552" y="5964260"/>
            <a:ext cx="3528392"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rPr>
              <a:t>数据来源：中国统计年鉴</a:t>
            </a:r>
          </a:p>
        </p:txBody>
      </p:sp>
    </p:spTree>
    <p:extLst>
      <p:ext uri="{BB962C8B-B14F-4D97-AF65-F5344CB8AC3E}">
        <p14:creationId xmlns:p14="http://schemas.microsoft.com/office/powerpoint/2010/main" val="22317674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3" name="图表 12">
            <a:extLst>
              <a:ext uri="{FF2B5EF4-FFF2-40B4-BE49-F238E27FC236}">
                <a16:creationId xmlns:a16="http://schemas.microsoft.com/office/drawing/2014/main" xmlns="" id="{DB687312-543C-43D5-A3A4-EBE6D425E961}"/>
              </a:ext>
            </a:extLst>
          </p:cNvPr>
          <p:cNvGraphicFramePr>
            <a:graphicFrameLocks/>
          </p:cNvGraphicFramePr>
          <p:nvPr>
            <p:extLst/>
          </p:nvPr>
        </p:nvGraphicFramePr>
        <p:xfrm>
          <a:off x="1791129" y="2238177"/>
          <a:ext cx="5509258" cy="3208624"/>
        </p:xfrm>
        <a:graphic>
          <a:graphicData uri="http://schemas.openxmlformats.org/drawingml/2006/chart">
            <c:chart xmlns:c="http://schemas.openxmlformats.org/drawingml/2006/chart" xmlns:r="http://schemas.openxmlformats.org/officeDocument/2006/relationships" r:id="rId2"/>
          </a:graphicData>
        </a:graphic>
      </p:graphicFrame>
      <p:grpSp>
        <p:nvGrpSpPr>
          <p:cNvPr id="25" name="组合 24">
            <a:extLst>
              <a:ext uri="{FF2B5EF4-FFF2-40B4-BE49-F238E27FC236}">
                <a16:creationId xmlns:a16="http://schemas.microsoft.com/office/drawing/2014/main" xmlns="" id="{46C2F128-D004-4FF5-B119-44993126B2AE}"/>
              </a:ext>
            </a:extLst>
          </p:cNvPr>
          <p:cNvGrpSpPr/>
          <p:nvPr/>
        </p:nvGrpSpPr>
        <p:grpSpPr>
          <a:xfrm>
            <a:off x="2538577" y="3421118"/>
            <a:ext cx="4463988" cy="2359698"/>
            <a:chOff x="2122047" y="4356719"/>
            <a:chExt cx="4463988" cy="2359698"/>
          </a:xfrm>
        </p:grpSpPr>
        <p:sp>
          <p:nvSpPr>
            <p:cNvPr id="20" name="文本框 19">
              <a:extLst>
                <a:ext uri="{FF2B5EF4-FFF2-40B4-BE49-F238E27FC236}">
                  <a16:creationId xmlns:a16="http://schemas.microsoft.com/office/drawing/2014/main" xmlns="" id="{8A019500-55C8-43D9-9E6E-BA33339CA738}"/>
                </a:ext>
              </a:extLst>
            </p:cNvPr>
            <p:cNvSpPr txBox="1"/>
            <p:nvPr/>
          </p:nvSpPr>
          <p:spPr>
            <a:xfrm>
              <a:off x="2816633" y="6254752"/>
              <a:ext cx="3169398" cy="461665"/>
            </a:xfrm>
            <a:prstGeom prst="rect">
              <a:avLst/>
            </a:prstGeom>
            <a:noFill/>
          </p:spPr>
          <p:txBody>
            <a:bodyPr wrap="square"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zh-CN" altLang="en-US" sz="2400" b="0" i="0" u="none" strike="noStrike" kern="1200" cap="none" spc="0" normalizeH="0" baseline="0" noProof="0" dirty="0">
                  <a:ln>
                    <a:noFill/>
                  </a:ln>
                  <a:solidFill>
                    <a:srgbClr val="374C81"/>
                  </a:solidFill>
                  <a:effectLst/>
                  <a:uLnTx/>
                  <a:uFillTx/>
                  <a:latin typeface="黑体" panose="02010609060101010101" pitchFamily="49" charset="-122"/>
                  <a:ea typeface="黑体" panose="02010609060101010101" pitchFamily="49" charset="-122"/>
                  <a:cs typeface="+mn-cs"/>
                </a:rPr>
                <a:t>中国的进口商品结构</a:t>
              </a:r>
            </a:p>
          </p:txBody>
        </p:sp>
        <p:sp>
          <p:nvSpPr>
            <p:cNvPr id="21" name="文本框 20">
              <a:extLst>
                <a:ext uri="{FF2B5EF4-FFF2-40B4-BE49-F238E27FC236}">
                  <a16:creationId xmlns:a16="http://schemas.microsoft.com/office/drawing/2014/main" xmlns="" id="{46113A12-0864-4190-869D-12B56430B8F1}"/>
                </a:ext>
              </a:extLst>
            </p:cNvPr>
            <p:cNvSpPr txBox="1"/>
            <p:nvPr/>
          </p:nvSpPr>
          <p:spPr>
            <a:xfrm>
              <a:off x="4929851" y="4356719"/>
              <a:ext cx="1656184"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2060"/>
                  </a:solidFill>
                  <a:effectLst/>
                  <a:uLnTx/>
                  <a:uFillTx/>
                  <a:latin typeface="幼圆" panose="02010509060101010101" pitchFamily="49" charset="-122"/>
                  <a:ea typeface="幼圆" panose="02010509060101010101" pitchFamily="49" charset="-122"/>
                  <a:cs typeface="+mn-cs"/>
                </a:rPr>
                <a:t>工业制成品</a:t>
              </a:r>
            </a:p>
          </p:txBody>
        </p:sp>
        <p:sp>
          <p:nvSpPr>
            <p:cNvPr id="22" name="文本框 21">
              <a:extLst>
                <a:ext uri="{FF2B5EF4-FFF2-40B4-BE49-F238E27FC236}">
                  <a16:creationId xmlns:a16="http://schemas.microsoft.com/office/drawing/2014/main" xmlns="" id="{BEF15AFA-A89B-4A0C-A834-EF3CD843BAAA}"/>
                </a:ext>
              </a:extLst>
            </p:cNvPr>
            <p:cNvSpPr txBox="1"/>
            <p:nvPr/>
          </p:nvSpPr>
          <p:spPr>
            <a:xfrm>
              <a:off x="2122047" y="5355726"/>
              <a:ext cx="1368152"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zh-CN" altLang="en-US" sz="1600" b="1" i="0" u="none" strike="noStrike" kern="1200" cap="none" spc="0" normalizeH="0" baseline="0" noProof="0" dirty="0">
                  <a:ln>
                    <a:noFill/>
                  </a:ln>
                  <a:solidFill>
                    <a:srgbClr val="002060"/>
                  </a:solidFill>
                  <a:effectLst/>
                  <a:uLnTx/>
                  <a:uFillTx/>
                  <a:latin typeface="幼圆" panose="02010509060101010101" pitchFamily="49" charset="-122"/>
                  <a:ea typeface="幼圆" panose="02010509060101010101" pitchFamily="49" charset="-122"/>
                  <a:cs typeface="+mn-cs"/>
                </a:rPr>
                <a:t>初级产品</a:t>
              </a:r>
            </a:p>
          </p:txBody>
        </p:sp>
      </p:grpSp>
      <p:sp>
        <p:nvSpPr>
          <p:cNvPr id="5" name="文本框 4">
            <a:extLst>
              <a:ext uri="{FF2B5EF4-FFF2-40B4-BE49-F238E27FC236}">
                <a16:creationId xmlns:a16="http://schemas.microsoft.com/office/drawing/2014/main" xmlns="" id="{985DF6E3-5B03-4A23-AB56-B77B959545C6}"/>
              </a:ext>
            </a:extLst>
          </p:cNvPr>
          <p:cNvSpPr txBox="1"/>
          <p:nvPr/>
        </p:nvSpPr>
        <p:spPr>
          <a:xfrm>
            <a:off x="7352467" y="2632280"/>
            <a:ext cx="1244252" cy="1092607"/>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zh-CN" altLang="en-US" sz="1300" b="1"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rPr>
              <a:t>化学品及有关产品、轻纺、橡胶、冶矿及制品、机械及运输设备</a:t>
            </a:r>
          </a:p>
        </p:txBody>
      </p:sp>
      <p:sp>
        <p:nvSpPr>
          <p:cNvPr id="14" name="文本框 13">
            <a:extLst>
              <a:ext uri="{FF2B5EF4-FFF2-40B4-BE49-F238E27FC236}">
                <a16:creationId xmlns:a16="http://schemas.microsoft.com/office/drawing/2014/main" xmlns="" id="{1F302F87-7E34-453C-ADBD-629663841016}"/>
              </a:ext>
            </a:extLst>
          </p:cNvPr>
          <p:cNvSpPr txBox="1"/>
          <p:nvPr/>
        </p:nvSpPr>
        <p:spPr>
          <a:xfrm>
            <a:off x="222193" y="3590394"/>
            <a:ext cx="1703350" cy="1292662"/>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zh-CN" altLang="en-US" sz="1300" b="1"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rPr>
              <a:t>食品、食用活动物</a:t>
            </a:r>
            <a:endParaRPr kumimoji="0" lang="en-US" altLang="zh-CN" sz="1300" b="1"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zh-CN" altLang="en-US" sz="1300" b="1"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rPr>
              <a:t>饮料、烟类</a:t>
            </a:r>
            <a:endParaRPr kumimoji="0" lang="en-US" altLang="zh-CN" sz="1300" b="1"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zh-CN" altLang="en-US" sz="1300" b="1"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rPr>
              <a:t>非食用原料</a:t>
            </a:r>
            <a:endParaRPr kumimoji="0" lang="en-US" altLang="zh-CN" sz="1300" b="1"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zh-CN" altLang="en-US" sz="1300" b="1"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rPr>
              <a:t>矿物燃料、润滑油及有关原料</a:t>
            </a:r>
            <a:endParaRPr kumimoji="0" lang="en-US" altLang="zh-CN" sz="1300" b="1"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endParaRPr>
          </a:p>
          <a:p>
            <a:pPr marL="0" marR="0" lvl="0" indent="0" algn="l" defTabSz="1218987" rtl="0" eaLnBrk="1" fontAlgn="auto" latinLnBrk="0" hangingPunct="1">
              <a:lnSpc>
                <a:spcPct val="100000"/>
              </a:lnSpc>
              <a:spcBef>
                <a:spcPts val="0"/>
              </a:spcBef>
              <a:spcAft>
                <a:spcPts val="0"/>
              </a:spcAft>
              <a:buClrTx/>
              <a:buSzTx/>
              <a:buFontTx/>
              <a:buNone/>
              <a:tabLst/>
              <a:defRPr/>
            </a:pPr>
            <a:r>
              <a:rPr kumimoji="0" lang="zh-CN" altLang="en-US" sz="1300" b="1"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rPr>
              <a:t>动植物油脂及蜡</a:t>
            </a:r>
          </a:p>
        </p:txBody>
      </p:sp>
      <p:sp>
        <p:nvSpPr>
          <p:cNvPr id="6" name="左大括号 5">
            <a:extLst>
              <a:ext uri="{FF2B5EF4-FFF2-40B4-BE49-F238E27FC236}">
                <a16:creationId xmlns:a16="http://schemas.microsoft.com/office/drawing/2014/main" xmlns="" id="{F3891F14-4729-4BA6-A521-4A160E39740C}"/>
              </a:ext>
            </a:extLst>
          </p:cNvPr>
          <p:cNvSpPr/>
          <p:nvPr/>
        </p:nvSpPr>
        <p:spPr>
          <a:xfrm>
            <a:off x="1843847" y="3974994"/>
            <a:ext cx="62782" cy="933192"/>
          </a:xfrm>
          <a:prstGeom prst="leftBrace">
            <a:avLst/>
          </a:prstGeom>
          <a:ln w="317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374C81"/>
              </a:solidFill>
              <a:effectLst/>
              <a:uLnTx/>
              <a:uFillTx/>
              <a:latin typeface="Century Gothic"/>
              <a:ea typeface="幼圆" panose="02010509060101010101" pitchFamily="49" charset="-122"/>
              <a:cs typeface="+mn-cs"/>
            </a:endParaRPr>
          </a:p>
        </p:txBody>
      </p:sp>
      <p:sp>
        <p:nvSpPr>
          <p:cNvPr id="15" name="左大括号 14">
            <a:extLst>
              <a:ext uri="{FF2B5EF4-FFF2-40B4-BE49-F238E27FC236}">
                <a16:creationId xmlns:a16="http://schemas.microsoft.com/office/drawing/2014/main" xmlns="" id="{C8B8D632-5F92-44BC-A1C1-45758B4695C3}"/>
              </a:ext>
            </a:extLst>
          </p:cNvPr>
          <p:cNvSpPr/>
          <p:nvPr/>
        </p:nvSpPr>
        <p:spPr>
          <a:xfrm flipH="1">
            <a:off x="7218053" y="2446169"/>
            <a:ext cx="82333" cy="1659844"/>
          </a:xfrm>
          <a:prstGeom prst="leftBrace">
            <a:avLst/>
          </a:prstGeom>
          <a:ln w="31750">
            <a:solidFill>
              <a:srgbClr val="FFC000"/>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1218987"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1200" cap="none" spc="0" normalizeH="0" baseline="0" noProof="0">
              <a:ln>
                <a:noFill/>
              </a:ln>
              <a:solidFill>
                <a:srgbClr val="374C81"/>
              </a:solidFill>
              <a:effectLst/>
              <a:uLnTx/>
              <a:uFillTx/>
              <a:latin typeface="Century Gothic"/>
              <a:ea typeface="幼圆" panose="02010509060101010101" pitchFamily="49" charset="-122"/>
              <a:cs typeface="+mn-cs"/>
            </a:endParaRPr>
          </a:p>
        </p:txBody>
      </p:sp>
      <p:pic>
        <p:nvPicPr>
          <p:cNvPr id="17" name="图片 16">
            <a:extLst>
              <a:ext uri="{FF2B5EF4-FFF2-40B4-BE49-F238E27FC236}">
                <a16:creationId xmlns:a16="http://schemas.microsoft.com/office/drawing/2014/main" xmlns="" id="{EB7683B1-F30E-4DDD-9548-21C711C517D6}"/>
              </a:ext>
            </a:extLst>
          </p:cNvPr>
          <p:cNvPicPr>
            <a:picLocks noChangeAspect="1"/>
          </p:cNvPicPr>
          <p:nvPr/>
        </p:nvPicPr>
        <p:blipFill>
          <a:blip r:embed="rId3"/>
          <a:stretch>
            <a:fillRect/>
          </a:stretch>
        </p:blipFill>
        <p:spPr>
          <a:xfrm>
            <a:off x="251520" y="980727"/>
            <a:ext cx="6732240" cy="131597"/>
          </a:xfrm>
          <a:prstGeom prst="rect">
            <a:avLst/>
          </a:prstGeom>
        </p:spPr>
      </p:pic>
      <p:sp>
        <p:nvSpPr>
          <p:cNvPr id="18" name="文本框 17">
            <a:extLst>
              <a:ext uri="{FF2B5EF4-FFF2-40B4-BE49-F238E27FC236}">
                <a16:creationId xmlns:a16="http://schemas.microsoft.com/office/drawing/2014/main" xmlns="" id="{DE4CC33A-1094-44C4-BCEC-CD99DF276835}"/>
              </a:ext>
            </a:extLst>
          </p:cNvPr>
          <p:cNvSpPr txBox="1"/>
          <p:nvPr/>
        </p:nvSpPr>
        <p:spPr>
          <a:xfrm>
            <a:off x="1439176" y="1096844"/>
            <a:ext cx="6949280" cy="639919"/>
          </a:xfrm>
          <a:prstGeom prst="rect">
            <a:avLst/>
          </a:prstGeom>
          <a:noFill/>
        </p:spPr>
        <p:txBody>
          <a:bodyPr wrap="square" lIns="0" tIns="0" rIns="0" bIns="0" rtlCol="0">
            <a:spAutoFit/>
          </a:bodyPr>
          <a:lstStyle/>
          <a:p>
            <a:pPr marL="0" marR="0" lvl="0" indent="0" algn="ctr" defTabSz="1218987" rtl="0" eaLnBrk="1" fontAlgn="auto" latinLnBrk="0" hangingPunct="1">
              <a:lnSpc>
                <a:spcPct val="15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FF0000"/>
                </a:solidFill>
                <a:effectLst/>
                <a:uLnTx/>
                <a:uFillTx/>
                <a:latin typeface="Century Gothic"/>
                <a:ea typeface="幼圆" panose="02010509060101010101" pitchFamily="49" charset="-122"/>
                <a:cs typeface="+mn-cs"/>
              </a:rPr>
              <a:t>案例  今天的国际贸易与过去不同吗？</a:t>
            </a:r>
            <a:endParaRPr kumimoji="0" lang="en-US" altLang="zh-CN" sz="3200" b="1" i="0" u="none" strike="noStrike" kern="1200" cap="none" spc="0" normalizeH="0" baseline="0" noProof="0" dirty="0">
              <a:ln>
                <a:noFill/>
              </a:ln>
              <a:solidFill>
                <a:srgbClr val="FF0000"/>
              </a:solidFill>
              <a:effectLst/>
              <a:uLnTx/>
              <a:uFillTx/>
              <a:latin typeface="Century Gothic"/>
              <a:ea typeface="幼圆" panose="02010509060101010101" pitchFamily="49" charset="-122"/>
              <a:cs typeface="+mn-cs"/>
            </a:endParaRPr>
          </a:p>
        </p:txBody>
      </p:sp>
      <p:pic>
        <p:nvPicPr>
          <p:cNvPr id="19" name="图片 18">
            <a:extLst>
              <a:ext uri="{FF2B5EF4-FFF2-40B4-BE49-F238E27FC236}">
                <a16:creationId xmlns:a16="http://schemas.microsoft.com/office/drawing/2014/main" xmlns="" id="{6BB5685C-F9B5-4614-981E-9D9996156116}"/>
              </a:ext>
            </a:extLst>
          </p:cNvPr>
          <p:cNvPicPr>
            <a:picLocks noChangeAspect="1"/>
          </p:cNvPicPr>
          <p:nvPr/>
        </p:nvPicPr>
        <p:blipFill>
          <a:blip r:embed="rId4">
            <a:clrChange>
              <a:clrFrom>
                <a:srgbClr val="FFFFFF"/>
              </a:clrFrom>
              <a:clrTo>
                <a:srgbClr val="FFFFFF">
                  <a:alpha val="0"/>
                </a:srgbClr>
              </a:clrTo>
            </a:clrChange>
            <a:duotone>
              <a:prstClr val="black"/>
              <a:schemeClr val="accent3">
                <a:tint val="45000"/>
                <a:satMod val="400000"/>
              </a:schemeClr>
            </a:duotone>
          </a:blip>
          <a:stretch>
            <a:fillRect/>
          </a:stretch>
        </p:blipFill>
        <p:spPr>
          <a:xfrm>
            <a:off x="395536" y="1275304"/>
            <a:ext cx="936104" cy="461459"/>
          </a:xfrm>
          <a:prstGeom prst="rect">
            <a:avLst/>
          </a:prstGeom>
        </p:spPr>
      </p:pic>
      <p:sp>
        <p:nvSpPr>
          <p:cNvPr id="23" name="文本框 22">
            <a:extLst>
              <a:ext uri="{FF2B5EF4-FFF2-40B4-BE49-F238E27FC236}">
                <a16:creationId xmlns:a16="http://schemas.microsoft.com/office/drawing/2014/main" xmlns="" id="{17480A98-ECBD-4140-90BB-0E824EE4AC55}"/>
              </a:ext>
            </a:extLst>
          </p:cNvPr>
          <p:cNvSpPr txBox="1"/>
          <p:nvPr/>
        </p:nvSpPr>
        <p:spPr>
          <a:xfrm>
            <a:off x="539552" y="5964260"/>
            <a:ext cx="3528392" cy="338554"/>
          </a:xfrm>
          <a:prstGeom prst="rect">
            <a:avLst/>
          </a:prstGeom>
          <a:noFill/>
        </p:spPr>
        <p:txBody>
          <a:bodyPr wrap="square" rtlCol="0">
            <a:spAutoFit/>
          </a:body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zh-CN" altLang="en-US" sz="1600" b="0"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rPr>
              <a:t>数据来源：中国统计年鉴</a:t>
            </a:r>
          </a:p>
        </p:txBody>
      </p:sp>
    </p:spTree>
    <p:extLst>
      <p:ext uri="{BB962C8B-B14F-4D97-AF65-F5344CB8AC3E}">
        <p14:creationId xmlns:p14="http://schemas.microsoft.com/office/powerpoint/2010/main" val="14804209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标题 1"/>
          <p:cNvSpPr>
            <a:spLocks noGrp="1"/>
          </p:cNvSpPr>
          <p:nvPr>
            <p:ph type="title"/>
          </p:nvPr>
        </p:nvSpPr>
        <p:spPr>
          <a:xfrm>
            <a:off x="1908175" y="5445125"/>
            <a:ext cx="5486400" cy="431800"/>
          </a:xfrm>
        </p:spPr>
        <p:txBody>
          <a:bodyPr/>
          <a:lstStyle/>
          <a:p>
            <a:r>
              <a:rPr lang="zh-CN" altLang="zh-CN" i="0">
                <a:ea typeface="宋体" charset="-122"/>
              </a:rPr>
              <a:t>图</a:t>
            </a:r>
            <a:r>
              <a:rPr lang="en-US" altLang="zh-CN" i="0">
                <a:ea typeface="宋体" charset="-122"/>
              </a:rPr>
              <a:t>1</a:t>
            </a:r>
            <a:r>
              <a:rPr lang="zh-CN" altLang="zh-CN" i="0">
                <a:ea typeface="宋体" charset="-122"/>
              </a:rPr>
              <a:t>—</a:t>
            </a:r>
            <a:r>
              <a:rPr lang="en-US" altLang="zh-CN" i="0">
                <a:ea typeface="宋体" charset="-122"/>
              </a:rPr>
              <a:t>2</a:t>
            </a:r>
            <a:r>
              <a:rPr lang="zh-CN" altLang="zh-CN" i="0">
                <a:ea typeface="宋体" charset="-122"/>
              </a:rPr>
              <a:t>　</a:t>
            </a:r>
            <a:r>
              <a:rPr lang="en-US" altLang="zh-CN" i="0">
                <a:ea typeface="宋体" charset="-122"/>
              </a:rPr>
              <a:t>2000</a:t>
            </a:r>
            <a:r>
              <a:rPr lang="zh-CN" altLang="zh-CN" i="0">
                <a:ea typeface="宋体" charset="-122"/>
              </a:rPr>
              <a:t>年世界货物贸易</a:t>
            </a:r>
            <a:r>
              <a:rPr lang="en-US" altLang="zh-CN" i="0">
                <a:ea typeface="宋体" charset="-122"/>
              </a:rPr>
              <a:t>(</a:t>
            </a:r>
            <a:r>
              <a:rPr lang="zh-CN" altLang="zh-CN" i="0">
                <a:ea typeface="宋体" charset="-122"/>
              </a:rPr>
              <a:t>十亿美元</a:t>
            </a:r>
            <a:r>
              <a:rPr lang="en-US" altLang="zh-CN" i="0">
                <a:ea typeface="宋体" charset="-122"/>
              </a:rPr>
              <a:t>)</a:t>
            </a:r>
            <a:r>
              <a:rPr lang="zh-CN" altLang="zh-CN" i="0">
                <a:ea typeface="宋体" charset="-122"/>
              </a:rPr>
              <a:t/>
            </a:r>
            <a:br>
              <a:rPr lang="zh-CN" altLang="zh-CN" i="0">
                <a:ea typeface="宋体" charset="-122"/>
              </a:rPr>
            </a:br>
            <a:endParaRPr lang="zh-CN" altLang="en-US" i="0">
              <a:ea typeface="宋体" charset="-122"/>
            </a:endParaRPr>
          </a:p>
        </p:txBody>
      </p:sp>
      <p:sp>
        <p:nvSpPr>
          <p:cNvPr id="4" name="文本占位符 3"/>
          <p:cNvSpPr>
            <a:spLocks noGrp="1"/>
          </p:cNvSpPr>
          <p:nvPr>
            <p:ph type="body" sz="half" idx="2"/>
          </p:nvPr>
        </p:nvSpPr>
        <p:spPr>
          <a:xfrm>
            <a:off x="1187450" y="5589588"/>
            <a:ext cx="6840538" cy="804862"/>
          </a:xfrm>
        </p:spPr>
        <p:txBody>
          <a:bodyPr/>
          <a:lstStyle/>
          <a:p>
            <a:pPr indent="203200"/>
            <a:r>
              <a:rPr lang="zh-CN" altLang="zh-CN">
                <a:latin typeface="NEU-BZ"/>
                <a:ea typeface="方正书宋_GBK"/>
                <a:cs typeface="Times New Roman" pitchFamily="18" charset="0"/>
              </a:rPr>
              <a:t>本图展示了</a:t>
            </a:r>
            <a:r>
              <a:rPr lang="en-US" altLang="zh-CN">
                <a:latin typeface="NEU-BZ"/>
                <a:ea typeface="方正书宋_GBK"/>
                <a:cs typeface="Times New Roman" pitchFamily="18" charset="0"/>
              </a:rPr>
              <a:t>2000</a:t>
            </a:r>
            <a:r>
              <a:rPr lang="zh-CN" altLang="zh-CN">
                <a:latin typeface="NEU-BZ"/>
                <a:ea typeface="方正书宋_GBK"/>
                <a:cs typeface="Times New Roman" pitchFamily="18" charset="0"/>
              </a:rPr>
              <a:t>年所选国家和地区之间的商品贸易</a:t>
            </a:r>
            <a:r>
              <a:rPr lang="en-US" altLang="zh-CN">
                <a:latin typeface="方正书宋_GBK"/>
                <a:ea typeface="宋体" charset="-122"/>
                <a:cs typeface="Times New Roman" pitchFamily="18" charset="0"/>
              </a:rPr>
              <a:t>,</a:t>
            </a:r>
            <a:r>
              <a:rPr lang="zh-CN" altLang="zh-CN">
                <a:latin typeface="NEU-BZ"/>
                <a:ea typeface="方正书宋_GBK"/>
                <a:cs typeface="Times New Roman" pitchFamily="18" charset="0"/>
              </a:rPr>
              <a:t>以十亿美元为单位。货物贸易额以线条的宽度表示</a:t>
            </a:r>
            <a:r>
              <a:rPr lang="en-US" altLang="zh-CN">
                <a:latin typeface="方正书宋_GBK"/>
                <a:ea typeface="宋体" charset="-122"/>
                <a:cs typeface="Times New Roman" pitchFamily="18" charset="0"/>
              </a:rPr>
              <a:t>,</a:t>
            </a:r>
            <a:r>
              <a:rPr lang="zh-CN" altLang="zh-CN">
                <a:latin typeface="NEU-BZ"/>
                <a:ea typeface="方正书宋_GBK"/>
                <a:cs typeface="Times New Roman" pitchFamily="18" charset="0"/>
              </a:rPr>
              <a:t>最大贸易流量的线条最粗</a:t>
            </a:r>
            <a:r>
              <a:rPr lang="en-US" altLang="zh-CN">
                <a:latin typeface="方正书宋_GBK"/>
                <a:ea typeface="宋体" charset="-122"/>
                <a:cs typeface="Times New Roman" pitchFamily="18" charset="0"/>
              </a:rPr>
              <a:t>,</a:t>
            </a:r>
            <a:r>
              <a:rPr lang="zh-CN" altLang="zh-CN">
                <a:latin typeface="NEU-BZ"/>
                <a:ea typeface="方正书宋_GBK"/>
                <a:cs typeface="Times New Roman" pitchFamily="18" charset="0"/>
              </a:rPr>
              <a:t>最小贸易流量用虚线表示</a:t>
            </a:r>
            <a:r>
              <a:rPr lang="zh-CN" altLang="en-US">
                <a:latin typeface="NEU-BZ"/>
                <a:ea typeface="方正书宋_GBK"/>
                <a:cs typeface="Times New Roman" pitchFamily="18" charset="0"/>
              </a:rPr>
              <a:t>。</a:t>
            </a:r>
            <a:r>
              <a:rPr lang="zh-CN" altLang="zh-CN">
                <a:latin typeface="NEU-BZ"/>
                <a:ea typeface="方正书宋_GBK"/>
                <a:cs typeface="Times New Roman" pitchFamily="18" charset="0"/>
              </a:rPr>
              <a:t>资料来源</a:t>
            </a:r>
            <a:r>
              <a:rPr lang="en-US" altLang="zh-CN">
                <a:latin typeface="方正书宋_GBK"/>
                <a:ea typeface="宋体" charset="-122"/>
                <a:cs typeface="Times New Roman" pitchFamily="18" charset="0"/>
              </a:rPr>
              <a:t>:</a:t>
            </a:r>
            <a:r>
              <a:rPr lang="zh-CN" altLang="zh-CN">
                <a:latin typeface="NEU-BZ"/>
                <a:ea typeface="方正书宋_GBK"/>
                <a:cs typeface="Times New Roman" pitchFamily="18" charset="0"/>
              </a:rPr>
              <a:t>联合国贸易数据。</a:t>
            </a:r>
            <a:endParaRPr lang="zh-CN" altLang="zh-CN" sz="2400">
              <a:latin typeface="Calibri" pitchFamily="34" charset="0"/>
              <a:ea typeface="宋体" charset="-122"/>
              <a:cs typeface="Times New Roman" pitchFamily="18" charset="0"/>
            </a:endParaRPr>
          </a:p>
          <a:p>
            <a:pPr indent="203200"/>
            <a:endParaRPr lang="zh-CN" altLang="en-US">
              <a:ea typeface="宋体" charset="-122"/>
            </a:endParaRPr>
          </a:p>
        </p:txBody>
      </p:sp>
      <p:pic>
        <p:nvPicPr>
          <p:cNvPr id="24579" name="1A2.EPS"/>
          <p:cNvPicPr>
            <a:picLocks noGrp="1"/>
          </p:cNvPicPr>
          <p:nvPr>
            <p:ph type="pic" idx="1"/>
          </p:nvPr>
        </p:nvPicPr>
        <p:blipFill>
          <a:blip r:embed="rId2"/>
          <a:srcRect l="5058" r="5058"/>
          <a:stretch>
            <a:fillRect/>
          </a:stretch>
        </p:blipFill>
        <p:spPr>
          <a:xfrm>
            <a:off x="1042988" y="255588"/>
            <a:ext cx="6985000" cy="4829175"/>
          </a:xfrm>
        </p:spPr>
      </p:pic>
      <p:sp>
        <p:nvSpPr>
          <p:cNvPr id="24580" name="TextBox 5"/>
          <p:cNvSpPr txBox="1">
            <a:spLocks noChangeArrowheads="1"/>
          </p:cNvSpPr>
          <p:nvPr/>
        </p:nvSpPr>
        <p:spPr bwMode="auto">
          <a:xfrm>
            <a:off x="150813" y="908050"/>
            <a:ext cx="676275" cy="3540125"/>
          </a:xfrm>
          <a:prstGeom prst="rect">
            <a:avLst/>
          </a:prstGeom>
          <a:noFill/>
          <a:ln w="9525">
            <a:noFill/>
            <a:miter lim="800000"/>
            <a:headEnd/>
            <a:tailEnd/>
          </a:ln>
        </p:spPr>
        <p:txBody>
          <a:bodyPr>
            <a:spAutoFit/>
          </a:bodyPr>
          <a:lstStyle/>
          <a:p>
            <a:pPr algn="ctr"/>
            <a:r>
              <a:rPr lang="en-US" altLang="zh-CN" sz="3200" b="1">
                <a:solidFill>
                  <a:srgbClr val="080808"/>
                </a:solidFill>
              </a:rPr>
              <a:t>1-2 </a:t>
            </a:r>
            <a:r>
              <a:rPr lang="zh-CN" altLang="en-US" sz="3200" b="1">
                <a:solidFill>
                  <a:srgbClr val="080808"/>
                </a:solidFill>
              </a:rPr>
              <a:t>世界贸易图</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a:extLst>
              <a:ext uri="{FF2B5EF4-FFF2-40B4-BE49-F238E27FC236}">
                <a16:creationId xmlns:a16="http://schemas.microsoft.com/office/drawing/2014/main" xmlns="" id="{60DBCFCF-2AC2-41DF-87D4-1E2F76B936D5}"/>
              </a:ext>
            </a:extLst>
          </p:cNvPr>
          <p:cNvPicPr>
            <a:picLocks noChangeAspect="1"/>
          </p:cNvPicPr>
          <p:nvPr/>
        </p:nvPicPr>
        <p:blipFill>
          <a:blip r:embed="rId2"/>
          <a:stretch>
            <a:fillRect/>
          </a:stretch>
        </p:blipFill>
        <p:spPr>
          <a:xfrm>
            <a:off x="251520" y="980727"/>
            <a:ext cx="6732240" cy="131597"/>
          </a:xfrm>
          <a:prstGeom prst="rect">
            <a:avLst/>
          </a:prstGeom>
        </p:spPr>
      </p:pic>
      <p:pic>
        <p:nvPicPr>
          <p:cNvPr id="2" name="图片 1">
            <a:extLst>
              <a:ext uri="{FF2B5EF4-FFF2-40B4-BE49-F238E27FC236}">
                <a16:creationId xmlns:a16="http://schemas.microsoft.com/office/drawing/2014/main" xmlns="" id="{13E0BB73-62CE-4768-AAEE-02CBE1F88DEB}"/>
              </a:ext>
            </a:extLst>
          </p:cNvPr>
          <p:cNvPicPr>
            <a:picLocks noChangeAspect="1"/>
          </p:cNvPicPr>
          <p:nvPr/>
        </p:nvPicPr>
        <p:blipFill>
          <a:blip r:embed="rId3">
            <a:clrChange>
              <a:clrFrom>
                <a:srgbClr val="FFFFFF"/>
              </a:clrFrom>
              <a:clrTo>
                <a:srgbClr val="FFFFFF">
                  <a:alpha val="0"/>
                </a:srgbClr>
              </a:clrTo>
            </a:clrChange>
            <a:duotone>
              <a:prstClr val="black"/>
              <a:schemeClr val="accent4">
                <a:tint val="45000"/>
                <a:satMod val="400000"/>
              </a:schemeClr>
            </a:duotone>
          </a:blip>
          <a:stretch>
            <a:fillRect/>
          </a:stretch>
        </p:blipFill>
        <p:spPr>
          <a:xfrm>
            <a:off x="863588" y="1340768"/>
            <a:ext cx="7416824" cy="4792474"/>
          </a:xfrm>
          <a:prstGeom prst="rect">
            <a:avLst/>
          </a:prstGeom>
        </p:spPr>
      </p:pic>
    </p:spTree>
    <p:extLst>
      <p:ext uri="{BB962C8B-B14F-4D97-AF65-F5344CB8AC3E}">
        <p14:creationId xmlns:p14="http://schemas.microsoft.com/office/powerpoint/2010/main" val="14580383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表格 3">
            <a:extLst>
              <a:ext uri="{FF2B5EF4-FFF2-40B4-BE49-F238E27FC236}">
                <a16:creationId xmlns:a16="http://schemas.microsoft.com/office/drawing/2014/main" xmlns="" id="{29FA7B1B-CEBB-48FB-B756-BB851CF97E02}"/>
              </a:ext>
            </a:extLst>
          </p:cNvPr>
          <p:cNvGraphicFramePr>
            <a:graphicFrameLocks noGrp="1"/>
          </p:cNvGraphicFramePr>
          <p:nvPr>
            <p:extLst>
              <p:ext uri="{D42A27DB-BD31-4B8C-83A1-F6EECF244321}">
                <p14:modId xmlns:p14="http://schemas.microsoft.com/office/powerpoint/2010/main" val="1866232895"/>
              </p:ext>
            </p:extLst>
          </p:nvPr>
        </p:nvGraphicFramePr>
        <p:xfrm>
          <a:off x="600213" y="2636912"/>
          <a:ext cx="7943574" cy="3003495"/>
        </p:xfrm>
        <a:graphic>
          <a:graphicData uri="http://schemas.openxmlformats.org/drawingml/2006/table">
            <a:tbl>
              <a:tblPr/>
              <a:tblGrid>
                <a:gridCol w="2105980">
                  <a:extLst>
                    <a:ext uri="{9D8B030D-6E8A-4147-A177-3AD203B41FA5}">
                      <a16:colId xmlns:a16="http://schemas.microsoft.com/office/drawing/2014/main" xmlns="" val="1020772411"/>
                    </a:ext>
                  </a:extLst>
                </a:gridCol>
                <a:gridCol w="1800200">
                  <a:extLst>
                    <a:ext uri="{9D8B030D-6E8A-4147-A177-3AD203B41FA5}">
                      <a16:colId xmlns:a16="http://schemas.microsoft.com/office/drawing/2014/main" xmlns="" val="1654653156"/>
                    </a:ext>
                  </a:extLst>
                </a:gridCol>
                <a:gridCol w="2304256">
                  <a:extLst>
                    <a:ext uri="{9D8B030D-6E8A-4147-A177-3AD203B41FA5}">
                      <a16:colId xmlns:a16="http://schemas.microsoft.com/office/drawing/2014/main" xmlns="" val="2786809633"/>
                    </a:ext>
                  </a:extLst>
                </a:gridCol>
                <a:gridCol w="1733138">
                  <a:extLst>
                    <a:ext uri="{9D8B030D-6E8A-4147-A177-3AD203B41FA5}">
                      <a16:colId xmlns:a16="http://schemas.microsoft.com/office/drawing/2014/main" xmlns="" val="1359342585"/>
                    </a:ext>
                  </a:extLst>
                </a:gridCol>
              </a:tblGrid>
              <a:tr h="718325">
                <a:tc>
                  <a:txBody>
                    <a:bodyPr/>
                    <a:lstStyle/>
                    <a:p>
                      <a:pPr algn="l" fontAlgn="ctr"/>
                      <a:endParaRPr lang="zh-CN" altLang="en-US" sz="2000" b="1" i="0" u="none" strike="noStrike" baseline="0" dirty="0">
                        <a:solidFill>
                          <a:schemeClr val="accent2">
                            <a:lumMod val="50000"/>
                          </a:schemeClr>
                        </a:solidFill>
                        <a:effectLst/>
                        <a:latin typeface="Times New Roman" panose="02020603050405020304" pitchFamily="18" charset="0"/>
                        <a:ea typeface="黑体" panose="02010609060101010101" pitchFamily="49" charset="-122"/>
                      </a:endParaRPr>
                    </a:p>
                  </a:txBody>
                  <a:tcPr marL="9525" marR="9525" marT="9525" anchor="ctr">
                    <a:lnL>
                      <a:noFill/>
                    </a:lnL>
                    <a:lnR w="25400" cap="flat" cmpd="dbl" algn="ctr">
                      <a:solidFill>
                        <a:srgbClr val="C65911"/>
                      </a:solidFill>
                      <a:prstDash val="solid"/>
                      <a:round/>
                      <a:headEnd type="none" w="med" len="med"/>
                      <a:tailEnd type="none" w="med" len="med"/>
                    </a:lnR>
                    <a:lnT w="25400" cap="flat" cmpd="dbl" algn="ctr">
                      <a:solidFill>
                        <a:srgbClr val="C65911"/>
                      </a:solidFill>
                      <a:prstDash val="solid"/>
                      <a:round/>
                      <a:headEnd type="none" w="med" len="med"/>
                      <a:tailEnd type="none" w="med" len="med"/>
                    </a:lnT>
                    <a:lnB w="25400" cap="flat" cmpd="dbl" algn="ctr">
                      <a:solidFill>
                        <a:srgbClr val="C65911"/>
                      </a:solidFill>
                      <a:prstDash val="solid"/>
                      <a:round/>
                      <a:headEnd type="none" w="med" len="med"/>
                      <a:tailEnd type="none" w="med" len="med"/>
                    </a:lnB>
                  </a:tcPr>
                </a:tc>
                <a:tc>
                  <a:txBody>
                    <a:bodyPr/>
                    <a:lstStyle/>
                    <a:p>
                      <a:pPr algn="ctr" fontAlgn="ctr"/>
                      <a:r>
                        <a:rPr lang="zh-CN" altLang="en-US" sz="2000" b="1" i="0" u="none" strike="noStrike" baseline="0" dirty="0">
                          <a:solidFill>
                            <a:schemeClr val="accent2">
                              <a:lumMod val="50000"/>
                            </a:schemeClr>
                          </a:solidFill>
                          <a:effectLst/>
                          <a:latin typeface="Times New Roman" panose="02020603050405020304" pitchFamily="18" charset="0"/>
                          <a:ea typeface="黑体" panose="02010609060101010101" pitchFamily="49" charset="-122"/>
                        </a:rPr>
                        <a:t>世界贸易份额</a:t>
                      </a:r>
                      <a:endParaRPr lang="en-US" altLang="zh-CN" sz="2000" b="1" i="0" u="none" strike="noStrike" baseline="0" dirty="0">
                        <a:solidFill>
                          <a:schemeClr val="accent2">
                            <a:lumMod val="50000"/>
                          </a:schemeClr>
                        </a:solidFill>
                        <a:effectLst/>
                        <a:latin typeface="Times New Roman" panose="02020603050405020304" pitchFamily="18" charset="0"/>
                        <a:ea typeface="黑体" panose="02010609060101010101" pitchFamily="49" charset="-122"/>
                      </a:endParaRPr>
                    </a:p>
                    <a:p>
                      <a:pPr algn="ctr" fontAlgn="ctr"/>
                      <a:r>
                        <a:rPr lang="zh-CN" altLang="en-US" sz="2000" b="1" i="0" u="none" strike="noStrike" baseline="0" dirty="0">
                          <a:solidFill>
                            <a:schemeClr val="accent2">
                              <a:lumMod val="50000"/>
                            </a:schemeClr>
                          </a:solidFill>
                          <a:effectLst/>
                          <a:latin typeface="Times New Roman" panose="02020603050405020304" pitchFamily="18" charset="0"/>
                          <a:ea typeface="黑体" panose="02010609060101010101" pitchFamily="49" charset="-122"/>
                        </a:rPr>
                        <a:t>（</a:t>
                      </a:r>
                      <a:r>
                        <a:rPr lang="en-US" altLang="zh-CN" sz="2000" b="1" i="0" u="none" strike="noStrike" baseline="0" dirty="0">
                          <a:solidFill>
                            <a:schemeClr val="accent2">
                              <a:lumMod val="50000"/>
                            </a:schemeClr>
                          </a:solidFill>
                          <a:effectLst/>
                          <a:latin typeface="Times New Roman" panose="02020603050405020304" pitchFamily="18" charset="0"/>
                          <a:ea typeface="黑体" panose="02010609060101010101" pitchFamily="49" charset="-122"/>
                        </a:rPr>
                        <a:t>%</a:t>
                      </a:r>
                      <a:r>
                        <a:rPr lang="zh-CN" altLang="en-US" sz="2000" b="1" i="0" u="none" strike="noStrike" baseline="0" dirty="0">
                          <a:solidFill>
                            <a:schemeClr val="accent2">
                              <a:lumMod val="50000"/>
                            </a:schemeClr>
                          </a:solidFill>
                          <a:effectLst/>
                          <a:latin typeface="Times New Roman" panose="02020603050405020304" pitchFamily="18" charset="0"/>
                          <a:ea typeface="黑体" panose="02010609060101010101" pitchFamily="49" charset="-122"/>
                        </a:rPr>
                        <a:t>）</a:t>
                      </a:r>
                    </a:p>
                  </a:txBody>
                  <a:tcPr marL="9525" marR="9525" marT="9525" anchor="ctr">
                    <a:lnL w="25400" cap="flat" cmpd="dbl" algn="ctr">
                      <a:solidFill>
                        <a:srgbClr val="C65911"/>
                      </a:solidFill>
                      <a:prstDash val="solid"/>
                      <a:round/>
                      <a:headEnd type="none" w="med" len="med"/>
                      <a:tailEnd type="none" w="med" len="med"/>
                    </a:lnL>
                    <a:lnR w="25400" cap="flat" cmpd="dbl" algn="ctr">
                      <a:solidFill>
                        <a:srgbClr val="C65911"/>
                      </a:solidFill>
                      <a:prstDash val="solid"/>
                      <a:round/>
                      <a:headEnd type="none" w="med" len="med"/>
                      <a:tailEnd type="none" w="med" len="med"/>
                    </a:lnR>
                    <a:lnT w="25400" cap="flat" cmpd="dbl" algn="ctr">
                      <a:solidFill>
                        <a:srgbClr val="C65911"/>
                      </a:solidFill>
                      <a:prstDash val="solid"/>
                      <a:round/>
                      <a:headEnd type="none" w="med" len="med"/>
                      <a:tailEnd type="none" w="med" len="med"/>
                    </a:lnT>
                    <a:lnB w="25400" cap="flat" cmpd="dbl" algn="ctr">
                      <a:solidFill>
                        <a:srgbClr val="C65911"/>
                      </a:solidFill>
                      <a:prstDash val="solid"/>
                      <a:round/>
                      <a:headEnd type="none" w="med" len="med"/>
                      <a:tailEnd type="none" w="med" len="med"/>
                    </a:lnB>
                  </a:tcPr>
                </a:tc>
                <a:tc>
                  <a:txBody>
                    <a:bodyPr/>
                    <a:lstStyle/>
                    <a:p>
                      <a:pPr algn="l" fontAlgn="ctr"/>
                      <a:endParaRPr lang="zh-CN" altLang="en-US" sz="2000" b="1" i="0" u="none" strike="noStrike" baseline="0">
                        <a:solidFill>
                          <a:schemeClr val="accent2">
                            <a:lumMod val="50000"/>
                          </a:schemeClr>
                        </a:solidFill>
                        <a:effectLst/>
                        <a:latin typeface="Times New Roman" panose="02020603050405020304" pitchFamily="18" charset="0"/>
                        <a:ea typeface="黑体" panose="02010609060101010101" pitchFamily="49" charset="-122"/>
                      </a:endParaRPr>
                    </a:p>
                  </a:txBody>
                  <a:tcPr marL="9525" marR="9525" marT="9525" anchor="ctr">
                    <a:lnL w="25400" cap="flat" cmpd="dbl" algn="ctr">
                      <a:solidFill>
                        <a:srgbClr val="C65911"/>
                      </a:solidFill>
                      <a:prstDash val="solid"/>
                      <a:round/>
                      <a:headEnd type="none" w="med" len="med"/>
                      <a:tailEnd type="none" w="med" len="med"/>
                    </a:lnL>
                    <a:lnR w="25400" cap="flat" cmpd="dbl" algn="ctr">
                      <a:solidFill>
                        <a:srgbClr val="C65911"/>
                      </a:solidFill>
                      <a:prstDash val="solid"/>
                      <a:round/>
                      <a:headEnd type="none" w="med" len="med"/>
                      <a:tailEnd type="none" w="med" len="med"/>
                    </a:lnR>
                    <a:lnT w="25400" cap="flat" cmpd="dbl" algn="ctr">
                      <a:solidFill>
                        <a:srgbClr val="C65911"/>
                      </a:solidFill>
                      <a:prstDash val="solid"/>
                      <a:round/>
                      <a:headEnd type="none" w="med" len="med"/>
                      <a:tailEnd type="none" w="med" len="med"/>
                    </a:lnT>
                    <a:lnB w="25400" cap="flat" cmpd="dbl" algn="ctr">
                      <a:solidFill>
                        <a:srgbClr val="C65911"/>
                      </a:solidFill>
                      <a:prstDash val="solid"/>
                      <a:round/>
                      <a:headEnd type="none" w="med" len="med"/>
                      <a:tailEnd type="none" w="med" len="med"/>
                    </a:lnB>
                  </a:tcPr>
                </a:tc>
                <a:tc>
                  <a:txBody>
                    <a:bodyPr/>
                    <a:lstStyle/>
                    <a:p>
                      <a:pPr algn="ctr" fontAlgn="ctr"/>
                      <a:r>
                        <a:rPr lang="zh-CN" altLang="en-US" sz="2000" b="1" i="0" u="none" strike="noStrike" baseline="0">
                          <a:solidFill>
                            <a:schemeClr val="accent2">
                              <a:lumMod val="50000"/>
                            </a:schemeClr>
                          </a:solidFill>
                          <a:effectLst/>
                          <a:latin typeface="Times New Roman" panose="02020603050405020304" pitchFamily="18" charset="0"/>
                          <a:ea typeface="黑体" panose="02010609060101010101" pitchFamily="49" charset="-122"/>
                        </a:rPr>
                        <a:t>世界贸易份额（</a:t>
                      </a:r>
                      <a:r>
                        <a:rPr lang="en-US" altLang="zh-CN" sz="2000" b="1" i="0" u="none" strike="noStrike" baseline="0">
                          <a:solidFill>
                            <a:schemeClr val="accent2">
                              <a:lumMod val="50000"/>
                            </a:schemeClr>
                          </a:solidFill>
                          <a:effectLst/>
                          <a:latin typeface="Times New Roman" panose="02020603050405020304" pitchFamily="18" charset="0"/>
                          <a:ea typeface="黑体" panose="02010609060101010101" pitchFamily="49" charset="-122"/>
                        </a:rPr>
                        <a:t>%</a:t>
                      </a:r>
                      <a:r>
                        <a:rPr lang="zh-CN" altLang="en-US" sz="2000" b="1" i="0" u="none" strike="noStrike" baseline="0">
                          <a:solidFill>
                            <a:schemeClr val="accent2">
                              <a:lumMod val="50000"/>
                            </a:schemeClr>
                          </a:solidFill>
                          <a:effectLst/>
                          <a:latin typeface="Times New Roman" panose="02020603050405020304" pitchFamily="18" charset="0"/>
                          <a:ea typeface="黑体" panose="02010609060101010101" pitchFamily="49" charset="-122"/>
                        </a:rPr>
                        <a:t>）</a:t>
                      </a:r>
                    </a:p>
                  </a:txBody>
                  <a:tcPr marL="9525" marR="9525" marT="9525" anchor="ctr">
                    <a:lnL w="25400" cap="flat" cmpd="dbl" algn="ctr">
                      <a:solidFill>
                        <a:srgbClr val="C65911"/>
                      </a:solidFill>
                      <a:prstDash val="solid"/>
                      <a:round/>
                      <a:headEnd type="none" w="med" len="med"/>
                      <a:tailEnd type="none" w="med" len="med"/>
                    </a:lnL>
                    <a:lnR>
                      <a:noFill/>
                    </a:lnR>
                    <a:lnT w="25400" cap="flat" cmpd="dbl" algn="ctr">
                      <a:solidFill>
                        <a:srgbClr val="C65911"/>
                      </a:solidFill>
                      <a:prstDash val="solid"/>
                      <a:round/>
                      <a:headEnd type="none" w="med" len="med"/>
                      <a:tailEnd type="none" w="med" len="med"/>
                    </a:lnT>
                    <a:lnB w="25400" cap="flat" cmpd="dbl" algn="ctr">
                      <a:solidFill>
                        <a:srgbClr val="C65911"/>
                      </a:solidFill>
                      <a:prstDash val="solid"/>
                      <a:round/>
                      <a:headEnd type="none" w="med" len="med"/>
                      <a:tailEnd type="none" w="med" len="med"/>
                    </a:lnB>
                  </a:tcPr>
                </a:tc>
                <a:extLst>
                  <a:ext uri="{0D108BD9-81ED-4DB2-BD59-A6C34878D82A}">
                    <a16:rowId xmlns:a16="http://schemas.microsoft.com/office/drawing/2014/main" xmlns="" val="3666674712"/>
                  </a:ext>
                </a:extLst>
              </a:tr>
              <a:tr h="455606">
                <a:tc>
                  <a:txBody>
                    <a:bodyPr/>
                    <a:lstStyle/>
                    <a:p>
                      <a:pPr algn="l" fontAlgn="ctr"/>
                      <a:r>
                        <a:rPr lang="zh-CN" altLang="en-US" sz="2000" b="1" i="0" u="none" strike="noStrike" baseline="0" dirty="0">
                          <a:solidFill>
                            <a:schemeClr val="accent2">
                              <a:lumMod val="50000"/>
                            </a:schemeClr>
                          </a:solidFill>
                          <a:effectLst/>
                          <a:latin typeface="Times New Roman" panose="02020603050405020304" pitchFamily="18" charset="0"/>
                          <a:ea typeface="黑体" panose="02010609060101010101" pitchFamily="49" charset="-122"/>
                        </a:rPr>
                        <a:t>欧洲（内部贸易）</a:t>
                      </a:r>
                    </a:p>
                  </a:txBody>
                  <a:tcPr marL="9525" marR="9525" marT="9525" anchor="ctr">
                    <a:lnL>
                      <a:noFill/>
                    </a:lnL>
                    <a:lnR w="25400" cap="flat" cmpd="dbl" algn="ctr">
                      <a:solidFill>
                        <a:srgbClr val="C65911"/>
                      </a:solidFill>
                      <a:prstDash val="solid"/>
                      <a:round/>
                      <a:headEnd type="none" w="med" len="med"/>
                      <a:tailEnd type="none" w="med" len="med"/>
                    </a:lnR>
                    <a:lnT w="25400" cap="flat" cmpd="dbl" algn="ctr">
                      <a:solidFill>
                        <a:srgbClr val="C65911"/>
                      </a:solidFill>
                      <a:prstDash val="solid"/>
                      <a:round/>
                      <a:headEnd type="none" w="med" len="med"/>
                      <a:tailEnd type="none" w="med" len="med"/>
                    </a:lnT>
                    <a:lnB w="25400" cap="flat" cmpd="dbl" algn="ctr">
                      <a:solidFill>
                        <a:srgbClr val="C65911"/>
                      </a:solidFill>
                      <a:prstDash val="solid"/>
                      <a:round/>
                      <a:headEnd type="none" w="med" len="med"/>
                      <a:tailEnd type="none" w="med" len="med"/>
                    </a:lnB>
                  </a:tcPr>
                </a:tc>
                <a:tc>
                  <a:txBody>
                    <a:bodyPr/>
                    <a:lstStyle/>
                    <a:p>
                      <a:pPr algn="ctr" fontAlgn="ctr"/>
                      <a:r>
                        <a:rPr lang="en-US" altLang="zh-CN" sz="2000" b="1" i="0" u="none" strike="noStrike" baseline="0" dirty="0">
                          <a:solidFill>
                            <a:schemeClr val="accent2">
                              <a:lumMod val="50000"/>
                            </a:schemeClr>
                          </a:solidFill>
                          <a:effectLst/>
                          <a:latin typeface="Times New Roman" panose="02020603050405020304" pitchFamily="18" charset="0"/>
                          <a:ea typeface="黑体" panose="02010609060101010101" pitchFamily="49" charset="-122"/>
                        </a:rPr>
                        <a:t>23</a:t>
                      </a:r>
                    </a:p>
                  </a:txBody>
                  <a:tcPr marL="9525" marR="9525" marT="9525" anchor="ctr">
                    <a:lnL w="25400" cap="flat" cmpd="dbl" algn="ctr">
                      <a:solidFill>
                        <a:srgbClr val="C65911"/>
                      </a:solidFill>
                      <a:prstDash val="solid"/>
                      <a:round/>
                      <a:headEnd type="none" w="med" len="med"/>
                      <a:tailEnd type="none" w="med" len="med"/>
                    </a:lnL>
                    <a:lnR w="25400" cap="flat" cmpd="dbl" algn="ctr">
                      <a:solidFill>
                        <a:srgbClr val="C65911"/>
                      </a:solidFill>
                      <a:prstDash val="solid"/>
                      <a:round/>
                      <a:headEnd type="none" w="med" len="med"/>
                      <a:tailEnd type="none" w="med" len="med"/>
                    </a:lnR>
                    <a:lnT w="25400" cap="flat" cmpd="dbl" algn="ctr">
                      <a:solidFill>
                        <a:srgbClr val="C65911"/>
                      </a:solidFill>
                      <a:prstDash val="solid"/>
                      <a:round/>
                      <a:headEnd type="none" w="med" len="med"/>
                      <a:tailEnd type="none" w="med" len="med"/>
                    </a:lnT>
                    <a:lnB w="25400" cap="flat" cmpd="dbl" algn="ctr">
                      <a:solidFill>
                        <a:srgbClr val="C65911"/>
                      </a:solidFill>
                      <a:prstDash val="solid"/>
                      <a:round/>
                      <a:headEnd type="none" w="med" len="med"/>
                      <a:tailEnd type="none" w="med" len="med"/>
                    </a:lnB>
                  </a:tcPr>
                </a:tc>
                <a:tc>
                  <a:txBody>
                    <a:bodyPr/>
                    <a:lstStyle/>
                    <a:p>
                      <a:pPr algn="l" fontAlgn="ctr"/>
                      <a:r>
                        <a:rPr lang="zh-CN" altLang="en-US" sz="2000" b="1" i="0" u="none" strike="noStrike" baseline="0">
                          <a:solidFill>
                            <a:schemeClr val="accent2">
                              <a:lumMod val="50000"/>
                            </a:schemeClr>
                          </a:solidFill>
                          <a:effectLst/>
                          <a:latin typeface="Times New Roman" panose="02020603050405020304" pitchFamily="18" charset="0"/>
                          <a:ea typeface="黑体" panose="02010609060101010101" pitchFamily="49" charset="-122"/>
                        </a:rPr>
                        <a:t>亚洲（出口）</a:t>
                      </a:r>
                    </a:p>
                  </a:txBody>
                  <a:tcPr marL="9525" marR="9525" marT="9525" anchor="ctr">
                    <a:lnL w="25400" cap="flat" cmpd="dbl" algn="ctr">
                      <a:solidFill>
                        <a:srgbClr val="C65911"/>
                      </a:solidFill>
                      <a:prstDash val="solid"/>
                      <a:round/>
                      <a:headEnd type="none" w="med" len="med"/>
                      <a:tailEnd type="none" w="med" len="med"/>
                    </a:lnL>
                    <a:lnR w="25400" cap="flat" cmpd="dbl" algn="ctr">
                      <a:solidFill>
                        <a:srgbClr val="C65911"/>
                      </a:solidFill>
                      <a:prstDash val="solid"/>
                      <a:round/>
                      <a:headEnd type="none" w="med" len="med"/>
                      <a:tailEnd type="none" w="med" len="med"/>
                    </a:lnR>
                    <a:lnT w="25400" cap="flat" cmpd="dbl" algn="ctr">
                      <a:solidFill>
                        <a:srgbClr val="C65911"/>
                      </a:solidFill>
                      <a:prstDash val="solid"/>
                      <a:round/>
                      <a:headEnd type="none" w="med" len="med"/>
                      <a:tailEnd type="none" w="med" len="med"/>
                    </a:lnT>
                    <a:lnB w="25400" cap="flat" cmpd="dbl" algn="ctr">
                      <a:solidFill>
                        <a:srgbClr val="C65911"/>
                      </a:solidFill>
                      <a:prstDash val="solid"/>
                      <a:round/>
                      <a:headEnd type="none" w="med" len="med"/>
                      <a:tailEnd type="none" w="med" len="med"/>
                    </a:lnB>
                  </a:tcPr>
                </a:tc>
                <a:tc>
                  <a:txBody>
                    <a:bodyPr/>
                    <a:lstStyle/>
                    <a:p>
                      <a:pPr algn="ctr" fontAlgn="ctr"/>
                      <a:r>
                        <a:rPr lang="en-US" altLang="zh-CN" sz="2000" b="1" i="0" u="none" strike="noStrike" baseline="0">
                          <a:solidFill>
                            <a:schemeClr val="accent2">
                              <a:lumMod val="50000"/>
                            </a:schemeClr>
                          </a:solidFill>
                          <a:effectLst/>
                          <a:latin typeface="Times New Roman" panose="02020603050405020304" pitchFamily="18" charset="0"/>
                          <a:ea typeface="黑体" panose="02010609060101010101" pitchFamily="49" charset="-122"/>
                        </a:rPr>
                        <a:t>34</a:t>
                      </a:r>
                    </a:p>
                  </a:txBody>
                  <a:tcPr marL="9525" marR="9525" marT="9525" anchor="ctr">
                    <a:lnL w="25400" cap="flat" cmpd="dbl" algn="ctr">
                      <a:solidFill>
                        <a:srgbClr val="C65911"/>
                      </a:solidFill>
                      <a:prstDash val="solid"/>
                      <a:round/>
                      <a:headEnd type="none" w="med" len="med"/>
                      <a:tailEnd type="none" w="med" len="med"/>
                    </a:lnL>
                    <a:lnR>
                      <a:noFill/>
                    </a:lnR>
                    <a:lnT w="25400" cap="flat" cmpd="dbl" algn="ctr">
                      <a:solidFill>
                        <a:srgbClr val="C65911"/>
                      </a:solidFill>
                      <a:prstDash val="solid"/>
                      <a:round/>
                      <a:headEnd type="none" w="med" len="med"/>
                      <a:tailEnd type="none" w="med" len="med"/>
                    </a:lnT>
                    <a:lnB w="25400" cap="flat" cmpd="dbl" algn="ctr">
                      <a:solidFill>
                        <a:srgbClr val="C65911"/>
                      </a:solidFill>
                      <a:prstDash val="solid"/>
                      <a:round/>
                      <a:headEnd type="none" w="med" len="med"/>
                      <a:tailEnd type="none" w="med" len="med"/>
                    </a:lnB>
                  </a:tcPr>
                </a:tc>
                <a:extLst>
                  <a:ext uri="{0D108BD9-81ED-4DB2-BD59-A6C34878D82A}">
                    <a16:rowId xmlns:a16="http://schemas.microsoft.com/office/drawing/2014/main" xmlns="" val="1069031983"/>
                  </a:ext>
                </a:extLst>
              </a:tr>
              <a:tr h="720919">
                <a:tc>
                  <a:txBody>
                    <a:bodyPr/>
                    <a:lstStyle/>
                    <a:p>
                      <a:pPr algn="l" fontAlgn="ctr"/>
                      <a:r>
                        <a:rPr lang="zh-CN" altLang="en-US" sz="2000" b="1" i="0" u="none" strike="noStrike" baseline="0">
                          <a:solidFill>
                            <a:schemeClr val="accent2">
                              <a:lumMod val="50000"/>
                            </a:schemeClr>
                          </a:solidFill>
                          <a:effectLst/>
                          <a:latin typeface="Times New Roman" panose="02020603050405020304" pitchFamily="18" charset="0"/>
                          <a:ea typeface="黑体" panose="02010609060101010101" pitchFamily="49" charset="-122"/>
                        </a:rPr>
                        <a:t>欧洲（内部）加上与美国的贸易</a:t>
                      </a:r>
                    </a:p>
                  </a:txBody>
                  <a:tcPr marL="9525" marR="9525" marT="9525" anchor="ctr">
                    <a:lnL>
                      <a:noFill/>
                    </a:lnL>
                    <a:lnR w="25400" cap="flat" cmpd="dbl" algn="ctr">
                      <a:solidFill>
                        <a:srgbClr val="C65911"/>
                      </a:solidFill>
                      <a:prstDash val="solid"/>
                      <a:round/>
                      <a:headEnd type="none" w="med" len="med"/>
                      <a:tailEnd type="none" w="med" len="med"/>
                    </a:lnR>
                    <a:lnT w="25400" cap="flat" cmpd="dbl" algn="ctr">
                      <a:solidFill>
                        <a:srgbClr val="C65911"/>
                      </a:solidFill>
                      <a:prstDash val="solid"/>
                      <a:round/>
                      <a:headEnd type="none" w="med" len="med"/>
                      <a:tailEnd type="none" w="med" len="med"/>
                    </a:lnT>
                    <a:lnB w="25400" cap="flat" cmpd="dbl" algn="ctr">
                      <a:solidFill>
                        <a:srgbClr val="C65911"/>
                      </a:solidFill>
                      <a:prstDash val="solid"/>
                      <a:round/>
                      <a:headEnd type="none" w="med" len="med"/>
                      <a:tailEnd type="none" w="med" len="med"/>
                    </a:lnB>
                  </a:tcPr>
                </a:tc>
                <a:tc>
                  <a:txBody>
                    <a:bodyPr/>
                    <a:lstStyle/>
                    <a:p>
                      <a:pPr algn="ctr" fontAlgn="ctr"/>
                      <a:r>
                        <a:rPr lang="en-US" altLang="zh-CN" sz="2000" b="1" i="0" u="none" strike="noStrike" baseline="0" dirty="0">
                          <a:solidFill>
                            <a:schemeClr val="accent2">
                              <a:lumMod val="50000"/>
                            </a:schemeClr>
                          </a:solidFill>
                          <a:effectLst/>
                          <a:latin typeface="Times New Roman" panose="02020603050405020304" pitchFamily="18" charset="0"/>
                          <a:ea typeface="黑体" panose="02010609060101010101" pitchFamily="49" charset="-122"/>
                        </a:rPr>
                        <a:t>27</a:t>
                      </a:r>
                    </a:p>
                  </a:txBody>
                  <a:tcPr marL="9525" marR="9525" marT="9525" anchor="ctr">
                    <a:lnL w="25400" cap="flat" cmpd="dbl" algn="ctr">
                      <a:solidFill>
                        <a:srgbClr val="C65911"/>
                      </a:solidFill>
                      <a:prstDash val="solid"/>
                      <a:round/>
                      <a:headEnd type="none" w="med" len="med"/>
                      <a:tailEnd type="none" w="med" len="med"/>
                    </a:lnL>
                    <a:lnR w="25400" cap="flat" cmpd="dbl" algn="ctr">
                      <a:solidFill>
                        <a:srgbClr val="C65911"/>
                      </a:solidFill>
                      <a:prstDash val="solid"/>
                      <a:round/>
                      <a:headEnd type="none" w="med" len="med"/>
                      <a:tailEnd type="none" w="med" len="med"/>
                    </a:lnR>
                    <a:lnT w="25400" cap="flat" cmpd="dbl" algn="ctr">
                      <a:solidFill>
                        <a:srgbClr val="C65911"/>
                      </a:solidFill>
                      <a:prstDash val="solid"/>
                      <a:round/>
                      <a:headEnd type="none" w="med" len="med"/>
                      <a:tailEnd type="none" w="med" len="med"/>
                    </a:lnT>
                    <a:lnB w="25400" cap="flat" cmpd="dbl" algn="ctr">
                      <a:solidFill>
                        <a:srgbClr val="C65911"/>
                      </a:solidFill>
                      <a:prstDash val="solid"/>
                      <a:round/>
                      <a:headEnd type="none" w="med" len="med"/>
                      <a:tailEnd type="none" w="med" len="med"/>
                    </a:lnB>
                  </a:tcPr>
                </a:tc>
                <a:tc>
                  <a:txBody>
                    <a:bodyPr/>
                    <a:lstStyle/>
                    <a:p>
                      <a:pPr algn="l" fontAlgn="ctr"/>
                      <a:r>
                        <a:rPr lang="zh-CN" altLang="en-US" sz="2000" b="1" i="0" u="none" strike="noStrike" baseline="0" dirty="0">
                          <a:solidFill>
                            <a:schemeClr val="accent2">
                              <a:lumMod val="50000"/>
                            </a:schemeClr>
                          </a:solidFill>
                          <a:effectLst/>
                          <a:latin typeface="Times New Roman" panose="02020603050405020304" pitchFamily="18" charset="0"/>
                          <a:ea typeface="黑体" panose="02010609060101010101" pitchFamily="49" charset="-122"/>
                        </a:rPr>
                        <a:t>中东和俄罗斯</a:t>
                      </a:r>
                      <a:endParaRPr lang="en-US" altLang="zh-CN" sz="2000" b="1" i="0" u="none" strike="noStrike" baseline="0" dirty="0">
                        <a:solidFill>
                          <a:schemeClr val="accent2">
                            <a:lumMod val="50000"/>
                          </a:schemeClr>
                        </a:solidFill>
                        <a:effectLst/>
                        <a:latin typeface="Times New Roman" panose="02020603050405020304" pitchFamily="18" charset="0"/>
                        <a:ea typeface="黑体" panose="02010609060101010101" pitchFamily="49" charset="-122"/>
                      </a:endParaRPr>
                    </a:p>
                    <a:p>
                      <a:pPr algn="l" fontAlgn="ctr"/>
                      <a:r>
                        <a:rPr lang="zh-CN" altLang="en-US" sz="2000" b="1" i="0" u="none" strike="noStrike" baseline="0" dirty="0">
                          <a:solidFill>
                            <a:schemeClr val="accent2">
                              <a:lumMod val="50000"/>
                            </a:schemeClr>
                          </a:solidFill>
                          <a:effectLst/>
                          <a:latin typeface="Times New Roman" panose="02020603050405020304" pitchFamily="18" charset="0"/>
                          <a:ea typeface="黑体" panose="02010609060101010101" pitchFamily="49" charset="-122"/>
                        </a:rPr>
                        <a:t>（出口）</a:t>
                      </a:r>
                    </a:p>
                  </a:txBody>
                  <a:tcPr marL="9525" marR="9525" marT="9525" anchor="ctr">
                    <a:lnL w="25400" cap="flat" cmpd="dbl" algn="ctr">
                      <a:solidFill>
                        <a:srgbClr val="C65911"/>
                      </a:solidFill>
                      <a:prstDash val="solid"/>
                      <a:round/>
                      <a:headEnd type="none" w="med" len="med"/>
                      <a:tailEnd type="none" w="med" len="med"/>
                    </a:lnL>
                    <a:lnR w="25400" cap="flat" cmpd="dbl" algn="ctr">
                      <a:solidFill>
                        <a:srgbClr val="C65911"/>
                      </a:solidFill>
                      <a:prstDash val="solid"/>
                      <a:round/>
                      <a:headEnd type="none" w="med" len="med"/>
                      <a:tailEnd type="none" w="med" len="med"/>
                    </a:lnR>
                    <a:lnT w="25400" cap="flat" cmpd="dbl" algn="ctr">
                      <a:solidFill>
                        <a:srgbClr val="C65911"/>
                      </a:solidFill>
                      <a:prstDash val="solid"/>
                      <a:round/>
                      <a:headEnd type="none" w="med" len="med"/>
                      <a:tailEnd type="none" w="med" len="med"/>
                    </a:lnT>
                    <a:lnB w="25400" cap="flat" cmpd="dbl" algn="ctr">
                      <a:solidFill>
                        <a:srgbClr val="C65911"/>
                      </a:solidFill>
                      <a:prstDash val="solid"/>
                      <a:round/>
                      <a:headEnd type="none" w="med" len="med"/>
                      <a:tailEnd type="none" w="med" len="med"/>
                    </a:lnB>
                  </a:tcPr>
                </a:tc>
                <a:tc>
                  <a:txBody>
                    <a:bodyPr/>
                    <a:lstStyle/>
                    <a:p>
                      <a:pPr algn="ctr" fontAlgn="ctr"/>
                      <a:r>
                        <a:rPr lang="en-US" altLang="zh-CN" sz="2000" b="1" i="0" u="none" strike="noStrike" baseline="0">
                          <a:solidFill>
                            <a:schemeClr val="accent2">
                              <a:lumMod val="50000"/>
                            </a:schemeClr>
                          </a:solidFill>
                          <a:effectLst/>
                          <a:latin typeface="Times New Roman" panose="02020603050405020304" pitchFamily="18" charset="0"/>
                          <a:ea typeface="黑体" panose="02010609060101010101" pitchFamily="49" charset="-122"/>
                        </a:rPr>
                        <a:t>12</a:t>
                      </a:r>
                    </a:p>
                  </a:txBody>
                  <a:tcPr marL="9525" marR="9525" marT="9525" anchor="ctr">
                    <a:lnL w="25400" cap="flat" cmpd="dbl" algn="ctr">
                      <a:solidFill>
                        <a:srgbClr val="C65911"/>
                      </a:solidFill>
                      <a:prstDash val="solid"/>
                      <a:round/>
                      <a:headEnd type="none" w="med" len="med"/>
                      <a:tailEnd type="none" w="med" len="med"/>
                    </a:lnL>
                    <a:lnR>
                      <a:noFill/>
                    </a:lnR>
                    <a:lnT w="25400" cap="flat" cmpd="dbl" algn="ctr">
                      <a:solidFill>
                        <a:srgbClr val="C65911"/>
                      </a:solidFill>
                      <a:prstDash val="solid"/>
                      <a:round/>
                      <a:headEnd type="none" w="med" len="med"/>
                      <a:tailEnd type="none" w="med" len="med"/>
                    </a:lnT>
                    <a:lnB w="25400" cap="flat" cmpd="dbl" algn="ctr">
                      <a:solidFill>
                        <a:srgbClr val="C65911"/>
                      </a:solidFill>
                      <a:prstDash val="solid"/>
                      <a:round/>
                      <a:headEnd type="none" w="med" len="med"/>
                      <a:tailEnd type="none" w="med" len="med"/>
                    </a:lnB>
                  </a:tcPr>
                </a:tc>
                <a:extLst>
                  <a:ext uri="{0D108BD9-81ED-4DB2-BD59-A6C34878D82A}">
                    <a16:rowId xmlns:a16="http://schemas.microsoft.com/office/drawing/2014/main" xmlns="" val="4209199792"/>
                  </a:ext>
                </a:extLst>
              </a:tr>
              <a:tr h="443800">
                <a:tc>
                  <a:txBody>
                    <a:bodyPr/>
                    <a:lstStyle/>
                    <a:p>
                      <a:pPr algn="l" fontAlgn="ctr"/>
                      <a:r>
                        <a:rPr lang="zh-CN" altLang="en-US" sz="2000" b="1" i="0" u="none" strike="noStrike" baseline="0" dirty="0">
                          <a:solidFill>
                            <a:schemeClr val="accent2">
                              <a:lumMod val="50000"/>
                            </a:schemeClr>
                          </a:solidFill>
                          <a:effectLst/>
                          <a:latin typeface="Times New Roman" panose="02020603050405020304" pitchFamily="18" charset="0"/>
                          <a:ea typeface="黑体" panose="02010609060101010101" pitchFamily="49" charset="-122"/>
                        </a:rPr>
                        <a:t>美洲（内部贸易）</a:t>
                      </a:r>
                    </a:p>
                  </a:txBody>
                  <a:tcPr marL="9525" marR="9525" marT="9525" anchor="ctr">
                    <a:lnL>
                      <a:noFill/>
                    </a:lnL>
                    <a:lnR w="25400" cap="flat" cmpd="dbl" algn="ctr">
                      <a:solidFill>
                        <a:srgbClr val="C65911"/>
                      </a:solidFill>
                      <a:prstDash val="solid"/>
                      <a:round/>
                      <a:headEnd type="none" w="med" len="med"/>
                      <a:tailEnd type="none" w="med" len="med"/>
                    </a:lnR>
                    <a:lnT w="25400" cap="flat" cmpd="dbl" algn="ctr">
                      <a:solidFill>
                        <a:srgbClr val="C65911"/>
                      </a:solidFill>
                      <a:prstDash val="solid"/>
                      <a:round/>
                      <a:headEnd type="none" w="med" len="med"/>
                      <a:tailEnd type="none" w="med" len="med"/>
                    </a:lnT>
                    <a:lnB w="25400" cap="flat" cmpd="dbl" algn="ctr">
                      <a:solidFill>
                        <a:srgbClr val="C65911"/>
                      </a:solidFill>
                      <a:prstDash val="solid"/>
                      <a:round/>
                      <a:headEnd type="none" w="med" len="med"/>
                      <a:tailEnd type="none" w="med" len="med"/>
                    </a:lnB>
                  </a:tcPr>
                </a:tc>
                <a:tc>
                  <a:txBody>
                    <a:bodyPr/>
                    <a:lstStyle/>
                    <a:p>
                      <a:pPr algn="ctr" fontAlgn="ctr"/>
                      <a:r>
                        <a:rPr lang="en-US" altLang="zh-CN" sz="2000" b="1" i="0" u="none" strike="noStrike" baseline="0" dirty="0">
                          <a:solidFill>
                            <a:schemeClr val="accent2">
                              <a:lumMod val="50000"/>
                            </a:schemeClr>
                          </a:solidFill>
                          <a:effectLst/>
                          <a:latin typeface="Times New Roman" panose="02020603050405020304" pitchFamily="18" charset="0"/>
                          <a:ea typeface="黑体" panose="02010609060101010101" pitchFamily="49" charset="-122"/>
                        </a:rPr>
                        <a:t>8</a:t>
                      </a:r>
                    </a:p>
                  </a:txBody>
                  <a:tcPr marL="9525" marR="9525" marT="9525" anchor="ctr">
                    <a:lnL w="25400" cap="flat" cmpd="dbl" algn="ctr">
                      <a:solidFill>
                        <a:srgbClr val="C65911"/>
                      </a:solidFill>
                      <a:prstDash val="solid"/>
                      <a:round/>
                      <a:headEnd type="none" w="med" len="med"/>
                      <a:tailEnd type="none" w="med" len="med"/>
                    </a:lnL>
                    <a:lnR w="25400" cap="flat" cmpd="dbl" algn="ctr">
                      <a:solidFill>
                        <a:srgbClr val="C65911"/>
                      </a:solidFill>
                      <a:prstDash val="solid"/>
                      <a:round/>
                      <a:headEnd type="none" w="med" len="med"/>
                      <a:tailEnd type="none" w="med" len="med"/>
                    </a:lnR>
                    <a:lnT w="25400" cap="flat" cmpd="dbl" algn="ctr">
                      <a:solidFill>
                        <a:srgbClr val="C65911"/>
                      </a:solidFill>
                      <a:prstDash val="solid"/>
                      <a:round/>
                      <a:headEnd type="none" w="med" len="med"/>
                      <a:tailEnd type="none" w="med" len="med"/>
                    </a:lnT>
                    <a:lnB w="25400" cap="flat" cmpd="dbl" algn="ctr">
                      <a:solidFill>
                        <a:srgbClr val="C65911"/>
                      </a:solidFill>
                      <a:prstDash val="solid"/>
                      <a:round/>
                      <a:headEnd type="none" w="med" len="med"/>
                      <a:tailEnd type="none" w="med" len="med"/>
                    </a:lnB>
                  </a:tcPr>
                </a:tc>
                <a:tc>
                  <a:txBody>
                    <a:bodyPr/>
                    <a:lstStyle/>
                    <a:p>
                      <a:pPr algn="l" fontAlgn="ctr"/>
                      <a:r>
                        <a:rPr lang="zh-CN" altLang="en-US" sz="2000" b="1" i="0" u="none" strike="noStrike" baseline="0" dirty="0">
                          <a:solidFill>
                            <a:schemeClr val="accent2">
                              <a:lumMod val="50000"/>
                            </a:schemeClr>
                          </a:solidFill>
                          <a:effectLst/>
                          <a:latin typeface="Times New Roman" panose="02020603050405020304" pitchFamily="18" charset="0"/>
                          <a:ea typeface="黑体" panose="02010609060101010101" pitchFamily="49" charset="-122"/>
                        </a:rPr>
                        <a:t>非洲（出口）</a:t>
                      </a:r>
                    </a:p>
                  </a:txBody>
                  <a:tcPr marL="9525" marR="9525" marT="9525" anchor="ctr">
                    <a:lnL w="25400" cap="flat" cmpd="dbl" algn="ctr">
                      <a:solidFill>
                        <a:srgbClr val="C65911"/>
                      </a:solidFill>
                      <a:prstDash val="solid"/>
                      <a:round/>
                      <a:headEnd type="none" w="med" len="med"/>
                      <a:tailEnd type="none" w="med" len="med"/>
                    </a:lnL>
                    <a:lnR w="25400" cap="flat" cmpd="dbl" algn="ctr">
                      <a:solidFill>
                        <a:srgbClr val="C65911"/>
                      </a:solidFill>
                      <a:prstDash val="solid"/>
                      <a:round/>
                      <a:headEnd type="none" w="med" len="med"/>
                      <a:tailEnd type="none" w="med" len="med"/>
                    </a:lnR>
                    <a:lnT w="25400" cap="flat" cmpd="dbl" algn="ctr">
                      <a:solidFill>
                        <a:srgbClr val="C65911"/>
                      </a:solidFill>
                      <a:prstDash val="solid"/>
                      <a:round/>
                      <a:headEnd type="none" w="med" len="med"/>
                      <a:tailEnd type="none" w="med" len="med"/>
                    </a:lnT>
                    <a:lnB w="25400" cap="flat" cmpd="dbl" algn="ctr">
                      <a:solidFill>
                        <a:srgbClr val="C65911"/>
                      </a:solidFill>
                      <a:prstDash val="solid"/>
                      <a:round/>
                      <a:headEnd type="none" w="med" len="med"/>
                      <a:tailEnd type="none" w="med" len="med"/>
                    </a:lnB>
                  </a:tcPr>
                </a:tc>
                <a:tc>
                  <a:txBody>
                    <a:bodyPr/>
                    <a:lstStyle/>
                    <a:p>
                      <a:pPr algn="ctr" fontAlgn="ctr"/>
                      <a:r>
                        <a:rPr lang="en-US" altLang="zh-CN" sz="2000" b="1" i="0" u="none" strike="noStrike" baseline="0">
                          <a:solidFill>
                            <a:schemeClr val="accent2">
                              <a:lumMod val="50000"/>
                            </a:schemeClr>
                          </a:solidFill>
                          <a:effectLst/>
                          <a:latin typeface="Times New Roman" panose="02020603050405020304" pitchFamily="18" charset="0"/>
                          <a:ea typeface="黑体" panose="02010609060101010101" pitchFamily="49" charset="-122"/>
                        </a:rPr>
                        <a:t>2</a:t>
                      </a:r>
                    </a:p>
                  </a:txBody>
                  <a:tcPr marL="9525" marR="9525" marT="9525" anchor="ctr">
                    <a:lnL w="25400" cap="flat" cmpd="dbl" algn="ctr">
                      <a:solidFill>
                        <a:srgbClr val="C65911"/>
                      </a:solidFill>
                      <a:prstDash val="solid"/>
                      <a:round/>
                      <a:headEnd type="none" w="med" len="med"/>
                      <a:tailEnd type="none" w="med" len="med"/>
                    </a:lnL>
                    <a:lnR>
                      <a:noFill/>
                    </a:lnR>
                    <a:lnT w="25400" cap="flat" cmpd="dbl" algn="ctr">
                      <a:solidFill>
                        <a:srgbClr val="C65911"/>
                      </a:solidFill>
                      <a:prstDash val="solid"/>
                      <a:round/>
                      <a:headEnd type="none" w="med" len="med"/>
                      <a:tailEnd type="none" w="med" len="med"/>
                    </a:lnT>
                    <a:lnB w="25400" cap="flat" cmpd="dbl" algn="ctr">
                      <a:solidFill>
                        <a:srgbClr val="C65911"/>
                      </a:solidFill>
                      <a:prstDash val="solid"/>
                      <a:round/>
                      <a:headEnd type="none" w="med" len="med"/>
                      <a:tailEnd type="none" w="med" len="med"/>
                    </a:lnB>
                  </a:tcPr>
                </a:tc>
                <a:extLst>
                  <a:ext uri="{0D108BD9-81ED-4DB2-BD59-A6C34878D82A}">
                    <a16:rowId xmlns:a16="http://schemas.microsoft.com/office/drawing/2014/main" xmlns="" val="3511195626"/>
                  </a:ext>
                </a:extLst>
              </a:tr>
              <a:tr h="587246">
                <a:tc>
                  <a:txBody>
                    <a:bodyPr/>
                    <a:lstStyle/>
                    <a:p>
                      <a:pPr algn="l" fontAlgn="ctr"/>
                      <a:r>
                        <a:rPr lang="zh-CN" altLang="en-US" sz="2000" b="1" i="0" u="none" strike="noStrike" baseline="0">
                          <a:solidFill>
                            <a:schemeClr val="accent2">
                              <a:lumMod val="50000"/>
                            </a:schemeClr>
                          </a:solidFill>
                          <a:effectLst/>
                          <a:latin typeface="Times New Roman" panose="02020603050405020304" pitchFamily="18" charset="0"/>
                          <a:ea typeface="黑体" panose="02010609060101010101" pitchFamily="49" charset="-122"/>
                        </a:rPr>
                        <a:t>欧洲和美洲（出口）</a:t>
                      </a:r>
                    </a:p>
                  </a:txBody>
                  <a:tcPr marL="9525" marR="9525" marT="9525" anchor="ctr">
                    <a:lnL>
                      <a:noFill/>
                    </a:lnL>
                    <a:lnR w="25400" cap="flat" cmpd="dbl" algn="ctr">
                      <a:solidFill>
                        <a:srgbClr val="C65911"/>
                      </a:solidFill>
                      <a:prstDash val="solid"/>
                      <a:round/>
                      <a:headEnd type="none" w="med" len="med"/>
                      <a:tailEnd type="none" w="med" len="med"/>
                    </a:lnR>
                    <a:lnT w="25400" cap="flat" cmpd="dbl" algn="ctr">
                      <a:solidFill>
                        <a:srgbClr val="C65911"/>
                      </a:solidFill>
                      <a:prstDash val="solid"/>
                      <a:round/>
                      <a:headEnd type="none" w="med" len="med"/>
                      <a:tailEnd type="none" w="med" len="med"/>
                    </a:lnT>
                    <a:lnB w="25400" cap="flat" cmpd="dbl" algn="ctr">
                      <a:solidFill>
                        <a:srgbClr val="C65911"/>
                      </a:solidFill>
                      <a:prstDash val="solid"/>
                      <a:round/>
                      <a:headEnd type="none" w="med" len="med"/>
                      <a:tailEnd type="none" w="med" len="med"/>
                    </a:lnB>
                  </a:tcPr>
                </a:tc>
                <a:tc>
                  <a:txBody>
                    <a:bodyPr/>
                    <a:lstStyle/>
                    <a:p>
                      <a:pPr algn="ctr" fontAlgn="ctr"/>
                      <a:r>
                        <a:rPr lang="en-US" altLang="zh-CN" sz="2000" b="1" i="0" u="none" strike="noStrike" baseline="0">
                          <a:solidFill>
                            <a:schemeClr val="accent2">
                              <a:lumMod val="50000"/>
                            </a:schemeClr>
                          </a:solidFill>
                          <a:effectLst/>
                          <a:latin typeface="Times New Roman" panose="02020603050405020304" pitchFamily="18" charset="0"/>
                          <a:ea typeface="黑体" panose="02010609060101010101" pitchFamily="49" charset="-122"/>
                        </a:rPr>
                        <a:t>51</a:t>
                      </a:r>
                    </a:p>
                  </a:txBody>
                  <a:tcPr marL="9525" marR="9525" marT="9525" anchor="ctr">
                    <a:lnL w="25400" cap="flat" cmpd="dbl" algn="ctr">
                      <a:solidFill>
                        <a:srgbClr val="C65911"/>
                      </a:solidFill>
                      <a:prstDash val="solid"/>
                      <a:round/>
                      <a:headEnd type="none" w="med" len="med"/>
                      <a:tailEnd type="none" w="med" len="med"/>
                    </a:lnL>
                    <a:lnR w="25400" cap="flat" cmpd="dbl" algn="ctr">
                      <a:solidFill>
                        <a:srgbClr val="C65911"/>
                      </a:solidFill>
                      <a:prstDash val="solid"/>
                      <a:round/>
                      <a:headEnd type="none" w="med" len="med"/>
                      <a:tailEnd type="none" w="med" len="med"/>
                    </a:lnR>
                    <a:lnT w="25400" cap="flat" cmpd="dbl" algn="ctr">
                      <a:solidFill>
                        <a:srgbClr val="C65911"/>
                      </a:solidFill>
                      <a:prstDash val="solid"/>
                      <a:round/>
                      <a:headEnd type="none" w="med" len="med"/>
                      <a:tailEnd type="none" w="med" len="med"/>
                    </a:lnT>
                    <a:lnB w="25400" cap="flat" cmpd="dbl" algn="ctr">
                      <a:solidFill>
                        <a:srgbClr val="C65911"/>
                      </a:solidFill>
                      <a:prstDash val="solid"/>
                      <a:round/>
                      <a:headEnd type="none" w="med" len="med"/>
                      <a:tailEnd type="none" w="med" len="med"/>
                    </a:lnB>
                  </a:tcPr>
                </a:tc>
                <a:tc>
                  <a:txBody>
                    <a:bodyPr/>
                    <a:lstStyle/>
                    <a:p>
                      <a:pPr algn="l" fontAlgn="ctr"/>
                      <a:r>
                        <a:rPr lang="zh-CN" altLang="en-US" sz="2000" b="1" i="0" u="none" strike="noStrike" baseline="0" dirty="0">
                          <a:solidFill>
                            <a:schemeClr val="accent2">
                              <a:lumMod val="50000"/>
                            </a:schemeClr>
                          </a:solidFill>
                          <a:effectLst/>
                          <a:latin typeface="Times New Roman" panose="02020603050405020304" pitchFamily="18" charset="0"/>
                          <a:ea typeface="黑体" panose="02010609060101010101" pitchFamily="49" charset="-122"/>
                        </a:rPr>
                        <a:t>澳大利亚和新西兰（出口）</a:t>
                      </a:r>
                    </a:p>
                  </a:txBody>
                  <a:tcPr marL="9525" marR="9525" marT="9525" anchor="ctr">
                    <a:lnL w="25400" cap="flat" cmpd="dbl" algn="ctr">
                      <a:solidFill>
                        <a:srgbClr val="C65911"/>
                      </a:solidFill>
                      <a:prstDash val="solid"/>
                      <a:round/>
                      <a:headEnd type="none" w="med" len="med"/>
                      <a:tailEnd type="none" w="med" len="med"/>
                    </a:lnL>
                    <a:lnR w="25400" cap="flat" cmpd="dbl" algn="ctr">
                      <a:solidFill>
                        <a:srgbClr val="C65911"/>
                      </a:solidFill>
                      <a:prstDash val="solid"/>
                      <a:round/>
                      <a:headEnd type="none" w="med" len="med"/>
                      <a:tailEnd type="none" w="med" len="med"/>
                    </a:lnR>
                    <a:lnT w="25400" cap="flat" cmpd="dbl" algn="ctr">
                      <a:solidFill>
                        <a:srgbClr val="C65911"/>
                      </a:solidFill>
                      <a:prstDash val="solid"/>
                      <a:round/>
                      <a:headEnd type="none" w="med" len="med"/>
                      <a:tailEnd type="none" w="med" len="med"/>
                    </a:lnT>
                    <a:lnB w="25400" cap="flat" cmpd="dbl" algn="ctr">
                      <a:solidFill>
                        <a:srgbClr val="C65911"/>
                      </a:solidFill>
                      <a:prstDash val="solid"/>
                      <a:round/>
                      <a:headEnd type="none" w="med" len="med"/>
                      <a:tailEnd type="none" w="med" len="med"/>
                    </a:lnB>
                  </a:tcPr>
                </a:tc>
                <a:tc>
                  <a:txBody>
                    <a:bodyPr/>
                    <a:lstStyle/>
                    <a:p>
                      <a:pPr algn="ctr" fontAlgn="ctr"/>
                      <a:r>
                        <a:rPr lang="en-US" altLang="zh-CN" sz="2000" b="1" i="0" u="none" strike="noStrike" baseline="0" dirty="0">
                          <a:solidFill>
                            <a:schemeClr val="accent2">
                              <a:lumMod val="50000"/>
                            </a:schemeClr>
                          </a:solidFill>
                          <a:effectLst/>
                          <a:latin typeface="Times New Roman" panose="02020603050405020304" pitchFamily="18" charset="0"/>
                          <a:ea typeface="黑体" panose="02010609060101010101" pitchFamily="49" charset="-122"/>
                        </a:rPr>
                        <a:t>1.6</a:t>
                      </a:r>
                    </a:p>
                  </a:txBody>
                  <a:tcPr marL="9525" marR="9525" marT="9525" anchor="ctr">
                    <a:lnL w="25400" cap="flat" cmpd="dbl" algn="ctr">
                      <a:solidFill>
                        <a:srgbClr val="C65911"/>
                      </a:solidFill>
                      <a:prstDash val="solid"/>
                      <a:round/>
                      <a:headEnd type="none" w="med" len="med"/>
                      <a:tailEnd type="none" w="med" len="med"/>
                    </a:lnL>
                    <a:lnR>
                      <a:noFill/>
                    </a:lnR>
                    <a:lnT w="25400" cap="flat" cmpd="dbl" algn="ctr">
                      <a:solidFill>
                        <a:srgbClr val="C65911"/>
                      </a:solidFill>
                      <a:prstDash val="solid"/>
                      <a:round/>
                      <a:headEnd type="none" w="med" len="med"/>
                      <a:tailEnd type="none" w="med" len="med"/>
                    </a:lnT>
                    <a:lnB w="25400" cap="flat" cmpd="dbl" algn="ctr">
                      <a:solidFill>
                        <a:srgbClr val="C65911"/>
                      </a:solidFill>
                      <a:prstDash val="solid"/>
                      <a:round/>
                      <a:headEnd type="none" w="med" len="med"/>
                      <a:tailEnd type="none" w="med" len="med"/>
                    </a:lnB>
                  </a:tcPr>
                </a:tc>
                <a:extLst>
                  <a:ext uri="{0D108BD9-81ED-4DB2-BD59-A6C34878D82A}">
                    <a16:rowId xmlns:a16="http://schemas.microsoft.com/office/drawing/2014/main" xmlns="" val="3832444064"/>
                  </a:ext>
                </a:extLst>
              </a:tr>
            </a:tbl>
          </a:graphicData>
        </a:graphic>
      </p:graphicFrame>
      <p:sp>
        <p:nvSpPr>
          <p:cNvPr id="5" name="文本框 4">
            <a:extLst>
              <a:ext uri="{FF2B5EF4-FFF2-40B4-BE49-F238E27FC236}">
                <a16:creationId xmlns:a16="http://schemas.microsoft.com/office/drawing/2014/main" xmlns="" id="{3C482A17-63EB-43D5-BF5A-C58B38E51A5D}"/>
              </a:ext>
            </a:extLst>
          </p:cNvPr>
          <p:cNvSpPr txBox="1"/>
          <p:nvPr/>
        </p:nvSpPr>
        <p:spPr>
          <a:xfrm>
            <a:off x="683568" y="1357204"/>
            <a:ext cx="7943574" cy="1538883"/>
          </a:xfrm>
          <a:prstGeom prst="rect">
            <a:avLst/>
          </a:prstGeom>
          <a:noFill/>
        </p:spPr>
        <p:txBody>
          <a:bodyPr wrap="square" rtlCol="0">
            <a:spAutoFit/>
          </a:bodyPr>
          <a:lstStyle/>
          <a:p>
            <a:pPr algn="ctr">
              <a:spcAft>
                <a:spcPts val="1200"/>
              </a:spcAft>
            </a:pPr>
            <a:r>
              <a:rPr lang="zh-CN" altLang="en-US" b="1" dirty="0">
                <a:latin typeface="Times New Roman" panose="02020603050405020304" pitchFamily="18" charset="0"/>
                <a:ea typeface="黑体" panose="02010609060101010101" pitchFamily="49" charset="-122"/>
              </a:rPr>
              <a:t>表</a:t>
            </a:r>
            <a:r>
              <a:rPr lang="en-US" altLang="zh-CN" b="1" dirty="0">
                <a:latin typeface="Times New Roman" panose="02020603050405020304" pitchFamily="18" charset="0"/>
                <a:ea typeface="黑体" panose="02010609060101010101" pitchFamily="49" charset="-122"/>
              </a:rPr>
              <a:t>1-1     2010</a:t>
            </a:r>
            <a:r>
              <a:rPr lang="zh-CN" altLang="en-US" b="1" dirty="0">
                <a:latin typeface="Times New Roman" panose="02020603050405020304" pitchFamily="18" charset="0"/>
                <a:ea typeface="黑体" panose="02010609060101010101" pitchFamily="49" charset="-122"/>
              </a:rPr>
              <a:t>年所选地区占世界贸易的份额</a:t>
            </a:r>
            <a:endParaRPr lang="en-US" altLang="zh-CN" b="1" dirty="0">
              <a:latin typeface="Times New Roman" panose="02020603050405020304" pitchFamily="18" charset="0"/>
              <a:ea typeface="黑体" panose="02010609060101010101" pitchFamily="49" charset="-122"/>
            </a:endParaRPr>
          </a:p>
          <a:p>
            <a:pPr algn="just"/>
            <a:r>
              <a:rPr lang="zh-CN" altLang="en-US" sz="1800" dirty="0">
                <a:solidFill>
                  <a:srgbClr val="0070C0"/>
                </a:solidFill>
                <a:latin typeface="Times New Roman" panose="02020603050405020304" pitchFamily="18" charset="0"/>
                <a:ea typeface="黑体" panose="02010609060101010101" pitchFamily="49" charset="-122"/>
              </a:rPr>
              <a:t>本表显示</a:t>
            </a:r>
            <a:r>
              <a:rPr lang="en-US" altLang="zh-CN" sz="1800" dirty="0">
                <a:solidFill>
                  <a:srgbClr val="0070C0"/>
                </a:solidFill>
                <a:latin typeface="Times New Roman" panose="02020603050405020304" pitchFamily="18" charset="0"/>
                <a:ea typeface="黑体" panose="02010609060101010101" pitchFamily="49" charset="-122"/>
              </a:rPr>
              <a:t>2010</a:t>
            </a:r>
            <a:r>
              <a:rPr lang="zh-CN" altLang="en-US" sz="1800" dirty="0">
                <a:solidFill>
                  <a:srgbClr val="0070C0"/>
                </a:solidFill>
                <a:latin typeface="Times New Roman" panose="02020603050405020304" pitchFamily="18" charset="0"/>
                <a:ea typeface="黑体" panose="02010609060101010101" pitchFamily="49" charset="-122"/>
              </a:rPr>
              <a:t>年各地内部贸易额或对外出口额占世界比重。欧洲和美洲的出口约占一半，亚洲占比超过了三分之一。</a:t>
            </a:r>
            <a:endParaRPr lang="en-US" altLang="zh-CN" sz="1800" dirty="0">
              <a:solidFill>
                <a:srgbClr val="0070C0"/>
              </a:solidFill>
              <a:latin typeface="Times New Roman" panose="02020603050405020304" pitchFamily="18" charset="0"/>
              <a:ea typeface="黑体" panose="02010609060101010101" pitchFamily="49" charset="-122"/>
            </a:endParaRPr>
          </a:p>
          <a:p>
            <a:pPr algn="ctr"/>
            <a:endParaRPr lang="zh-CN" altLang="en-US" b="1" dirty="0">
              <a:latin typeface="Times New Roman" panose="02020603050405020304" pitchFamily="18" charset="0"/>
              <a:ea typeface="黑体" panose="02010609060101010101" pitchFamily="49" charset="-122"/>
            </a:endParaRPr>
          </a:p>
        </p:txBody>
      </p:sp>
      <p:pic>
        <p:nvPicPr>
          <p:cNvPr id="10" name="图片 9">
            <a:extLst>
              <a:ext uri="{FF2B5EF4-FFF2-40B4-BE49-F238E27FC236}">
                <a16:creationId xmlns:a16="http://schemas.microsoft.com/office/drawing/2014/main" xmlns="" id="{2C74747F-668F-418B-A1F9-5053C1D0663E}"/>
              </a:ext>
            </a:extLst>
          </p:cNvPr>
          <p:cNvPicPr>
            <a:picLocks noChangeAspect="1"/>
          </p:cNvPicPr>
          <p:nvPr/>
        </p:nvPicPr>
        <p:blipFill>
          <a:blip r:embed="rId2"/>
          <a:stretch>
            <a:fillRect/>
          </a:stretch>
        </p:blipFill>
        <p:spPr>
          <a:xfrm>
            <a:off x="251520" y="980727"/>
            <a:ext cx="6732240" cy="131597"/>
          </a:xfrm>
          <a:prstGeom prst="rect">
            <a:avLst/>
          </a:prstGeom>
        </p:spPr>
      </p:pic>
    </p:spTree>
    <p:extLst>
      <p:ext uri="{BB962C8B-B14F-4D97-AF65-F5344CB8AC3E}">
        <p14:creationId xmlns:p14="http://schemas.microsoft.com/office/powerpoint/2010/main" val="321272087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8">
            <a:extLst>
              <a:ext uri="{FF2B5EF4-FFF2-40B4-BE49-F238E27FC236}">
                <a16:creationId xmlns:a16="http://schemas.microsoft.com/office/drawing/2014/main" xmlns="" id="{EA409035-E633-4616-8783-B5F4A7916554}"/>
              </a:ext>
            </a:extLst>
          </p:cNvPr>
          <p:cNvPicPr>
            <a:picLocks noChangeAspect="1"/>
          </p:cNvPicPr>
          <p:nvPr/>
        </p:nvPicPr>
        <p:blipFill>
          <a:blip r:embed="rId2">
            <a:clrChange>
              <a:clrFrom>
                <a:srgbClr val="FFFFFF"/>
              </a:clrFrom>
              <a:clrTo>
                <a:srgbClr val="FFFFFF">
                  <a:alpha val="0"/>
                </a:srgbClr>
              </a:clrTo>
            </a:clrChange>
          </a:blip>
          <a:stretch>
            <a:fillRect/>
          </a:stretch>
        </p:blipFill>
        <p:spPr>
          <a:xfrm>
            <a:off x="-98112" y="1192663"/>
            <a:ext cx="4670112" cy="4121762"/>
          </a:xfrm>
          <a:prstGeom prst="rect">
            <a:avLst/>
          </a:prstGeom>
        </p:spPr>
      </p:pic>
      <p:sp>
        <p:nvSpPr>
          <p:cNvPr id="12" name="文本框 11">
            <a:extLst>
              <a:ext uri="{FF2B5EF4-FFF2-40B4-BE49-F238E27FC236}">
                <a16:creationId xmlns:a16="http://schemas.microsoft.com/office/drawing/2014/main" xmlns="" id="{D3E619A7-D968-4B59-A5F4-42A58978E547}"/>
              </a:ext>
            </a:extLst>
          </p:cNvPr>
          <p:cNvSpPr txBox="1"/>
          <p:nvPr/>
        </p:nvSpPr>
        <p:spPr>
          <a:xfrm>
            <a:off x="471242" y="5692607"/>
            <a:ext cx="3884240" cy="369332"/>
          </a:xfrm>
          <a:prstGeom prst="rect">
            <a:avLst/>
          </a:prstGeom>
          <a:noFill/>
        </p:spPr>
        <p:txBody>
          <a:bodyPr wrap="square" rtlCol="0">
            <a:spAutoFit/>
          </a:bodyPr>
          <a:lstStyle/>
          <a:p>
            <a:r>
              <a:rPr lang="en-US" altLang="zh-CN" sz="1800" b="1" dirty="0">
                <a:solidFill>
                  <a:schemeClr val="accent2">
                    <a:lumMod val="50000"/>
                  </a:schemeClr>
                </a:solidFill>
                <a:latin typeface="Times New Roman" panose="02020603050405020304" pitchFamily="18" charset="0"/>
                <a:ea typeface="黑体" panose="02010609060101010101" pitchFamily="49" charset="-122"/>
              </a:rPr>
              <a:t>2016</a:t>
            </a:r>
            <a:r>
              <a:rPr lang="zh-CN" altLang="en-US" sz="1800" b="1" dirty="0">
                <a:solidFill>
                  <a:schemeClr val="accent2">
                    <a:lumMod val="50000"/>
                  </a:schemeClr>
                </a:solidFill>
                <a:latin typeface="Times New Roman" panose="02020603050405020304" pitchFamily="18" charset="0"/>
                <a:ea typeface="黑体" panose="02010609060101010101" pitchFamily="49" charset="-122"/>
              </a:rPr>
              <a:t>年各地区商品出口额占世界比例</a:t>
            </a:r>
          </a:p>
        </p:txBody>
      </p:sp>
      <p:sp>
        <p:nvSpPr>
          <p:cNvPr id="13" name="文本框 12">
            <a:extLst>
              <a:ext uri="{FF2B5EF4-FFF2-40B4-BE49-F238E27FC236}">
                <a16:creationId xmlns:a16="http://schemas.microsoft.com/office/drawing/2014/main" xmlns="" id="{34F1CB9C-6E9B-4379-BE9A-ACC573D98FA6}"/>
              </a:ext>
            </a:extLst>
          </p:cNvPr>
          <p:cNvSpPr txBox="1"/>
          <p:nvPr/>
        </p:nvSpPr>
        <p:spPr>
          <a:xfrm>
            <a:off x="4742871" y="5692607"/>
            <a:ext cx="3884240" cy="369332"/>
          </a:xfrm>
          <a:prstGeom prst="rect">
            <a:avLst/>
          </a:prstGeom>
          <a:noFill/>
        </p:spPr>
        <p:txBody>
          <a:bodyPr wrap="square" rtlCol="0">
            <a:spAutoFit/>
          </a:bodyPr>
          <a:lstStyle/>
          <a:p>
            <a:r>
              <a:rPr lang="en-US" altLang="zh-CN" sz="1800" b="1" dirty="0">
                <a:solidFill>
                  <a:schemeClr val="accent2">
                    <a:lumMod val="50000"/>
                  </a:schemeClr>
                </a:solidFill>
                <a:latin typeface="Times New Roman" panose="02020603050405020304" pitchFamily="18" charset="0"/>
                <a:ea typeface="黑体" panose="02010609060101010101" pitchFamily="49" charset="-122"/>
              </a:rPr>
              <a:t>2016</a:t>
            </a:r>
            <a:r>
              <a:rPr lang="zh-CN" altLang="en-US" sz="1800" b="1" dirty="0">
                <a:solidFill>
                  <a:schemeClr val="accent2">
                    <a:lumMod val="50000"/>
                  </a:schemeClr>
                </a:solidFill>
                <a:latin typeface="Times New Roman" panose="02020603050405020304" pitchFamily="18" charset="0"/>
                <a:ea typeface="黑体" panose="02010609060101010101" pitchFamily="49" charset="-122"/>
              </a:rPr>
              <a:t>年各地区商品进口额占世界比例</a:t>
            </a:r>
          </a:p>
        </p:txBody>
      </p:sp>
      <p:pic>
        <p:nvPicPr>
          <p:cNvPr id="14" name="图片 13">
            <a:extLst>
              <a:ext uri="{FF2B5EF4-FFF2-40B4-BE49-F238E27FC236}">
                <a16:creationId xmlns:a16="http://schemas.microsoft.com/office/drawing/2014/main" xmlns="" id="{8F627C32-FF4F-4024-92EF-27AEACC798E2}"/>
              </a:ext>
            </a:extLst>
          </p:cNvPr>
          <p:cNvPicPr>
            <a:picLocks noChangeAspect="1"/>
          </p:cNvPicPr>
          <p:nvPr/>
        </p:nvPicPr>
        <p:blipFill rotWithShape="1">
          <a:blip r:embed="rId3">
            <a:clrChange>
              <a:clrFrom>
                <a:srgbClr val="FFFFFF"/>
              </a:clrFrom>
              <a:clrTo>
                <a:srgbClr val="FFFFFF">
                  <a:alpha val="0"/>
                </a:srgbClr>
              </a:clrTo>
            </a:clrChange>
          </a:blip>
          <a:srcRect l="2584" t="4195" r="13333"/>
          <a:stretch/>
        </p:blipFill>
        <p:spPr>
          <a:xfrm>
            <a:off x="4666332" y="1368119"/>
            <a:ext cx="3975275" cy="4121762"/>
          </a:xfrm>
          <a:prstGeom prst="rect">
            <a:avLst/>
          </a:prstGeom>
        </p:spPr>
      </p:pic>
      <p:sp>
        <p:nvSpPr>
          <p:cNvPr id="15" name="文本框 14">
            <a:extLst>
              <a:ext uri="{FF2B5EF4-FFF2-40B4-BE49-F238E27FC236}">
                <a16:creationId xmlns:a16="http://schemas.microsoft.com/office/drawing/2014/main" xmlns="" id="{54E6DBBD-6EB6-4198-AF5C-0F52E800D68E}"/>
              </a:ext>
            </a:extLst>
          </p:cNvPr>
          <p:cNvSpPr txBox="1"/>
          <p:nvPr/>
        </p:nvSpPr>
        <p:spPr>
          <a:xfrm>
            <a:off x="467544" y="6280572"/>
            <a:ext cx="3884240" cy="369332"/>
          </a:xfrm>
          <a:prstGeom prst="rect">
            <a:avLst/>
          </a:prstGeom>
          <a:noFill/>
        </p:spPr>
        <p:txBody>
          <a:bodyPr wrap="square" rtlCol="0">
            <a:spAutoFit/>
          </a:bodyPr>
          <a:lstStyle/>
          <a:p>
            <a:r>
              <a:rPr lang="zh-CN" altLang="en-US" sz="1800" b="1" dirty="0">
                <a:solidFill>
                  <a:schemeClr val="accent2">
                    <a:lumMod val="50000"/>
                  </a:schemeClr>
                </a:solidFill>
                <a:latin typeface="Times New Roman" panose="02020603050405020304" pitchFamily="18" charset="0"/>
                <a:ea typeface="黑体" panose="02010609060101010101" pitchFamily="49" charset="-122"/>
              </a:rPr>
              <a:t>数据来源：</a:t>
            </a:r>
            <a:r>
              <a:rPr lang="en-US" altLang="zh-CN" sz="1800" b="1" dirty="0">
                <a:solidFill>
                  <a:schemeClr val="accent2">
                    <a:lumMod val="50000"/>
                  </a:schemeClr>
                </a:solidFill>
                <a:latin typeface="Times New Roman" panose="02020603050405020304" pitchFamily="18" charset="0"/>
                <a:ea typeface="黑体" panose="02010609060101010101" pitchFamily="49" charset="-122"/>
              </a:rPr>
              <a:t>WTO</a:t>
            </a:r>
            <a:r>
              <a:rPr lang="zh-CN" altLang="en-US" sz="1800" b="1" dirty="0">
                <a:solidFill>
                  <a:schemeClr val="accent2">
                    <a:lumMod val="50000"/>
                  </a:schemeClr>
                </a:solidFill>
                <a:latin typeface="Times New Roman" panose="02020603050405020304" pitchFamily="18" charset="0"/>
                <a:ea typeface="黑体" panose="02010609060101010101" pitchFamily="49" charset="-122"/>
              </a:rPr>
              <a:t>数据库。</a:t>
            </a:r>
          </a:p>
        </p:txBody>
      </p:sp>
      <p:pic>
        <p:nvPicPr>
          <p:cNvPr id="11" name="图片 10">
            <a:extLst>
              <a:ext uri="{FF2B5EF4-FFF2-40B4-BE49-F238E27FC236}">
                <a16:creationId xmlns:a16="http://schemas.microsoft.com/office/drawing/2014/main" xmlns="" id="{002AF024-4629-4447-AFFE-045B7349C49F}"/>
              </a:ext>
            </a:extLst>
          </p:cNvPr>
          <p:cNvPicPr>
            <a:picLocks noChangeAspect="1"/>
          </p:cNvPicPr>
          <p:nvPr/>
        </p:nvPicPr>
        <p:blipFill>
          <a:blip r:embed="rId4"/>
          <a:stretch>
            <a:fillRect/>
          </a:stretch>
        </p:blipFill>
        <p:spPr>
          <a:xfrm>
            <a:off x="251520" y="980727"/>
            <a:ext cx="6732240" cy="131597"/>
          </a:xfrm>
          <a:prstGeom prst="rect">
            <a:avLst/>
          </a:prstGeom>
        </p:spPr>
      </p:pic>
    </p:spTree>
    <p:extLst>
      <p:ext uri="{BB962C8B-B14F-4D97-AF65-F5344CB8AC3E}">
        <p14:creationId xmlns:p14="http://schemas.microsoft.com/office/powerpoint/2010/main" val="38757927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1" name="Picture 12"/>
          <p:cNvPicPr>
            <a:picLocks noGrp="1" noChangeAspect="1" noChangeArrowheads="1"/>
          </p:cNvPicPr>
          <p:nvPr>
            <p:ph idx="1"/>
          </p:nvPr>
        </p:nvPicPr>
        <p:blipFill>
          <a:blip r:embed="rId2"/>
          <a:srcRect/>
          <a:stretch>
            <a:fillRect/>
          </a:stretch>
        </p:blipFill>
        <p:spPr>
          <a:xfrm>
            <a:off x="179388" y="1612900"/>
            <a:ext cx="8785225" cy="4394200"/>
          </a:xfr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TextBox 4"/>
          <p:cNvSpPr txBox="1">
            <a:spLocks noChangeArrowheads="1"/>
          </p:cNvSpPr>
          <p:nvPr/>
        </p:nvSpPr>
        <p:spPr bwMode="auto">
          <a:xfrm>
            <a:off x="627063" y="981075"/>
            <a:ext cx="7848600" cy="1230313"/>
          </a:xfrm>
          <a:prstGeom prst="rect">
            <a:avLst/>
          </a:prstGeom>
          <a:blipFill dpi="0" rotWithShape="1">
            <a:blip r:embed="rId2"/>
            <a:srcRect/>
            <a:tile tx="0" ty="0" sx="100000" sy="100000" flip="none" algn="tl"/>
          </a:blipFill>
          <a:ln w="12700">
            <a:solidFill>
              <a:srgbClr val="009A46"/>
            </a:solidFill>
            <a:miter lim="800000"/>
            <a:headEnd/>
            <a:tailEnd/>
          </a:ln>
        </p:spPr>
        <p:txBody>
          <a:bodyPr>
            <a:spAutoFit/>
          </a:bodyPr>
          <a:lstStyle/>
          <a:p>
            <a:r>
              <a:rPr lang="zh-CN" altLang="en-US" sz="2000" b="1">
                <a:solidFill>
                  <a:srgbClr val="080808"/>
                </a:solidFill>
              </a:rPr>
              <a:t>一、 欧洲内部贸易量：</a:t>
            </a:r>
            <a:endParaRPr lang="en-US" altLang="zh-CN" sz="2000">
              <a:solidFill>
                <a:srgbClr val="080808"/>
              </a:solidFill>
            </a:endParaRPr>
          </a:p>
          <a:p>
            <a:r>
              <a:rPr lang="zh-CN" altLang="en-US">
                <a:solidFill>
                  <a:srgbClr val="080808"/>
                </a:solidFill>
              </a:rPr>
              <a:t>图</a:t>
            </a:r>
            <a:r>
              <a:rPr lang="en-US" altLang="zh-CN">
                <a:solidFill>
                  <a:srgbClr val="080808"/>
                </a:solidFill>
              </a:rPr>
              <a:t>1—2</a:t>
            </a:r>
            <a:r>
              <a:rPr lang="zh-CN" altLang="en-US">
                <a:solidFill>
                  <a:srgbClr val="080808"/>
                </a:solidFill>
              </a:rPr>
              <a:t>中最大的贸易额是</a:t>
            </a:r>
            <a:r>
              <a:rPr lang="zh-CN" altLang="en-US" b="1">
                <a:solidFill>
                  <a:srgbClr val="080808"/>
                </a:solidFill>
              </a:rPr>
              <a:t>欧洲内部</a:t>
            </a:r>
            <a:r>
              <a:rPr lang="zh-CN" altLang="en-US">
                <a:solidFill>
                  <a:srgbClr val="080808"/>
                </a:solidFill>
              </a:rPr>
              <a:t>的贸易流量</a:t>
            </a:r>
            <a:r>
              <a:rPr lang="en-US" altLang="zh-CN">
                <a:solidFill>
                  <a:srgbClr val="080808"/>
                </a:solidFill>
              </a:rPr>
              <a:t>,2000</a:t>
            </a:r>
            <a:r>
              <a:rPr lang="zh-CN" altLang="en-US">
                <a:solidFill>
                  <a:srgbClr val="080808"/>
                </a:solidFill>
              </a:rPr>
              <a:t>年达</a:t>
            </a:r>
            <a:r>
              <a:rPr lang="en-US" altLang="zh-CN">
                <a:solidFill>
                  <a:srgbClr val="080808"/>
                </a:solidFill>
              </a:rPr>
              <a:t>18 300</a:t>
            </a:r>
            <a:r>
              <a:rPr lang="zh-CN" altLang="en-US">
                <a:solidFill>
                  <a:srgbClr val="080808"/>
                </a:solidFill>
              </a:rPr>
              <a:t>亿美元</a:t>
            </a:r>
            <a:r>
              <a:rPr lang="en-US" altLang="zh-CN">
                <a:solidFill>
                  <a:srgbClr val="080808"/>
                </a:solidFill>
              </a:rPr>
              <a:t>,</a:t>
            </a:r>
            <a:r>
              <a:rPr lang="zh-CN" altLang="en-US">
                <a:solidFill>
                  <a:srgbClr val="080808"/>
                </a:solidFill>
              </a:rPr>
              <a:t>超过世界贸易四分之一</a:t>
            </a:r>
            <a:r>
              <a:rPr lang="en-US" altLang="zh-CN">
                <a:solidFill>
                  <a:srgbClr val="080808"/>
                </a:solidFill>
              </a:rPr>
              <a:t>(28%)! </a:t>
            </a:r>
            <a:r>
              <a:rPr lang="zh-CN" altLang="en-US">
                <a:solidFill>
                  <a:srgbClr val="080808"/>
                </a:solidFill>
              </a:rPr>
              <a:t>表</a:t>
            </a:r>
            <a:r>
              <a:rPr lang="en-US" altLang="zh-CN">
                <a:solidFill>
                  <a:srgbClr val="080808"/>
                </a:solidFill>
              </a:rPr>
              <a:t>1—1</a:t>
            </a:r>
            <a:r>
              <a:rPr lang="zh-CN" altLang="en-US">
                <a:solidFill>
                  <a:srgbClr val="080808"/>
                </a:solidFill>
              </a:rPr>
              <a:t>展示了欧洲内部贸易的实际情况。</a:t>
            </a:r>
            <a:endParaRPr lang="en-US" altLang="zh-CN">
              <a:solidFill>
                <a:srgbClr val="080808"/>
              </a:solidFill>
            </a:endParaRPr>
          </a:p>
          <a:p>
            <a:endParaRPr lang="zh-CN" altLang="en-US">
              <a:solidFill>
                <a:srgbClr val="080808"/>
              </a:solidFill>
            </a:endParaRPr>
          </a:p>
        </p:txBody>
      </p:sp>
      <p:sp>
        <p:nvSpPr>
          <p:cNvPr id="26626" name="内容占位符 5"/>
          <p:cNvSpPr>
            <a:spLocks noGrp="1"/>
          </p:cNvSpPr>
          <p:nvPr>
            <p:ph idx="1"/>
          </p:nvPr>
        </p:nvSpPr>
        <p:spPr>
          <a:xfrm>
            <a:off x="627063" y="2349500"/>
            <a:ext cx="7848600" cy="1397000"/>
          </a:xfrm>
          <a:blipFill dpi="0" rotWithShape="1">
            <a:blip r:embed="rId3"/>
            <a:srcRect/>
            <a:tile tx="0" ty="0" sx="100000" sy="100000" flip="none" algn="tl"/>
          </a:blipFill>
          <a:ln w="12700">
            <a:solidFill>
              <a:schemeClr val="tx1"/>
            </a:solidFill>
          </a:ln>
        </p:spPr>
        <p:txBody>
          <a:bodyPr>
            <a:spAutoFit/>
          </a:bodyPr>
          <a:lstStyle/>
          <a:p>
            <a:pPr marL="0" indent="0">
              <a:buFont typeface="Wingdings" pitchFamily="2" charset="2"/>
              <a:buNone/>
            </a:pPr>
            <a:r>
              <a:rPr lang="zh-CN" altLang="en-US" sz="2000" b="1">
                <a:ea typeface="宋体" charset="-122"/>
              </a:rPr>
              <a:t>欧洲内部高贸易额的原因：</a:t>
            </a:r>
          </a:p>
          <a:p>
            <a:pPr marL="0" indent="0">
              <a:buFont typeface="Wingdings" pitchFamily="2" charset="2"/>
              <a:buNone/>
            </a:pPr>
            <a:r>
              <a:rPr lang="zh-CN" altLang="en-US" sz="1800">
                <a:ea typeface="宋体" charset="-122"/>
              </a:rPr>
              <a:t>（</a:t>
            </a:r>
            <a:r>
              <a:rPr lang="en-US" altLang="zh-CN" sz="1800">
                <a:ea typeface="宋体" charset="-122"/>
              </a:rPr>
              <a:t>1</a:t>
            </a:r>
            <a:r>
              <a:rPr lang="zh-CN" altLang="en-US" sz="1800">
                <a:ea typeface="宋体" charset="-122"/>
              </a:rPr>
              <a:t>）地理位置较近，货物运输方便。</a:t>
            </a:r>
          </a:p>
          <a:p>
            <a:pPr marL="0" indent="0">
              <a:buFont typeface="Wingdings" pitchFamily="2" charset="2"/>
              <a:buNone/>
            </a:pPr>
            <a:r>
              <a:rPr lang="zh-CN" altLang="en-US" sz="1800">
                <a:ea typeface="宋体" charset="-122"/>
              </a:rPr>
              <a:t>（</a:t>
            </a:r>
            <a:r>
              <a:rPr lang="en-US" altLang="zh-CN" sz="1800">
                <a:ea typeface="宋体" charset="-122"/>
              </a:rPr>
              <a:t>2</a:t>
            </a:r>
            <a:r>
              <a:rPr lang="zh-CN" altLang="en-US" sz="1800">
                <a:ea typeface="宋体" charset="-122"/>
              </a:rPr>
              <a:t>）进口关税</a:t>
            </a:r>
            <a:r>
              <a:rPr lang="en-US" altLang="zh-CN" sz="1800">
                <a:ea typeface="宋体" charset="-122"/>
              </a:rPr>
              <a:t>(import tariffs)(</a:t>
            </a:r>
            <a:r>
              <a:rPr lang="zh-CN" altLang="en-US" sz="1800">
                <a:ea typeface="宋体" charset="-122"/>
              </a:rPr>
              <a:t>针对国际贸易的税收</a:t>
            </a:r>
            <a:r>
              <a:rPr lang="en-US" altLang="zh-CN" sz="1800">
                <a:ea typeface="宋体" charset="-122"/>
              </a:rPr>
              <a:t>)</a:t>
            </a:r>
            <a:r>
              <a:rPr lang="zh-CN" altLang="en-US" sz="1800">
                <a:ea typeface="宋体" charset="-122"/>
              </a:rPr>
              <a:t>很低。欧盟是一 </a:t>
            </a:r>
            <a:endParaRPr lang="en-US" altLang="zh-CN" sz="1800">
              <a:ea typeface="宋体" charset="-122"/>
            </a:endParaRPr>
          </a:p>
          <a:p>
            <a:pPr marL="0" indent="0">
              <a:buFont typeface="Wingdings" pitchFamily="2" charset="2"/>
              <a:buNone/>
            </a:pPr>
            <a:r>
              <a:rPr lang="en-US" altLang="zh-CN" sz="1800">
                <a:ea typeface="宋体" charset="-122"/>
              </a:rPr>
              <a:t>         </a:t>
            </a:r>
            <a:r>
              <a:rPr lang="zh-CN" altLang="en-US" sz="1800">
                <a:ea typeface="宋体" charset="-122"/>
              </a:rPr>
              <a:t>个对相互进口征收零关税的欧洲国家群体。</a:t>
            </a:r>
          </a:p>
        </p:txBody>
      </p:sp>
      <p:sp>
        <p:nvSpPr>
          <p:cNvPr id="26627" name="内容占位符 2"/>
          <p:cNvSpPr txBox="1">
            <a:spLocks/>
          </p:cNvSpPr>
          <p:nvPr/>
        </p:nvSpPr>
        <p:spPr bwMode="auto">
          <a:xfrm>
            <a:off x="574675" y="4005263"/>
            <a:ext cx="7848600" cy="1511300"/>
          </a:xfrm>
          <a:prstGeom prst="rect">
            <a:avLst/>
          </a:prstGeom>
          <a:blipFill dpi="0" rotWithShape="1">
            <a:blip r:embed="rId4"/>
            <a:srcRect/>
            <a:tile tx="0" ty="0" sx="100000" sy="100000" flip="none" algn="tl"/>
          </a:blipFill>
          <a:ln w="19050" cmpd="dbl">
            <a:solidFill>
              <a:schemeClr val="tx1"/>
            </a:solidFill>
            <a:miter lim="800000"/>
            <a:headEnd/>
            <a:tailEnd/>
          </a:ln>
        </p:spPr>
        <p:txBody>
          <a:bodyPr/>
          <a:lstStyle/>
          <a:p>
            <a:pPr>
              <a:spcBef>
                <a:spcPct val="20000"/>
              </a:spcBef>
              <a:buClr>
                <a:srgbClr val="5BBE4E"/>
              </a:buClr>
              <a:buFont typeface="Wingdings" pitchFamily="2" charset="2"/>
              <a:buNone/>
            </a:pPr>
            <a:r>
              <a:rPr lang="zh-CN" altLang="en-US" sz="2000" b="1">
                <a:solidFill>
                  <a:srgbClr val="080808"/>
                </a:solidFill>
              </a:rPr>
              <a:t>二、 美国与欧洲之间的贸易流量也是巨大的。</a:t>
            </a:r>
            <a:endParaRPr lang="en-US" altLang="zh-CN" sz="2000" b="1">
              <a:solidFill>
                <a:srgbClr val="080808"/>
              </a:solidFill>
            </a:endParaRPr>
          </a:p>
          <a:p>
            <a:pPr>
              <a:spcBef>
                <a:spcPct val="20000"/>
              </a:spcBef>
              <a:buClr>
                <a:srgbClr val="5BBE4E"/>
              </a:buClr>
              <a:buFont typeface="Wingdings" pitchFamily="2" charset="2"/>
              <a:buNone/>
            </a:pPr>
            <a:r>
              <a:rPr lang="en-US" altLang="zh-CN">
                <a:solidFill>
                  <a:srgbClr val="080808"/>
                </a:solidFill>
              </a:rPr>
              <a:t>2000</a:t>
            </a:r>
            <a:r>
              <a:rPr lang="zh-CN" altLang="en-US">
                <a:solidFill>
                  <a:srgbClr val="080808"/>
                </a:solidFill>
              </a:rPr>
              <a:t>年美国向欧洲出口货物</a:t>
            </a:r>
            <a:r>
              <a:rPr lang="en-US" altLang="zh-CN">
                <a:solidFill>
                  <a:srgbClr val="080808"/>
                </a:solidFill>
              </a:rPr>
              <a:t>2 100</a:t>
            </a:r>
            <a:r>
              <a:rPr lang="zh-CN" altLang="en-US">
                <a:solidFill>
                  <a:srgbClr val="080808"/>
                </a:solidFill>
              </a:rPr>
              <a:t>亿美元</a:t>
            </a:r>
            <a:r>
              <a:rPr lang="en-US" altLang="zh-CN">
                <a:solidFill>
                  <a:srgbClr val="080808"/>
                </a:solidFill>
              </a:rPr>
              <a:t>,</a:t>
            </a:r>
            <a:r>
              <a:rPr lang="zh-CN" altLang="en-US">
                <a:solidFill>
                  <a:srgbClr val="080808"/>
                </a:solidFill>
              </a:rPr>
              <a:t>从欧洲进口货物</a:t>
            </a:r>
            <a:r>
              <a:rPr lang="en-US" altLang="zh-CN">
                <a:solidFill>
                  <a:srgbClr val="080808"/>
                </a:solidFill>
              </a:rPr>
              <a:t>2 560</a:t>
            </a:r>
            <a:r>
              <a:rPr lang="zh-CN" altLang="en-US">
                <a:solidFill>
                  <a:srgbClr val="080808"/>
                </a:solidFill>
              </a:rPr>
              <a:t>亿美元。如果我们把这些流量加入到欧洲内部的贸易流量</a:t>
            </a:r>
            <a:r>
              <a:rPr lang="en-US" altLang="zh-CN">
                <a:solidFill>
                  <a:srgbClr val="080808"/>
                </a:solidFill>
              </a:rPr>
              <a:t>,</a:t>
            </a:r>
            <a:r>
              <a:rPr lang="zh-CN" altLang="en-US">
                <a:solidFill>
                  <a:srgbClr val="080808"/>
                </a:solidFill>
              </a:rPr>
              <a:t>我们发现欧洲和美国高达</a:t>
            </a:r>
            <a:r>
              <a:rPr lang="en-US" altLang="zh-CN">
                <a:solidFill>
                  <a:srgbClr val="080808"/>
                </a:solidFill>
              </a:rPr>
              <a:t>23 000</a:t>
            </a:r>
            <a:r>
              <a:rPr lang="zh-CN" altLang="en-US">
                <a:solidFill>
                  <a:srgbClr val="080808"/>
                </a:solidFill>
              </a:rPr>
              <a:t>亿美元</a:t>
            </a:r>
            <a:r>
              <a:rPr lang="en-US" altLang="zh-CN">
                <a:solidFill>
                  <a:srgbClr val="080808"/>
                </a:solidFill>
              </a:rPr>
              <a:t>,</a:t>
            </a:r>
            <a:r>
              <a:rPr lang="zh-CN" altLang="en-US">
                <a:solidFill>
                  <a:srgbClr val="080808"/>
                </a:solidFill>
              </a:rPr>
              <a:t>占据了世界贸易流量</a:t>
            </a:r>
            <a:r>
              <a:rPr lang="en-US" altLang="zh-CN">
                <a:solidFill>
                  <a:srgbClr val="080808"/>
                </a:solidFill>
              </a:rPr>
              <a:t>6.6</a:t>
            </a:r>
            <a:r>
              <a:rPr lang="zh-CN" altLang="en-US">
                <a:solidFill>
                  <a:srgbClr val="080808"/>
                </a:solidFill>
              </a:rPr>
              <a:t>兆美元的三分之一强</a:t>
            </a:r>
            <a:r>
              <a:rPr lang="en-US" altLang="zh-CN">
                <a:solidFill>
                  <a:srgbClr val="080808"/>
                </a:solidFill>
              </a:rPr>
              <a:t>(35%)</a:t>
            </a:r>
            <a:r>
              <a:rPr lang="zh-CN" altLang="en-US">
                <a:solidFill>
                  <a:srgbClr val="080808"/>
                </a:solidFill>
              </a:rPr>
              <a:t>。表</a:t>
            </a:r>
            <a:r>
              <a:rPr lang="en-US" altLang="zh-CN">
                <a:solidFill>
                  <a:srgbClr val="080808"/>
                </a:solidFill>
              </a:rPr>
              <a:t>1—1</a:t>
            </a:r>
            <a:r>
              <a:rPr lang="zh-CN" altLang="en-US">
                <a:solidFill>
                  <a:srgbClr val="080808"/>
                </a:solidFill>
              </a:rPr>
              <a:t>记录了这一事实。</a:t>
            </a:r>
            <a:endParaRPr lang="zh-CN" altLang="zh-CN">
              <a:solidFill>
                <a:srgbClr val="080808"/>
              </a:solidFill>
            </a:endParaRPr>
          </a:p>
        </p:txBody>
      </p:sp>
      <p:sp>
        <p:nvSpPr>
          <p:cNvPr id="26628" name="TextBox 7"/>
          <p:cNvSpPr txBox="1">
            <a:spLocks noChangeArrowheads="1"/>
          </p:cNvSpPr>
          <p:nvPr/>
        </p:nvSpPr>
        <p:spPr bwMode="auto">
          <a:xfrm>
            <a:off x="574675" y="5661025"/>
            <a:ext cx="7848600" cy="646113"/>
          </a:xfrm>
          <a:prstGeom prst="rect">
            <a:avLst/>
          </a:prstGeom>
          <a:blipFill dpi="0" rotWithShape="1">
            <a:blip r:embed="rId5"/>
            <a:srcRect/>
            <a:tile tx="0" ty="0" sx="100000" sy="100000" flip="none" algn="tl"/>
          </a:blipFill>
          <a:ln w="9525">
            <a:noFill/>
            <a:miter lim="800000"/>
            <a:headEnd/>
            <a:tailEnd/>
          </a:ln>
        </p:spPr>
        <p:txBody>
          <a:bodyPr>
            <a:spAutoFit/>
          </a:bodyPr>
          <a:lstStyle/>
          <a:p>
            <a:r>
              <a:rPr lang="zh-CN" altLang="zh-CN">
                <a:solidFill>
                  <a:srgbClr val="080808"/>
                </a:solidFill>
              </a:rPr>
              <a:t>该表还表明</a:t>
            </a:r>
            <a:r>
              <a:rPr lang="zh-CN" altLang="en-US">
                <a:solidFill>
                  <a:srgbClr val="080808"/>
                </a:solidFill>
              </a:rPr>
              <a:t>：</a:t>
            </a:r>
            <a:r>
              <a:rPr lang="zh-CN" altLang="zh-CN">
                <a:solidFill>
                  <a:srgbClr val="080808"/>
                </a:solidFill>
              </a:rPr>
              <a:t>大量的世界贸易是发生在其工业化发达水平和富裕程度都相似的国家之间的。</a:t>
            </a:r>
            <a:endParaRPr lang="zh-CN" altLang="en-US">
              <a:solidFill>
                <a:srgbClr val="080808"/>
              </a:solidFill>
            </a:endParaRPr>
          </a:p>
        </p:txBody>
      </p:sp>
      <p:sp>
        <p:nvSpPr>
          <p:cNvPr id="26629" name="TextBox 8"/>
          <p:cNvSpPr txBox="1">
            <a:spLocks noChangeArrowheads="1"/>
          </p:cNvSpPr>
          <p:nvPr/>
        </p:nvSpPr>
        <p:spPr bwMode="auto">
          <a:xfrm>
            <a:off x="2268538" y="333375"/>
            <a:ext cx="4103687" cy="460375"/>
          </a:xfrm>
          <a:prstGeom prst="rect">
            <a:avLst/>
          </a:prstGeom>
          <a:noFill/>
          <a:ln w="9525">
            <a:noFill/>
            <a:miter lim="800000"/>
            <a:headEnd/>
            <a:tailEnd/>
          </a:ln>
        </p:spPr>
        <p:txBody>
          <a:bodyPr>
            <a:spAutoFit/>
          </a:bodyPr>
          <a:lstStyle/>
          <a:p>
            <a:pPr algn="ctr"/>
            <a:r>
              <a:rPr lang="zh-CN" altLang="en-US" sz="2400" b="1">
                <a:solidFill>
                  <a:srgbClr val="080808"/>
                </a:solidFill>
              </a:rPr>
              <a:t>（</a:t>
            </a:r>
            <a:r>
              <a:rPr lang="en-US" altLang="zh-CN" sz="2400" b="1">
                <a:solidFill>
                  <a:srgbClr val="080808"/>
                </a:solidFill>
              </a:rPr>
              <a:t>1</a:t>
            </a:r>
            <a:r>
              <a:rPr lang="zh-CN" altLang="en-US" sz="2400" b="1">
                <a:solidFill>
                  <a:srgbClr val="080808"/>
                </a:solidFill>
              </a:rPr>
              <a:t>）  欧洲与美国贸易</a:t>
            </a:r>
            <a:endParaRPr lang="en-US" altLang="zh-CN" sz="2400" b="1">
              <a:solidFill>
                <a:srgbClr val="08080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xmlns="" id="{AF45946D-523A-47B1-A453-3563D7834189}"/>
              </a:ext>
            </a:extLst>
          </p:cNvPr>
          <p:cNvSpPr>
            <a:spLocks noGrp="1"/>
          </p:cNvSpPr>
          <p:nvPr>
            <p:ph type="title"/>
          </p:nvPr>
        </p:nvSpPr>
        <p:spPr/>
        <p:txBody>
          <a:bodyPr/>
          <a:lstStyle/>
          <a:p>
            <a:r>
              <a:rPr lang="zh-CN" altLang="en-US" i="0" dirty="0"/>
              <a:t>期末考试注意</a:t>
            </a:r>
            <a:r>
              <a:rPr lang="zh-CN" altLang="en-US" i="0" dirty="0" smtClean="0"/>
              <a:t>事项</a:t>
            </a:r>
            <a:endParaRPr lang="zh-CN" altLang="en-US" i="0" dirty="0"/>
          </a:p>
        </p:txBody>
      </p:sp>
      <p:sp>
        <p:nvSpPr>
          <p:cNvPr id="3" name="内容占位符 2">
            <a:extLst>
              <a:ext uri="{FF2B5EF4-FFF2-40B4-BE49-F238E27FC236}">
                <a16:creationId xmlns:a16="http://schemas.microsoft.com/office/drawing/2014/main" xmlns="" id="{AE7B86AF-8E14-4C51-94C7-4B82D9415D3F}"/>
              </a:ext>
            </a:extLst>
          </p:cNvPr>
          <p:cNvSpPr>
            <a:spLocks noGrp="1"/>
          </p:cNvSpPr>
          <p:nvPr>
            <p:ph idx="1"/>
          </p:nvPr>
        </p:nvSpPr>
        <p:spPr>
          <a:xfrm>
            <a:off x="827584" y="1295400"/>
            <a:ext cx="7859216" cy="5029200"/>
          </a:xfrm>
        </p:spPr>
        <p:txBody>
          <a:bodyPr/>
          <a:lstStyle/>
          <a:p>
            <a:r>
              <a:rPr lang="zh-CN" altLang="en-US" dirty="0" smtClean="0"/>
              <a:t>考试</a:t>
            </a:r>
            <a:r>
              <a:rPr lang="zh-CN" altLang="en-US" dirty="0"/>
              <a:t>题型</a:t>
            </a:r>
            <a:endParaRPr lang="en-US" altLang="zh-CN" dirty="0"/>
          </a:p>
          <a:p>
            <a:pPr lvl="1"/>
            <a:r>
              <a:rPr lang="zh-CN" altLang="en-US" dirty="0"/>
              <a:t>概念比较题</a:t>
            </a:r>
            <a:r>
              <a:rPr lang="en-US" altLang="zh-CN" dirty="0"/>
              <a:t>25%</a:t>
            </a:r>
          </a:p>
          <a:p>
            <a:pPr lvl="2"/>
            <a:r>
              <a:rPr lang="zh-CN" altLang="en-US" dirty="0"/>
              <a:t>课后术语</a:t>
            </a:r>
            <a:endParaRPr lang="en-US" altLang="zh-CN" dirty="0"/>
          </a:p>
          <a:p>
            <a:pPr lvl="1"/>
            <a:r>
              <a:rPr lang="zh-CN" altLang="en-US" dirty="0"/>
              <a:t>简答题</a:t>
            </a:r>
            <a:r>
              <a:rPr lang="en-US" altLang="zh-CN" dirty="0"/>
              <a:t>55%</a:t>
            </a:r>
          </a:p>
          <a:p>
            <a:pPr lvl="2"/>
            <a:r>
              <a:rPr lang="zh-CN" altLang="en-US" dirty="0"/>
              <a:t>经典贸易理论</a:t>
            </a:r>
            <a:endParaRPr lang="en-US" altLang="zh-CN" dirty="0"/>
          </a:p>
          <a:p>
            <a:pPr lvl="1"/>
            <a:r>
              <a:rPr lang="zh-CN" altLang="en-US" dirty="0"/>
              <a:t>综合分析题</a:t>
            </a:r>
            <a:r>
              <a:rPr lang="en-US" altLang="zh-CN" dirty="0"/>
              <a:t>20%</a:t>
            </a:r>
          </a:p>
          <a:p>
            <a:pPr lvl="2"/>
            <a:r>
              <a:rPr lang="zh-CN" altLang="en-US" dirty="0"/>
              <a:t>结合现实问题</a:t>
            </a:r>
            <a:r>
              <a:rPr lang="zh-CN" altLang="en-US" dirty="0" smtClean="0"/>
              <a:t>分析</a:t>
            </a:r>
            <a:endParaRPr lang="en-US" altLang="zh-CN" dirty="0"/>
          </a:p>
          <a:p>
            <a:pPr lvl="2"/>
            <a:endParaRPr lang="en-US" altLang="zh-CN" dirty="0" smtClean="0"/>
          </a:p>
          <a:p>
            <a:pPr lvl="2"/>
            <a:endParaRPr lang="en-US" altLang="zh-CN" dirty="0"/>
          </a:p>
          <a:p>
            <a:pPr marL="0" indent="0">
              <a:buNone/>
            </a:pPr>
            <a:endParaRPr lang="zh-CN" altLang="en-US" dirty="0"/>
          </a:p>
        </p:txBody>
      </p:sp>
      <p:sp>
        <p:nvSpPr>
          <p:cNvPr id="5" name="Rectangle 1"/>
          <p:cNvSpPr>
            <a:spLocks noChangeArrowheads="1"/>
          </p:cNvSpPr>
          <p:nvPr/>
        </p:nvSpPr>
        <p:spPr bwMode="auto">
          <a:xfrm>
            <a:off x="248478" y="5039600"/>
            <a:ext cx="7635424"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成绩比例：平时成绩</a:t>
            </a:r>
            <a:r>
              <a:rPr kumimoji="0" lang="zh-CN" altLang="en-US" sz="1200"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（考勤、作业）</a:t>
            </a:r>
            <a:r>
              <a:rPr kumimoji="0" lang="zh-CN" altLang="en-US"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占</a:t>
            </a:r>
            <a:r>
              <a:rPr kumimoji="0" lang="en-US" altLang="zh-CN"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20%</a:t>
            </a:r>
            <a:r>
              <a:rPr kumimoji="0" lang="zh-CN" altLang="en-US"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，期中考试占</a:t>
            </a:r>
            <a:r>
              <a:rPr kumimoji="0" lang="en-US" altLang="zh-CN"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30%</a:t>
            </a:r>
            <a:r>
              <a:rPr kumimoji="0" lang="zh-CN" altLang="en-US" b="1" i="0" u="none" strike="noStrike" cap="none" normalizeH="0" baseline="0" dirty="0" smtClean="0">
                <a:ln>
                  <a:noFill/>
                </a:ln>
                <a:solidFill>
                  <a:schemeClr val="tx1"/>
                </a:solidFill>
                <a:effectLst/>
                <a:latin typeface="宋体" panose="02010600030101010101" pitchFamily="2" charset="-122"/>
                <a:ea typeface="宋体" panose="02010600030101010101" pitchFamily="2" charset="-122"/>
                <a:cs typeface="Times New Roman" panose="02020603050405020304" pitchFamily="18" charset="0"/>
              </a:rPr>
              <a:t>，期末考试占</a:t>
            </a:r>
            <a:r>
              <a:rPr kumimoji="0" lang="en-US" altLang="zh-CN" b="1" i="0" u="none" strike="noStrike" cap="none" normalizeH="0" baseline="0" dirty="0" smtClean="0">
                <a:ln>
                  <a:noFill/>
                </a:ln>
                <a:solidFill>
                  <a:schemeClr val="tx1"/>
                </a:solidFill>
                <a:effectLst/>
                <a:latin typeface="Calibri" panose="020F0502020204030204" pitchFamily="34" charset="0"/>
                <a:ea typeface="宋体" panose="02010600030101010101" pitchFamily="2" charset="-122"/>
                <a:cs typeface="Calibri" panose="020F0502020204030204" pitchFamily="34" charset="0"/>
              </a:rPr>
              <a:t>50% </a:t>
            </a:r>
            <a:endParaRPr kumimoji="0" lang="en-US" altLang="zh-CN" sz="2800" b="1" i="0" u="none" strike="noStrike" cap="none" normalizeH="0" baseline="0" dirty="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388593410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内容占位符 2"/>
          <p:cNvSpPr>
            <a:spLocks noGrp="1"/>
          </p:cNvSpPr>
          <p:nvPr>
            <p:ph idx="1"/>
          </p:nvPr>
        </p:nvSpPr>
        <p:spPr>
          <a:xfrm>
            <a:off x="446088" y="1346200"/>
            <a:ext cx="8229600" cy="5029200"/>
          </a:xfrm>
        </p:spPr>
        <p:txBody>
          <a:bodyPr/>
          <a:lstStyle/>
          <a:p>
            <a:r>
              <a:rPr lang="zh-CN" altLang="en-US">
                <a:ea typeface="宋体" charset="-122"/>
              </a:rPr>
              <a:t>          </a:t>
            </a:r>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en-US" altLang="zh-CN">
              <a:ea typeface="宋体" charset="-122"/>
            </a:endParaRPr>
          </a:p>
          <a:p>
            <a:endParaRPr lang="zh-CN" altLang="en-US">
              <a:ea typeface="宋体" charset="-122"/>
            </a:endParaRPr>
          </a:p>
        </p:txBody>
      </p:sp>
      <p:sp>
        <p:nvSpPr>
          <p:cNvPr id="27650" name="标题 3"/>
          <p:cNvSpPr>
            <a:spLocks noGrp="1"/>
          </p:cNvSpPr>
          <p:nvPr>
            <p:ph type="title"/>
          </p:nvPr>
        </p:nvSpPr>
        <p:spPr>
          <a:xfrm>
            <a:off x="684213" y="392113"/>
            <a:ext cx="8229600" cy="461962"/>
          </a:xfrm>
        </p:spPr>
        <p:txBody>
          <a:bodyPr>
            <a:spAutoFit/>
          </a:bodyPr>
          <a:lstStyle/>
          <a:p>
            <a:r>
              <a:rPr lang="zh-CN" altLang="en-US" sz="2400" i="0">
                <a:ea typeface="宋体" charset="-122"/>
              </a:rPr>
              <a:t>（</a:t>
            </a:r>
            <a:r>
              <a:rPr lang="en-US" altLang="zh-CN" sz="2400" i="0">
                <a:ea typeface="宋体" charset="-122"/>
              </a:rPr>
              <a:t>2</a:t>
            </a:r>
            <a:r>
              <a:rPr lang="zh-CN" altLang="en-US" sz="2400" i="0">
                <a:ea typeface="宋体" charset="-122"/>
              </a:rPr>
              <a:t>）  美洲的贸易</a:t>
            </a:r>
            <a:endParaRPr lang="en-US" altLang="zh-CN" sz="2400" i="0">
              <a:ea typeface="宋体" charset="-122"/>
            </a:endParaRPr>
          </a:p>
        </p:txBody>
      </p:sp>
      <p:sp>
        <p:nvSpPr>
          <p:cNvPr id="27651" name="TextBox 10"/>
          <p:cNvSpPr txBox="1">
            <a:spLocks noChangeArrowheads="1"/>
          </p:cNvSpPr>
          <p:nvPr/>
        </p:nvSpPr>
        <p:spPr bwMode="auto">
          <a:xfrm>
            <a:off x="620713" y="981075"/>
            <a:ext cx="8083550" cy="708025"/>
          </a:xfrm>
          <a:prstGeom prst="rect">
            <a:avLst/>
          </a:prstGeom>
          <a:noFill/>
          <a:ln w="28575">
            <a:solidFill>
              <a:srgbClr val="009A46"/>
            </a:solidFill>
            <a:miter lim="800000"/>
            <a:headEnd/>
            <a:tailEnd/>
          </a:ln>
        </p:spPr>
        <p:txBody>
          <a:bodyPr>
            <a:spAutoFit/>
          </a:bodyPr>
          <a:lstStyle/>
          <a:p>
            <a:r>
              <a:rPr lang="zh-CN" altLang="zh-CN" sz="2000">
                <a:solidFill>
                  <a:srgbClr val="080808"/>
                </a:solidFill>
              </a:rPr>
              <a:t>所记录的美洲内部贸易额也是巨大的</a:t>
            </a:r>
            <a:r>
              <a:rPr lang="en-US" altLang="zh-CN" sz="2000">
                <a:solidFill>
                  <a:srgbClr val="080808"/>
                </a:solidFill>
              </a:rPr>
              <a:t>,</a:t>
            </a:r>
            <a:r>
              <a:rPr lang="zh-CN" altLang="zh-CN" sz="2000">
                <a:solidFill>
                  <a:srgbClr val="080808"/>
                </a:solidFill>
              </a:rPr>
              <a:t>这是指北美洲、中美洲、南美洲和加勒比地区之间的贸易。</a:t>
            </a:r>
            <a:endParaRPr lang="zh-CN" altLang="en-US">
              <a:solidFill>
                <a:srgbClr val="080808"/>
              </a:solidFill>
            </a:endParaRPr>
          </a:p>
        </p:txBody>
      </p:sp>
      <p:sp>
        <p:nvSpPr>
          <p:cNvPr id="27652" name="内容占位符 5"/>
          <p:cNvSpPr txBox="1">
            <a:spLocks/>
          </p:cNvSpPr>
          <p:nvPr/>
        </p:nvSpPr>
        <p:spPr bwMode="auto">
          <a:xfrm>
            <a:off x="592138" y="1968500"/>
            <a:ext cx="8081962" cy="3281363"/>
          </a:xfrm>
          <a:prstGeom prst="rect">
            <a:avLst/>
          </a:prstGeom>
          <a:blipFill dpi="0" rotWithShape="1">
            <a:blip r:embed="rId2"/>
            <a:srcRect/>
            <a:tile tx="0" ty="0" sx="100000" sy="100000" flip="none" algn="tl"/>
          </a:blipFill>
          <a:ln w="12700">
            <a:solidFill>
              <a:schemeClr val="tx1"/>
            </a:solidFill>
            <a:miter lim="800000"/>
            <a:headEnd/>
            <a:tailEnd/>
          </a:ln>
        </p:spPr>
        <p:txBody>
          <a:bodyPr>
            <a:spAutoFit/>
          </a:bodyPr>
          <a:lstStyle/>
          <a:p>
            <a:pPr>
              <a:spcBef>
                <a:spcPct val="20000"/>
              </a:spcBef>
              <a:buClr>
                <a:srgbClr val="5BBE4E"/>
              </a:buClr>
              <a:buFont typeface="Wingdings" pitchFamily="2" charset="2"/>
              <a:buNone/>
            </a:pPr>
            <a:r>
              <a:rPr lang="en-US" altLang="zh-CN" sz="2400" b="1">
                <a:solidFill>
                  <a:srgbClr val="080808"/>
                </a:solidFill>
              </a:rPr>
              <a:t>2000</a:t>
            </a:r>
            <a:r>
              <a:rPr lang="zh-CN" altLang="en-US" sz="2400" b="1">
                <a:solidFill>
                  <a:srgbClr val="080808"/>
                </a:solidFill>
              </a:rPr>
              <a:t>年美洲内部贸易额：</a:t>
            </a:r>
            <a:endParaRPr lang="en-US" altLang="zh-CN" sz="2400" b="1">
              <a:solidFill>
                <a:srgbClr val="080808"/>
              </a:solidFill>
            </a:endParaRPr>
          </a:p>
          <a:p>
            <a:pPr>
              <a:spcBef>
                <a:spcPct val="20000"/>
              </a:spcBef>
              <a:buClr>
                <a:srgbClr val="5BBE4E"/>
              </a:buClr>
              <a:buFont typeface="Wingdings" pitchFamily="2" charset="2"/>
              <a:buNone/>
            </a:pPr>
            <a:r>
              <a:rPr lang="zh-CN" altLang="en-US" sz="2000" b="1">
                <a:solidFill>
                  <a:srgbClr val="080808"/>
                </a:solidFill>
              </a:rPr>
              <a:t>美国            加拿大</a:t>
            </a:r>
            <a:endParaRPr lang="en-US" altLang="zh-CN" sz="2000" b="1">
              <a:solidFill>
                <a:srgbClr val="080808"/>
              </a:solidFill>
            </a:endParaRPr>
          </a:p>
          <a:p>
            <a:pPr>
              <a:spcBef>
                <a:spcPct val="20000"/>
              </a:spcBef>
              <a:buClr>
                <a:srgbClr val="5BBE4E"/>
              </a:buClr>
              <a:buFont typeface="Wingdings" pitchFamily="2" charset="2"/>
              <a:buNone/>
            </a:pPr>
            <a:r>
              <a:rPr lang="zh-CN" altLang="zh-CN">
                <a:solidFill>
                  <a:srgbClr val="080808"/>
                </a:solidFill>
              </a:rPr>
              <a:t>美国向加拿大出口了</a:t>
            </a:r>
            <a:r>
              <a:rPr lang="en-US" altLang="zh-CN">
                <a:solidFill>
                  <a:srgbClr val="080808"/>
                </a:solidFill>
              </a:rPr>
              <a:t>1 560</a:t>
            </a:r>
            <a:r>
              <a:rPr lang="zh-CN" altLang="zh-CN">
                <a:solidFill>
                  <a:srgbClr val="080808"/>
                </a:solidFill>
              </a:rPr>
              <a:t>亿美元</a:t>
            </a:r>
            <a:r>
              <a:rPr lang="en-US" altLang="zh-CN">
                <a:solidFill>
                  <a:srgbClr val="080808"/>
                </a:solidFill>
              </a:rPr>
              <a:t>,</a:t>
            </a:r>
            <a:r>
              <a:rPr lang="zh-CN" altLang="zh-CN">
                <a:solidFill>
                  <a:srgbClr val="080808"/>
                </a:solidFill>
              </a:rPr>
              <a:t>从加拿大进口了</a:t>
            </a:r>
            <a:r>
              <a:rPr lang="en-US" altLang="zh-CN">
                <a:solidFill>
                  <a:srgbClr val="080808"/>
                </a:solidFill>
              </a:rPr>
              <a:t>2 330</a:t>
            </a:r>
            <a:r>
              <a:rPr lang="zh-CN" altLang="zh-CN">
                <a:solidFill>
                  <a:srgbClr val="080808"/>
                </a:solidFill>
              </a:rPr>
              <a:t>亿美元。</a:t>
            </a:r>
            <a:endParaRPr lang="en-US" altLang="zh-CN">
              <a:solidFill>
                <a:srgbClr val="080808"/>
              </a:solidFill>
            </a:endParaRPr>
          </a:p>
          <a:p>
            <a:pPr>
              <a:spcBef>
                <a:spcPct val="20000"/>
              </a:spcBef>
              <a:buClr>
                <a:srgbClr val="5BBE4E"/>
              </a:buClr>
              <a:buFont typeface="Wingdings" pitchFamily="2" charset="2"/>
              <a:buNone/>
            </a:pPr>
            <a:r>
              <a:rPr lang="zh-CN" altLang="en-US" sz="2000" b="1">
                <a:solidFill>
                  <a:srgbClr val="080808"/>
                </a:solidFill>
              </a:rPr>
              <a:t>美国            </a:t>
            </a:r>
            <a:r>
              <a:rPr lang="zh-CN" altLang="zh-CN" sz="2000" b="1">
                <a:solidFill>
                  <a:srgbClr val="080808"/>
                </a:solidFill>
              </a:rPr>
              <a:t>拉丁美洲</a:t>
            </a:r>
            <a:r>
              <a:rPr lang="en-US" altLang="zh-CN" sz="2000">
                <a:solidFill>
                  <a:srgbClr val="080808"/>
                </a:solidFill>
              </a:rPr>
              <a:t>(</a:t>
            </a:r>
            <a:r>
              <a:rPr lang="zh-CN" altLang="zh-CN" sz="2000">
                <a:solidFill>
                  <a:srgbClr val="080808"/>
                </a:solidFill>
              </a:rPr>
              <a:t>由墨西哥、中美洲、南美洲和加勒比地区组成</a:t>
            </a:r>
            <a:r>
              <a:rPr lang="en-US" altLang="zh-CN" sz="2000">
                <a:solidFill>
                  <a:srgbClr val="080808"/>
                </a:solidFill>
              </a:rPr>
              <a:t>)</a:t>
            </a:r>
          </a:p>
          <a:p>
            <a:pPr>
              <a:spcBef>
                <a:spcPct val="20000"/>
              </a:spcBef>
              <a:buClr>
                <a:srgbClr val="5BBE4E"/>
              </a:buClr>
              <a:buFont typeface="Wingdings" pitchFamily="2" charset="2"/>
              <a:buNone/>
            </a:pPr>
            <a:r>
              <a:rPr lang="zh-CN" altLang="zh-CN">
                <a:solidFill>
                  <a:srgbClr val="080808"/>
                </a:solidFill>
              </a:rPr>
              <a:t>美国向拉丁美洲出口了</a:t>
            </a:r>
            <a:r>
              <a:rPr lang="en-US" altLang="zh-CN">
                <a:solidFill>
                  <a:srgbClr val="080808"/>
                </a:solidFill>
              </a:rPr>
              <a:t>1 730</a:t>
            </a:r>
            <a:r>
              <a:rPr lang="zh-CN" altLang="zh-CN">
                <a:solidFill>
                  <a:srgbClr val="080808"/>
                </a:solidFill>
              </a:rPr>
              <a:t>亿美元</a:t>
            </a:r>
            <a:r>
              <a:rPr lang="en-US" altLang="zh-CN">
                <a:solidFill>
                  <a:srgbClr val="080808"/>
                </a:solidFill>
              </a:rPr>
              <a:t>,</a:t>
            </a:r>
            <a:r>
              <a:rPr lang="zh-CN" altLang="zh-CN">
                <a:solidFill>
                  <a:srgbClr val="080808"/>
                </a:solidFill>
              </a:rPr>
              <a:t>从拉丁美洲进口了</a:t>
            </a:r>
            <a:r>
              <a:rPr lang="en-US" altLang="zh-CN">
                <a:solidFill>
                  <a:srgbClr val="080808"/>
                </a:solidFill>
              </a:rPr>
              <a:t>2 150</a:t>
            </a:r>
            <a:r>
              <a:rPr lang="zh-CN" altLang="zh-CN">
                <a:solidFill>
                  <a:srgbClr val="080808"/>
                </a:solidFill>
              </a:rPr>
              <a:t>亿美元。</a:t>
            </a:r>
            <a:endParaRPr lang="en-US" altLang="zh-CN">
              <a:solidFill>
                <a:srgbClr val="080808"/>
              </a:solidFill>
            </a:endParaRPr>
          </a:p>
          <a:p>
            <a:pPr>
              <a:spcBef>
                <a:spcPct val="20000"/>
              </a:spcBef>
              <a:buClr>
                <a:srgbClr val="5BBE4E"/>
              </a:buClr>
              <a:buFont typeface="Wingdings" pitchFamily="2" charset="2"/>
              <a:buNone/>
            </a:pPr>
            <a:r>
              <a:rPr lang="zh-CN" altLang="en-US" sz="2000" b="1">
                <a:solidFill>
                  <a:srgbClr val="080808"/>
                </a:solidFill>
              </a:rPr>
              <a:t>加拿大           拉丁美洲</a:t>
            </a:r>
            <a:endParaRPr lang="en-US" altLang="zh-CN" sz="2000" b="1">
              <a:solidFill>
                <a:srgbClr val="080808"/>
              </a:solidFill>
            </a:endParaRPr>
          </a:p>
          <a:p>
            <a:pPr>
              <a:spcBef>
                <a:spcPct val="20000"/>
              </a:spcBef>
              <a:buClr>
                <a:srgbClr val="5BBE4E"/>
              </a:buClr>
              <a:buFont typeface="Wingdings" pitchFamily="2" charset="2"/>
              <a:buNone/>
            </a:pPr>
            <a:r>
              <a:rPr lang="zh-CN" altLang="en-US" sz="2000" b="1">
                <a:solidFill>
                  <a:srgbClr val="080808"/>
                </a:solidFill>
              </a:rPr>
              <a:t>拉丁美洲内部</a:t>
            </a:r>
            <a:endParaRPr lang="en-US" altLang="zh-CN" sz="2000" b="1">
              <a:solidFill>
                <a:srgbClr val="080808"/>
              </a:solidFill>
            </a:endParaRPr>
          </a:p>
          <a:p>
            <a:pPr>
              <a:spcBef>
                <a:spcPct val="20000"/>
              </a:spcBef>
              <a:buClr>
                <a:srgbClr val="5BBE4E"/>
              </a:buClr>
              <a:buFont typeface="Wingdings" pitchFamily="2" charset="2"/>
              <a:buNone/>
            </a:pPr>
            <a:r>
              <a:rPr lang="zh-CN" altLang="en-US" sz="2000">
                <a:solidFill>
                  <a:srgbClr val="080808"/>
                </a:solidFill>
              </a:rPr>
              <a:t>加总</a:t>
            </a:r>
            <a:r>
              <a:rPr lang="zh-CN" altLang="zh-CN" sz="2000">
                <a:solidFill>
                  <a:srgbClr val="080808"/>
                </a:solidFill>
              </a:rPr>
              <a:t>得到</a:t>
            </a:r>
            <a:r>
              <a:rPr lang="zh-CN" altLang="en-US" sz="2000">
                <a:solidFill>
                  <a:srgbClr val="080808"/>
                </a:solidFill>
              </a:rPr>
              <a:t>：</a:t>
            </a:r>
            <a:r>
              <a:rPr lang="en-US" altLang="zh-CN" sz="2000">
                <a:solidFill>
                  <a:srgbClr val="080808"/>
                </a:solidFill>
              </a:rPr>
              <a:t>2000</a:t>
            </a:r>
            <a:r>
              <a:rPr lang="zh-CN" altLang="zh-CN" sz="2000">
                <a:solidFill>
                  <a:srgbClr val="080808"/>
                </a:solidFill>
              </a:rPr>
              <a:t>年美洲内部总贸易额为</a:t>
            </a:r>
            <a:r>
              <a:rPr lang="en-US" altLang="zh-CN" sz="2000">
                <a:solidFill>
                  <a:srgbClr val="080808"/>
                </a:solidFill>
              </a:rPr>
              <a:t>8 600</a:t>
            </a:r>
            <a:r>
              <a:rPr lang="zh-CN" altLang="zh-CN" sz="2000">
                <a:solidFill>
                  <a:srgbClr val="080808"/>
                </a:solidFill>
              </a:rPr>
              <a:t>亿美元</a:t>
            </a:r>
            <a:r>
              <a:rPr lang="en-US" altLang="zh-CN" sz="2000">
                <a:solidFill>
                  <a:srgbClr val="080808"/>
                </a:solidFill>
              </a:rPr>
              <a:t>,</a:t>
            </a:r>
            <a:r>
              <a:rPr lang="zh-CN" altLang="zh-CN" sz="2000">
                <a:solidFill>
                  <a:srgbClr val="080808"/>
                </a:solidFill>
              </a:rPr>
              <a:t>占世界贸易的八分之一</a:t>
            </a:r>
            <a:r>
              <a:rPr lang="en-US" altLang="zh-CN" sz="2000">
                <a:solidFill>
                  <a:srgbClr val="080808"/>
                </a:solidFill>
              </a:rPr>
              <a:t>(13%)</a:t>
            </a:r>
            <a:r>
              <a:rPr lang="zh-CN" altLang="zh-CN" sz="2000">
                <a:solidFill>
                  <a:srgbClr val="080808"/>
                </a:solidFill>
              </a:rPr>
              <a:t>。</a:t>
            </a:r>
          </a:p>
        </p:txBody>
      </p:sp>
      <p:cxnSp>
        <p:nvCxnSpPr>
          <p:cNvPr id="19" name="直接箭头连接符 18"/>
          <p:cNvCxnSpPr/>
          <p:nvPr/>
        </p:nvCxnSpPr>
        <p:spPr>
          <a:xfrm>
            <a:off x="1382713" y="2565400"/>
            <a:ext cx="569912" cy="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a:off x="1255713" y="3284538"/>
            <a:ext cx="696912" cy="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a:off x="1463675" y="3956050"/>
            <a:ext cx="741363" cy="0"/>
          </a:xfrm>
          <a:prstGeom prst="straightConnector1">
            <a:avLst/>
          </a:prstGeom>
          <a:ln w="28575">
            <a:solidFill>
              <a:srgbClr val="FF0000"/>
            </a:solidFill>
            <a:headEnd type="arrow"/>
            <a:tailEnd type="arrow"/>
          </a:ln>
        </p:spPr>
        <p:style>
          <a:lnRef idx="1">
            <a:schemeClr val="accent1"/>
          </a:lnRef>
          <a:fillRef idx="0">
            <a:schemeClr val="accent1"/>
          </a:fillRef>
          <a:effectRef idx="0">
            <a:schemeClr val="accent1"/>
          </a:effectRef>
          <a:fontRef idx="minor">
            <a:schemeClr val="tx1"/>
          </a:fontRef>
        </p:style>
      </p:cxnSp>
      <p:sp>
        <p:nvSpPr>
          <p:cNvPr id="27656" name="TextBox 28"/>
          <p:cNvSpPr txBox="1">
            <a:spLocks noChangeArrowheads="1"/>
          </p:cNvSpPr>
          <p:nvPr/>
        </p:nvSpPr>
        <p:spPr bwMode="auto">
          <a:xfrm>
            <a:off x="590550" y="5516563"/>
            <a:ext cx="8083550" cy="923925"/>
          </a:xfrm>
          <a:prstGeom prst="rect">
            <a:avLst/>
          </a:prstGeom>
          <a:noFill/>
          <a:ln w="28575">
            <a:solidFill>
              <a:srgbClr val="009A46"/>
            </a:solidFill>
            <a:miter lim="800000"/>
            <a:headEnd/>
            <a:tailEnd/>
          </a:ln>
        </p:spPr>
        <p:txBody>
          <a:bodyPr>
            <a:spAutoFit/>
          </a:bodyPr>
          <a:lstStyle/>
          <a:p>
            <a:pPr marL="95250" indent="-95250">
              <a:lnSpc>
                <a:spcPct val="90000"/>
              </a:lnSpc>
              <a:spcBef>
                <a:spcPct val="20000"/>
              </a:spcBef>
              <a:buClr>
                <a:srgbClr val="F77A1D"/>
              </a:buClr>
              <a:buFont typeface="Wingdings" pitchFamily="2" charset="2"/>
              <a:buNone/>
            </a:pPr>
            <a:r>
              <a:rPr lang="zh-CN" altLang="en-US" sz="2000" b="1">
                <a:solidFill>
                  <a:srgbClr val="230D75"/>
                </a:solidFill>
                <a:latin typeface="黑体" pitchFamily="2" charset="-122"/>
                <a:ea typeface="黑体" pitchFamily="2" charset="-122"/>
              </a:rPr>
              <a:t>美洲内部贸易额＋欧洲内部贸易额＋美洲和欧洲地区对世界其他地方所有的出口＝</a:t>
            </a:r>
            <a:r>
              <a:rPr lang="en-US" altLang="zh-CN" sz="2000">
                <a:solidFill>
                  <a:srgbClr val="080808"/>
                </a:solidFill>
              </a:rPr>
              <a:t> 38 400</a:t>
            </a:r>
            <a:r>
              <a:rPr lang="zh-CN" altLang="zh-CN" sz="2000">
                <a:solidFill>
                  <a:srgbClr val="080808"/>
                </a:solidFill>
              </a:rPr>
              <a:t>亿美元</a:t>
            </a:r>
            <a:r>
              <a:rPr lang="zh-CN" altLang="en-US" sz="2000">
                <a:solidFill>
                  <a:srgbClr val="080808"/>
                </a:solidFill>
              </a:rPr>
              <a:t>，</a:t>
            </a:r>
            <a:r>
              <a:rPr lang="zh-CN" altLang="zh-CN" sz="2000">
                <a:solidFill>
                  <a:srgbClr val="080808"/>
                </a:solidFill>
              </a:rPr>
              <a:t>占世界贸易额</a:t>
            </a:r>
            <a:r>
              <a:rPr lang="en-US" altLang="zh-CN" sz="2000">
                <a:solidFill>
                  <a:srgbClr val="080808"/>
                </a:solidFill>
              </a:rPr>
              <a:t>6.6</a:t>
            </a:r>
            <a:r>
              <a:rPr lang="zh-CN" altLang="zh-CN" sz="2000">
                <a:solidFill>
                  <a:srgbClr val="080808"/>
                </a:solidFill>
              </a:rPr>
              <a:t>兆美元的一半多</a:t>
            </a:r>
            <a:r>
              <a:rPr lang="en-US" altLang="zh-CN" sz="2000">
                <a:solidFill>
                  <a:srgbClr val="080808"/>
                </a:solidFill>
              </a:rPr>
              <a:t>(58%)</a:t>
            </a:r>
            <a:r>
              <a:rPr lang="zh-CN" altLang="zh-CN" sz="2000">
                <a:solidFill>
                  <a:srgbClr val="080808"/>
                </a:solidFill>
              </a:rPr>
              <a:t>。</a:t>
            </a:r>
            <a:r>
              <a:rPr lang="zh-CN" altLang="en-US" sz="2000">
                <a:solidFill>
                  <a:srgbClr val="080808"/>
                </a:solidFill>
              </a:rPr>
              <a:t>如</a:t>
            </a:r>
            <a:r>
              <a:rPr lang="zh-CN" altLang="zh-CN" sz="2000">
                <a:solidFill>
                  <a:srgbClr val="080808"/>
                </a:solidFill>
              </a:rPr>
              <a:t>表</a:t>
            </a:r>
            <a:r>
              <a:rPr lang="en-US" altLang="zh-CN" sz="2000">
                <a:solidFill>
                  <a:srgbClr val="080808"/>
                </a:solidFill>
              </a:rPr>
              <a:t>1</a:t>
            </a:r>
            <a:r>
              <a:rPr lang="zh-CN" altLang="zh-CN" sz="2000">
                <a:solidFill>
                  <a:srgbClr val="080808"/>
                </a:solidFill>
              </a:rPr>
              <a:t>—</a:t>
            </a:r>
            <a:r>
              <a:rPr lang="en-US" altLang="zh-CN" sz="2000">
                <a:solidFill>
                  <a:srgbClr val="080808"/>
                </a:solidFill>
              </a:rPr>
              <a:t>1</a:t>
            </a:r>
            <a:r>
              <a:rPr lang="zh-CN" altLang="zh-CN" sz="2000">
                <a:solidFill>
                  <a:srgbClr val="080808"/>
                </a:solidFill>
              </a:rPr>
              <a:t>中</a:t>
            </a:r>
            <a:r>
              <a:rPr lang="zh-CN" altLang="en-US" sz="2000">
                <a:solidFill>
                  <a:srgbClr val="080808"/>
                </a:solidFill>
              </a:rPr>
              <a:t>所示。</a:t>
            </a:r>
            <a:endParaRPr lang="en-US" altLang="zh-CN" sz="2000" b="1">
              <a:solidFill>
                <a:srgbClr val="993300"/>
              </a:solidFill>
              <a:latin typeface="黑体" pitchFamily="2" charset="-122"/>
              <a:ea typeface="黑体" pitchFamily="2" charset="-122"/>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标题 3"/>
          <p:cNvSpPr>
            <a:spLocks noGrp="1"/>
          </p:cNvSpPr>
          <p:nvPr>
            <p:ph type="title"/>
          </p:nvPr>
        </p:nvSpPr>
        <p:spPr>
          <a:xfrm>
            <a:off x="468313" y="463550"/>
            <a:ext cx="8229600" cy="461963"/>
          </a:xfrm>
        </p:spPr>
        <p:txBody>
          <a:bodyPr>
            <a:spAutoFit/>
          </a:bodyPr>
          <a:lstStyle/>
          <a:p>
            <a:r>
              <a:rPr lang="zh-CN" altLang="en-US" sz="2400" i="0">
                <a:ea typeface="宋体" charset="-122"/>
              </a:rPr>
              <a:t>（</a:t>
            </a:r>
            <a:r>
              <a:rPr lang="en-US" altLang="zh-CN" sz="2400" i="0">
                <a:ea typeface="宋体" charset="-122"/>
              </a:rPr>
              <a:t>3</a:t>
            </a:r>
            <a:r>
              <a:rPr lang="zh-CN" altLang="en-US" sz="2400" i="0">
                <a:ea typeface="宋体" charset="-122"/>
              </a:rPr>
              <a:t>）  与亚洲的贸易</a:t>
            </a:r>
            <a:endParaRPr lang="en-US" altLang="zh-CN" sz="2400" i="0">
              <a:ea typeface="宋体" charset="-122"/>
            </a:endParaRPr>
          </a:p>
        </p:txBody>
      </p:sp>
      <p:sp>
        <p:nvSpPr>
          <p:cNvPr id="6" name="Rectangle 86"/>
          <p:cNvSpPr>
            <a:spLocks noGrp="1" noChangeArrowheads="1"/>
          </p:cNvSpPr>
          <p:nvPr>
            <p:ph idx="1"/>
          </p:nvPr>
        </p:nvSpPr>
        <p:spPr>
          <a:xfrm>
            <a:off x="500063" y="981075"/>
            <a:ext cx="8229600" cy="1322388"/>
          </a:xfrm>
          <a:solidFill>
            <a:srgbClr val="009900">
              <a:alpha val="21176"/>
            </a:srgbClr>
          </a:solidFill>
          <a:ln w="76200" cmpd="tri" algn="ctr">
            <a:solidFill>
              <a:srgbClr val="008000"/>
            </a:solidFill>
          </a:ln>
        </p:spPr>
        <p:txBody>
          <a:bodyPr>
            <a:spAutoFit/>
          </a:bodyPr>
          <a:lstStyle/>
          <a:p>
            <a:pPr marL="0" indent="0">
              <a:buFont typeface="Wingdings" pitchFamily="2" charset="2"/>
              <a:buNone/>
            </a:pPr>
            <a:r>
              <a:rPr lang="zh-CN" altLang="zh-CN" sz="2000">
                <a:ea typeface="宋体" charset="-122"/>
              </a:rPr>
              <a:t>图</a:t>
            </a:r>
            <a:r>
              <a:rPr lang="en-US" altLang="zh-CN" sz="2000">
                <a:ea typeface="宋体" charset="-122"/>
              </a:rPr>
              <a:t>1</a:t>
            </a:r>
            <a:r>
              <a:rPr lang="zh-CN" altLang="zh-CN" sz="2000">
                <a:ea typeface="宋体" charset="-122"/>
              </a:rPr>
              <a:t>—</a:t>
            </a:r>
            <a:r>
              <a:rPr lang="en-US" altLang="zh-CN" sz="2000">
                <a:ea typeface="宋体" charset="-122"/>
              </a:rPr>
              <a:t>2</a:t>
            </a:r>
            <a:r>
              <a:rPr lang="zh-CN" altLang="zh-CN" sz="2000">
                <a:ea typeface="宋体" charset="-122"/>
              </a:rPr>
              <a:t>所示的</a:t>
            </a:r>
            <a:r>
              <a:rPr lang="zh-CN" altLang="zh-CN" sz="2000" b="1">
                <a:ea typeface="宋体" charset="-122"/>
              </a:rPr>
              <a:t>第三大贸易流量</a:t>
            </a:r>
            <a:r>
              <a:rPr lang="zh-CN" altLang="zh-CN" sz="2000">
                <a:ea typeface="宋体" charset="-122"/>
              </a:rPr>
              <a:t>是与亚洲的贸易。例如</a:t>
            </a:r>
            <a:r>
              <a:rPr lang="en-US" altLang="zh-CN" sz="2000">
                <a:ea typeface="宋体" charset="-122"/>
              </a:rPr>
              <a:t>,2000</a:t>
            </a:r>
            <a:r>
              <a:rPr lang="zh-CN" altLang="zh-CN" sz="2000">
                <a:ea typeface="宋体" charset="-122"/>
              </a:rPr>
              <a:t>年欧洲向亚洲国家出口了</a:t>
            </a:r>
            <a:r>
              <a:rPr lang="en-US" altLang="zh-CN" sz="2000">
                <a:ea typeface="宋体" charset="-122"/>
              </a:rPr>
              <a:t>1 940</a:t>
            </a:r>
            <a:r>
              <a:rPr lang="zh-CN" altLang="zh-CN" sz="2000">
                <a:ea typeface="宋体" charset="-122"/>
              </a:rPr>
              <a:t>亿美元</a:t>
            </a:r>
            <a:r>
              <a:rPr lang="en-US" altLang="zh-CN" sz="2000">
                <a:ea typeface="宋体" charset="-122"/>
              </a:rPr>
              <a:t>,</a:t>
            </a:r>
            <a:r>
              <a:rPr lang="zh-CN" altLang="zh-CN" sz="2000">
                <a:ea typeface="宋体" charset="-122"/>
              </a:rPr>
              <a:t>进口了</a:t>
            </a:r>
            <a:r>
              <a:rPr lang="en-US" altLang="zh-CN" sz="2000">
                <a:ea typeface="宋体" charset="-122"/>
              </a:rPr>
              <a:t>3 380</a:t>
            </a:r>
            <a:r>
              <a:rPr lang="zh-CN" altLang="zh-CN" sz="2000">
                <a:ea typeface="宋体" charset="-122"/>
              </a:rPr>
              <a:t>亿美元。美国向日本出口了</a:t>
            </a:r>
            <a:r>
              <a:rPr lang="en-US" altLang="zh-CN" sz="2000">
                <a:ea typeface="宋体" charset="-122"/>
              </a:rPr>
              <a:t>730</a:t>
            </a:r>
            <a:r>
              <a:rPr lang="zh-CN" altLang="zh-CN" sz="2000">
                <a:ea typeface="宋体" charset="-122"/>
              </a:rPr>
              <a:t>亿美元</a:t>
            </a:r>
            <a:r>
              <a:rPr lang="en-US" altLang="zh-CN" sz="2000">
                <a:ea typeface="宋体" charset="-122"/>
              </a:rPr>
              <a:t>,</a:t>
            </a:r>
            <a:r>
              <a:rPr lang="zh-CN" altLang="zh-CN" sz="2000">
                <a:ea typeface="宋体" charset="-122"/>
              </a:rPr>
              <a:t>向亚洲其他国家和地区出口了</a:t>
            </a:r>
            <a:r>
              <a:rPr lang="en-US" altLang="zh-CN" sz="2000">
                <a:ea typeface="宋体" charset="-122"/>
              </a:rPr>
              <a:t>1 440</a:t>
            </a:r>
            <a:r>
              <a:rPr lang="zh-CN" altLang="zh-CN" sz="2000">
                <a:ea typeface="宋体" charset="-122"/>
              </a:rPr>
              <a:t>亿美元</a:t>
            </a:r>
            <a:r>
              <a:rPr lang="en-US" altLang="zh-CN" sz="2000">
                <a:ea typeface="宋体" charset="-122"/>
              </a:rPr>
              <a:t>,</a:t>
            </a:r>
            <a:r>
              <a:rPr lang="zh-CN" altLang="zh-CN" sz="2000">
                <a:ea typeface="宋体" charset="-122"/>
              </a:rPr>
              <a:t>从这些地区进口了两倍之多。</a:t>
            </a:r>
          </a:p>
        </p:txBody>
      </p:sp>
      <p:sp>
        <p:nvSpPr>
          <p:cNvPr id="28675" name="内容占位符 2"/>
          <p:cNvSpPr txBox="1">
            <a:spLocks/>
          </p:cNvSpPr>
          <p:nvPr/>
        </p:nvSpPr>
        <p:spPr bwMode="auto">
          <a:xfrm>
            <a:off x="473075" y="2420938"/>
            <a:ext cx="8281988" cy="2303462"/>
          </a:xfrm>
          <a:prstGeom prst="rect">
            <a:avLst/>
          </a:prstGeom>
          <a:blipFill dpi="0" rotWithShape="1">
            <a:blip r:embed="rId2"/>
            <a:srcRect/>
            <a:tile tx="0" ty="0" sx="100000" sy="100000" flip="none" algn="tl"/>
          </a:blipFill>
          <a:ln w="19050" cmpd="dbl">
            <a:solidFill>
              <a:schemeClr val="tx1"/>
            </a:solidFill>
            <a:miter lim="800000"/>
            <a:headEnd/>
            <a:tailEnd/>
          </a:ln>
        </p:spPr>
        <p:txBody>
          <a:bodyPr/>
          <a:lstStyle/>
          <a:p>
            <a:pPr>
              <a:spcBef>
                <a:spcPct val="20000"/>
              </a:spcBef>
              <a:buClr>
                <a:srgbClr val="5BBE4E"/>
              </a:buClr>
              <a:buFont typeface="Wingdings" pitchFamily="2" charset="2"/>
              <a:buNone/>
            </a:pPr>
            <a:r>
              <a:rPr lang="zh-CN" altLang="zh-CN" sz="2000" dirty="0">
                <a:solidFill>
                  <a:srgbClr val="080808"/>
                </a:solidFill>
              </a:rPr>
              <a:t>把亚洲对美国的出口加以分解</a:t>
            </a:r>
            <a:r>
              <a:rPr lang="en-US" altLang="zh-CN" sz="2000" dirty="0">
                <a:solidFill>
                  <a:srgbClr val="080808"/>
                </a:solidFill>
              </a:rPr>
              <a:t>, </a:t>
            </a:r>
            <a:r>
              <a:rPr lang="en-US" altLang="zh-CN" sz="2000" b="1" dirty="0">
                <a:solidFill>
                  <a:srgbClr val="080808"/>
                </a:solidFill>
              </a:rPr>
              <a:t>2000</a:t>
            </a:r>
            <a:r>
              <a:rPr lang="zh-CN" altLang="zh-CN" sz="2000" b="1" dirty="0">
                <a:solidFill>
                  <a:srgbClr val="080808"/>
                </a:solidFill>
              </a:rPr>
              <a:t>年</a:t>
            </a:r>
            <a:r>
              <a:rPr lang="zh-CN" altLang="en-US" sz="2000" dirty="0">
                <a:solidFill>
                  <a:srgbClr val="080808"/>
                </a:solidFill>
              </a:rPr>
              <a:t>，</a:t>
            </a:r>
            <a:r>
              <a:rPr lang="zh-CN" altLang="zh-CN" sz="2000" dirty="0">
                <a:solidFill>
                  <a:srgbClr val="080808"/>
                </a:solidFill>
              </a:rPr>
              <a:t>最大的出口国是日本</a:t>
            </a:r>
            <a:r>
              <a:rPr lang="en-US" altLang="zh-CN" sz="2000" dirty="0">
                <a:solidFill>
                  <a:srgbClr val="080808"/>
                </a:solidFill>
              </a:rPr>
              <a:t>,</a:t>
            </a:r>
            <a:r>
              <a:rPr lang="zh-CN" altLang="zh-CN" sz="2000" dirty="0" smtClean="0">
                <a:solidFill>
                  <a:srgbClr val="080808"/>
                </a:solidFill>
              </a:rPr>
              <a:t>它卖</a:t>
            </a:r>
            <a:r>
              <a:rPr lang="zh-CN" altLang="zh-CN" sz="2000" dirty="0">
                <a:solidFill>
                  <a:srgbClr val="080808"/>
                </a:solidFill>
              </a:rPr>
              <a:t>了</a:t>
            </a:r>
            <a:r>
              <a:rPr lang="en-US" altLang="zh-CN" sz="2000" dirty="0">
                <a:solidFill>
                  <a:srgbClr val="080808"/>
                </a:solidFill>
              </a:rPr>
              <a:t>1 510</a:t>
            </a:r>
            <a:r>
              <a:rPr lang="zh-CN" altLang="zh-CN" sz="2000" dirty="0">
                <a:solidFill>
                  <a:srgbClr val="080808"/>
                </a:solidFill>
              </a:rPr>
              <a:t>亿美元货物</a:t>
            </a:r>
            <a:r>
              <a:rPr lang="en-US" altLang="zh-CN" sz="2000" dirty="0">
                <a:solidFill>
                  <a:srgbClr val="080808"/>
                </a:solidFill>
              </a:rPr>
              <a:t>,</a:t>
            </a:r>
            <a:r>
              <a:rPr lang="zh-CN" altLang="zh-CN" sz="2000" dirty="0">
                <a:solidFill>
                  <a:srgbClr val="080808"/>
                </a:solidFill>
              </a:rPr>
              <a:t>其次是中国</a:t>
            </a:r>
            <a:r>
              <a:rPr lang="en-US" altLang="zh-CN" sz="2000" dirty="0">
                <a:solidFill>
                  <a:srgbClr val="080808"/>
                </a:solidFill>
              </a:rPr>
              <a:t>,</a:t>
            </a:r>
            <a:r>
              <a:rPr lang="zh-CN" altLang="zh-CN" sz="2000" dirty="0">
                <a:solidFill>
                  <a:srgbClr val="080808"/>
                </a:solidFill>
              </a:rPr>
              <a:t>卖了</a:t>
            </a:r>
            <a:r>
              <a:rPr lang="en-US" altLang="zh-CN" sz="2000" dirty="0">
                <a:solidFill>
                  <a:srgbClr val="080808"/>
                </a:solidFill>
              </a:rPr>
              <a:t>1 210</a:t>
            </a:r>
            <a:r>
              <a:rPr lang="zh-CN" altLang="zh-CN" sz="2000" dirty="0">
                <a:solidFill>
                  <a:srgbClr val="080808"/>
                </a:solidFill>
              </a:rPr>
              <a:t>亿美元。韩国和中国台湾各出口了</a:t>
            </a:r>
            <a:r>
              <a:rPr lang="en-US" altLang="zh-CN" sz="2000" dirty="0">
                <a:solidFill>
                  <a:srgbClr val="080808"/>
                </a:solidFill>
              </a:rPr>
              <a:t>420</a:t>
            </a:r>
            <a:r>
              <a:rPr lang="zh-CN" altLang="zh-CN" sz="2000" dirty="0">
                <a:solidFill>
                  <a:srgbClr val="080808"/>
                </a:solidFill>
              </a:rPr>
              <a:t>亿美元。印度、印度尼西亚、泰国、越南和其他亚洲国家和地区的出口则较少。所有亚洲国家和地区对美国的出口总额达</a:t>
            </a:r>
            <a:r>
              <a:rPr lang="en-US" altLang="zh-CN" sz="2000" dirty="0">
                <a:solidFill>
                  <a:srgbClr val="080808"/>
                </a:solidFill>
              </a:rPr>
              <a:t>4 660</a:t>
            </a:r>
            <a:r>
              <a:rPr lang="zh-CN" altLang="zh-CN" sz="2000" dirty="0">
                <a:solidFill>
                  <a:srgbClr val="080808"/>
                </a:solidFill>
              </a:rPr>
              <a:t>亿美元。自</a:t>
            </a:r>
            <a:r>
              <a:rPr lang="en-US" altLang="zh-CN" sz="2000" dirty="0">
                <a:solidFill>
                  <a:srgbClr val="080808"/>
                </a:solidFill>
              </a:rPr>
              <a:t>2000</a:t>
            </a:r>
            <a:r>
              <a:rPr lang="zh-CN" altLang="zh-CN" sz="2000" dirty="0">
                <a:solidFill>
                  <a:srgbClr val="080808"/>
                </a:solidFill>
              </a:rPr>
              <a:t>年以来</a:t>
            </a:r>
            <a:r>
              <a:rPr lang="en-US" altLang="zh-CN" sz="2000" dirty="0">
                <a:solidFill>
                  <a:srgbClr val="080808"/>
                </a:solidFill>
              </a:rPr>
              <a:t>,</a:t>
            </a:r>
            <a:r>
              <a:rPr lang="zh-CN" altLang="zh-CN" sz="2000" dirty="0">
                <a:solidFill>
                  <a:srgbClr val="080808"/>
                </a:solidFill>
              </a:rPr>
              <a:t>地图上所示的这些贸易额数字有了巨大增长。</a:t>
            </a:r>
            <a:r>
              <a:rPr lang="en-US" altLang="zh-CN" sz="2000" b="1" dirty="0">
                <a:solidFill>
                  <a:srgbClr val="080808"/>
                </a:solidFill>
              </a:rPr>
              <a:t>2005</a:t>
            </a:r>
            <a:r>
              <a:rPr lang="zh-CN" altLang="zh-CN" sz="2000" b="1" dirty="0">
                <a:solidFill>
                  <a:srgbClr val="080808"/>
                </a:solidFill>
              </a:rPr>
              <a:t>年</a:t>
            </a:r>
            <a:r>
              <a:rPr lang="en-US" altLang="zh-CN" sz="2000" dirty="0">
                <a:solidFill>
                  <a:srgbClr val="080808"/>
                </a:solidFill>
              </a:rPr>
              <a:t>,</a:t>
            </a:r>
            <a:r>
              <a:rPr lang="zh-CN" altLang="zh-CN" sz="2000" dirty="0">
                <a:solidFill>
                  <a:srgbClr val="080808"/>
                </a:solidFill>
              </a:rPr>
              <a:t>中国是亚洲对美国的最大出口国</a:t>
            </a:r>
            <a:r>
              <a:rPr lang="en-US" altLang="zh-CN" sz="2000" dirty="0">
                <a:solidFill>
                  <a:srgbClr val="080808"/>
                </a:solidFill>
              </a:rPr>
              <a:t>,</a:t>
            </a:r>
            <a:r>
              <a:rPr lang="zh-CN" altLang="zh-CN" sz="2000" dirty="0">
                <a:solidFill>
                  <a:srgbClr val="080808"/>
                </a:solidFill>
              </a:rPr>
              <a:t>销售了</a:t>
            </a:r>
            <a:r>
              <a:rPr lang="en-US" altLang="zh-CN" sz="2000" dirty="0">
                <a:solidFill>
                  <a:srgbClr val="080808"/>
                </a:solidFill>
              </a:rPr>
              <a:t>2 430</a:t>
            </a:r>
            <a:r>
              <a:rPr lang="zh-CN" altLang="zh-CN" sz="2000" dirty="0">
                <a:solidFill>
                  <a:srgbClr val="080808"/>
                </a:solidFill>
              </a:rPr>
              <a:t>亿美元货物</a:t>
            </a:r>
            <a:r>
              <a:rPr lang="en-US" altLang="zh-CN" sz="2000" dirty="0">
                <a:solidFill>
                  <a:srgbClr val="080808"/>
                </a:solidFill>
              </a:rPr>
              <a:t>,</a:t>
            </a:r>
            <a:r>
              <a:rPr lang="zh-CN" altLang="zh-CN" sz="2000" dirty="0">
                <a:solidFill>
                  <a:srgbClr val="080808"/>
                </a:solidFill>
              </a:rPr>
              <a:t>约等于其</a:t>
            </a:r>
            <a:r>
              <a:rPr lang="en-US" altLang="zh-CN" sz="2000" dirty="0">
                <a:solidFill>
                  <a:srgbClr val="080808"/>
                </a:solidFill>
              </a:rPr>
              <a:t>2000</a:t>
            </a:r>
            <a:r>
              <a:rPr lang="zh-CN" altLang="zh-CN" sz="2000" dirty="0">
                <a:solidFill>
                  <a:srgbClr val="080808"/>
                </a:solidFill>
              </a:rPr>
              <a:t>年销售额</a:t>
            </a:r>
            <a:r>
              <a:rPr lang="en-US" altLang="zh-CN" sz="2000" dirty="0">
                <a:solidFill>
                  <a:srgbClr val="080808"/>
                </a:solidFill>
              </a:rPr>
              <a:t>(1 210</a:t>
            </a:r>
            <a:r>
              <a:rPr lang="zh-CN" altLang="zh-CN" sz="2000" dirty="0">
                <a:solidFill>
                  <a:srgbClr val="080808"/>
                </a:solidFill>
              </a:rPr>
              <a:t>亿美元</a:t>
            </a:r>
            <a:r>
              <a:rPr lang="en-US" altLang="zh-CN" sz="2000" dirty="0">
                <a:solidFill>
                  <a:srgbClr val="080808"/>
                </a:solidFill>
              </a:rPr>
              <a:t>)</a:t>
            </a:r>
            <a:r>
              <a:rPr lang="zh-CN" altLang="zh-CN" sz="2000" dirty="0">
                <a:solidFill>
                  <a:srgbClr val="080808"/>
                </a:solidFill>
              </a:rPr>
              <a:t>的</a:t>
            </a:r>
            <a:r>
              <a:rPr lang="zh-CN" altLang="zh-CN" sz="2000" b="1" dirty="0">
                <a:solidFill>
                  <a:srgbClr val="080808"/>
                </a:solidFill>
              </a:rPr>
              <a:t>两倍</a:t>
            </a:r>
            <a:r>
              <a:rPr lang="zh-CN" altLang="zh-CN" sz="2000" dirty="0">
                <a:solidFill>
                  <a:srgbClr val="080808"/>
                </a:solidFill>
              </a:rPr>
              <a:t>。</a:t>
            </a:r>
            <a:endParaRPr lang="zh-CN" altLang="zh-CN" dirty="0">
              <a:solidFill>
                <a:srgbClr val="080808"/>
              </a:solidFill>
            </a:endParaRPr>
          </a:p>
        </p:txBody>
      </p:sp>
      <p:sp>
        <p:nvSpPr>
          <p:cNvPr id="28676" name="内容占位符 5"/>
          <p:cNvSpPr txBox="1">
            <a:spLocks/>
          </p:cNvSpPr>
          <p:nvPr/>
        </p:nvSpPr>
        <p:spPr bwMode="auto">
          <a:xfrm>
            <a:off x="473075" y="4868863"/>
            <a:ext cx="8413750" cy="708025"/>
          </a:xfrm>
          <a:prstGeom prst="rect">
            <a:avLst/>
          </a:prstGeom>
          <a:blipFill dpi="0" rotWithShape="1">
            <a:blip r:embed="rId3"/>
            <a:srcRect/>
            <a:tile tx="0" ty="0" sx="100000" sy="100000" flip="none" algn="tl"/>
          </a:blipFill>
          <a:ln w="12700">
            <a:solidFill>
              <a:schemeClr val="tx1"/>
            </a:solidFill>
            <a:miter lim="800000"/>
            <a:headEnd/>
            <a:tailEnd/>
          </a:ln>
        </p:spPr>
        <p:txBody>
          <a:bodyPr>
            <a:spAutoFit/>
          </a:bodyPr>
          <a:lstStyle/>
          <a:p>
            <a:pPr>
              <a:spcBef>
                <a:spcPct val="20000"/>
              </a:spcBef>
              <a:buClr>
                <a:srgbClr val="5BBE4E"/>
              </a:buClr>
              <a:buFont typeface="Wingdings" pitchFamily="2" charset="2"/>
              <a:buNone/>
            </a:pPr>
            <a:r>
              <a:rPr lang="zh-CN" altLang="zh-CN" sz="2000">
                <a:solidFill>
                  <a:srgbClr val="080808"/>
                </a:solidFill>
              </a:rPr>
              <a:t>将所有来自亚洲的出口相加</a:t>
            </a:r>
            <a:r>
              <a:rPr lang="en-US" altLang="zh-CN" sz="2000">
                <a:solidFill>
                  <a:srgbClr val="080808"/>
                </a:solidFill>
              </a:rPr>
              <a:t>,</a:t>
            </a:r>
            <a:r>
              <a:rPr lang="zh-CN" altLang="zh-CN" sz="2000">
                <a:solidFill>
                  <a:srgbClr val="080808"/>
                </a:solidFill>
              </a:rPr>
              <a:t>得到约</a:t>
            </a:r>
            <a:r>
              <a:rPr lang="en-US" altLang="zh-CN" sz="2000">
                <a:solidFill>
                  <a:srgbClr val="080808"/>
                </a:solidFill>
              </a:rPr>
              <a:t>18 330</a:t>
            </a:r>
            <a:r>
              <a:rPr lang="zh-CN" altLang="zh-CN" sz="2000">
                <a:solidFill>
                  <a:srgbClr val="080808"/>
                </a:solidFill>
              </a:rPr>
              <a:t>亿美元</a:t>
            </a:r>
            <a:r>
              <a:rPr lang="en-US" altLang="zh-CN" sz="2000">
                <a:solidFill>
                  <a:srgbClr val="080808"/>
                </a:solidFill>
              </a:rPr>
              <a:t>,</a:t>
            </a:r>
            <a:r>
              <a:rPr lang="zh-CN" altLang="zh-CN" sz="2000">
                <a:solidFill>
                  <a:srgbClr val="080808"/>
                </a:solidFill>
              </a:rPr>
              <a:t>占世界贸易的</a:t>
            </a:r>
            <a:r>
              <a:rPr lang="zh-CN" altLang="zh-CN" sz="2000" b="1">
                <a:solidFill>
                  <a:srgbClr val="080808"/>
                </a:solidFill>
              </a:rPr>
              <a:t>四分之一</a:t>
            </a:r>
            <a:r>
              <a:rPr lang="zh-CN" altLang="zh-CN" sz="2000">
                <a:solidFill>
                  <a:srgbClr val="080808"/>
                </a:solidFill>
              </a:rPr>
              <a:t>强</a:t>
            </a:r>
            <a:r>
              <a:rPr lang="en-US" altLang="zh-CN" sz="2000">
                <a:solidFill>
                  <a:srgbClr val="080808"/>
                </a:solidFill>
              </a:rPr>
              <a:t>(28%),</a:t>
            </a:r>
            <a:r>
              <a:rPr lang="zh-CN" altLang="zh-CN" sz="2000">
                <a:solidFill>
                  <a:srgbClr val="080808"/>
                </a:solidFill>
              </a:rPr>
              <a:t>见表</a:t>
            </a:r>
            <a:r>
              <a:rPr lang="en-US" altLang="zh-CN" sz="2000">
                <a:solidFill>
                  <a:srgbClr val="080808"/>
                </a:solidFill>
              </a:rPr>
              <a:t>1</a:t>
            </a:r>
            <a:r>
              <a:rPr lang="zh-CN" altLang="zh-CN" sz="2000">
                <a:solidFill>
                  <a:srgbClr val="080808"/>
                </a:solidFill>
              </a:rPr>
              <a:t>—</a:t>
            </a:r>
            <a:r>
              <a:rPr lang="en-US" altLang="zh-CN" sz="2000">
                <a:solidFill>
                  <a:srgbClr val="080808"/>
                </a:solidFill>
              </a:rPr>
              <a:t>1</a:t>
            </a:r>
            <a:r>
              <a:rPr lang="zh-CN" altLang="en-US" sz="2000">
                <a:solidFill>
                  <a:srgbClr val="080808"/>
                </a:solidFill>
              </a:rPr>
              <a:t>（</a:t>
            </a:r>
            <a:r>
              <a:rPr lang="zh-CN" altLang="zh-CN" sz="2000">
                <a:solidFill>
                  <a:srgbClr val="080808"/>
                </a:solidFill>
              </a:rPr>
              <a:t>只包括货物贸易</a:t>
            </a:r>
            <a:r>
              <a:rPr lang="en-US" altLang="zh-CN" sz="2000">
                <a:solidFill>
                  <a:srgbClr val="080808"/>
                </a:solidFill>
              </a:rPr>
              <a:t>,</a:t>
            </a:r>
            <a:r>
              <a:rPr lang="zh-CN" altLang="zh-CN" sz="2000">
                <a:solidFill>
                  <a:srgbClr val="080808"/>
                </a:solidFill>
              </a:rPr>
              <a:t>不包括越来越重要的服务贸易</a:t>
            </a:r>
            <a:r>
              <a:rPr lang="zh-CN" altLang="en-US" sz="2000">
                <a:solidFill>
                  <a:srgbClr val="080808"/>
                </a:solidFill>
              </a:rPr>
              <a:t>）</a:t>
            </a:r>
            <a:r>
              <a:rPr lang="zh-CN" altLang="zh-CN" sz="2000">
                <a:solidFill>
                  <a:srgbClr val="080808"/>
                </a:solidFill>
              </a:rPr>
              <a:t>。</a:t>
            </a:r>
            <a:endParaRPr lang="zh-CN" altLang="en-US">
              <a:solidFill>
                <a:srgbClr val="080808"/>
              </a:solidFill>
            </a:endParaRPr>
          </a:p>
        </p:txBody>
      </p:sp>
      <p:sp>
        <p:nvSpPr>
          <p:cNvPr id="9" name="AutoShape 7"/>
          <p:cNvSpPr>
            <a:spLocks noChangeArrowheads="1"/>
          </p:cNvSpPr>
          <p:nvPr/>
        </p:nvSpPr>
        <p:spPr bwMode="auto">
          <a:xfrm>
            <a:off x="2771775" y="5949950"/>
            <a:ext cx="5040313" cy="574675"/>
          </a:xfrm>
          <a:prstGeom prst="wedgeEllipseCallout">
            <a:avLst>
              <a:gd name="adj1" fmla="val -56671"/>
              <a:gd name="adj2" fmla="val -30620"/>
            </a:avLst>
          </a:prstGeom>
          <a:solidFill>
            <a:srgbClr val="009999">
              <a:alpha val="27058"/>
            </a:srgbClr>
          </a:solidFill>
          <a:ln w="57150" cmpd="thickThin" algn="ctr">
            <a:solidFill>
              <a:srgbClr val="009999"/>
            </a:solidFill>
            <a:miter lim="800000"/>
            <a:headEnd/>
            <a:tailEnd/>
          </a:ln>
        </p:spPr>
        <p:txBody>
          <a:bodyPr/>
          <a:lstStyle/>
          <a:p>
            <a:pPr>
              <a:spcBef>
                <a:spcPct val="20000"/>
              </a:spcBef>
              <a:buClr>
                <a:srgbClr val="8F038F"/>
              </a:buClr>
              <a:buSzPct val="95000"/>
            </a:pPr>
            <a:r>
              <a:rPr lang="zh-CN" altLang="zh-CN" sz="2000">
                <a:solidFill>
                  <a:srgbClr val="080808"/>
                </a:solidFill>
              </a:rPr>
              <a:t>为什么亚洲会进行这么多贸易</a:t>
            </a:r>
            <a:r>
              <a:rPr lang="en-US" altLang="zh-CN" sz="2000">
                <a:solidFill>
                  <a:srgbClr val="080808"/>
                </a:solidFill>
              </a:rPr>
              <a:t>?</a:t>
            </a:r>
            <a:endParaRPr kumimoji="1" lang="zh-CN" altLang="en-US" sz="2000" b="1">
              <a:solidFill>
                <a:srgbClr val="080808"/>
              </a:solidFill>
              <a:latin typeface="宋体" charset="-122"/>
            </a:endParaRPr>
          </a:p>
        </p:txBody>
      </p:sp>
      <p:pic>
        <p:nvPicPr>
          <p:cNvPr id="28678" name="Picture 2" descr="C:\Users\samsung\AppData\Local\Microsoft\Windows\Temporary Internet Files\Content.IE5\HYDGRMUQ\MP900289434[1].jpg"/>
          <p:cNvPicPr>
            <a:picLocks noChangeAspect="1" noChangeArrowheads="1"/>
          </p:cNvPicPr>
          <p:nvPr/>
        </p:nvPicPr>
        <p:blipFill>
          <a:blip r:embed="rId4"/>
          <a:srcRect/>
          <a:stretch>
            <a:fillRect/>
          </a:stretch>
        </p:blipFill>
        <p:spPr bwMode="auto">
          <a:xfrm rot="-1085485">
            <a:off x="1597025" y="5702300"/>
            <a:ext cx="473075" cy="7207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9"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p:txBody>
          <a:bodyPr/>
          <a:lstStyle/>
          <a:p>
            <a:r>
              <a:rPr lang="zh-CN" altLang="en-US" sz="2400" i="0">
                <a:solidFill>
                  <a:srgbClr val="080808"/>
                </a:solidFill>
                <a:ea typeface="宋体" charset="-122"/>
              </a:rPr>
              <a:t>（</a:t>
            </a:r>
            <a:r>
              <a:rPr lang="en-US" altLang="zh-CN" sz="2400" i="0">
                <a:solidFill>
                  <a:srgbClr val="080808"/>
                </a:solidFill>
                <a:ea typeface="宋体" charset="-122"/>
              </a:rPr>
              <a:t>4</a:t>
            </a:r>
            <a:r>
              <a:rPr lang="zh-CN" altLang="en-US" sz="2400" i="0">
                <a:solidFill>
                  <a:srgbClr val="080808"/>
                </a:solidFill>
                <a:ea typeface="宋体" charset="-122"/>
              </a:rPr>
              <a:t>）  其他地区</a:t>
            </a:r>
            <a:endParaRPr lang="en-US" altLang="zh-CN" sz="4300">
              <a:ea typeface="宋体" charset="-122"/>
            </a:endParaRPr>
          </a:p>
        </p:txBody>
      </p:sp>
      <p:grpSp>
        <p:nvGrpSpPr>
          <p:cNvPr id="29698" name="Group 3"/>
          <p:cNvGrpSpPr>
            <a:grpSpLocks/>
          </p:cNvGrpSpPr>
          <p:nvPr/>
        </p:nvGrpSpPr>
        <p:grpSpPr bwMode="auto">
          <a:xfrm>
            <a:off x="822325" y="1876425"/>
            <a:ext cx="1912938" cy="3605213"/>
            <a:chOff x="513" y="998"/>
            <a:chExt cx="1109" cy="2271"/>
          </a:xfrm>
        </p:grpSpPr>
        <p:sp>
          <p:nvSpPr>
            <p:cNvPr id="29719" name="Freeform 4"/>
            <p:cNvSpPr>
              <a:spLocks/>
            </p:cNvSpPr>
            <p:nvPr/>
          </p:nvSpPr>
          <p:spPr bwMode="gray">
            <a:xfrm flipV="1">
              <a:off x="683" y="2087"/>
              <a:ext cx="933" cy="1182"/>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33"/>
                <a:gd name="T37" fmla="*/ 0 h 1182"/>
                <a:gd name="T38" fmla="*/ 933 w 933"/>
                <a:gd name="T39" fmla="*/ 1182 h 1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1"/>
            </a:solidFill>
            <a:ln w="9525">
              <a:noFill/>
              <a:round/>
              <a:headEnd/>
              <a:tailEnd/>
            </a:ln>
          </p:spPr>
          <p:txBody>
            <a:bodyPr wrap="none" anchor="ctr"/>
            <a:lstStyle/>
            <a:p>
              <a:endParaRPr lang="zh-CN" altLang="en-US"/>
            </a:p>
          </p:txBody>
        </p:sp>
        <p:sp>
          <p:nvSpPr>
            <p:cNvPr id="29720" name="Freeform 5"/>
            <p:cNvSpPr>
              <a:spLocks/>
            </p:cNvSpPr>
            <p:nvPr/>
          </p:nvSpPr>
          <p:spPr bwMode="gray">
            <a:xfrm rot="-5400000">
              <a:off x="917" y="1548"/>
              <a:ext cx="301" cy="1109"/>
            </a:xfrm>
            <a:custGeom>
              <a:avLst/>
              <a:gdLst>
                <a:gd name="T0" fmla="*/ 78 w 142"/>
                <a:gd name="T1" fmla="*/ 2 h 604"/>
                <a:gd name="T2" fmla="*/ 95 w 142"/>
                <a:gd name="T3" fmla="*/ 867 h 604"/>
                <a:gd name="T4" fmla="*/ 0 w 142"/>
                <a:gd name="T5" fmla="*/ 870 h 604"/>
                <a:gd name="T6" fmla="*/ 153 w 142"/>
                <a:gd name="T7" fmla="*/ 1109 h 604"/>
                <a:gd name="T8" fmla="*/ 301 w 142"/>
                <a:gd name="T9" fmla="*/ 870 h 604"/>
                <a:gd name="T10" fmla="*/ 212 w 142"/>
                <a:gd name="T11" fmla="*/ 870 h 604"/>
                <a:gd name="T12" fmla="*/ 210 w 142"/>
                <a:gd name="T13" fmla="*/ 0 h 604"/>
                <a:gd name="T14" fmla="*/ 78 w 142"/>
                <a:gd name="T15" fmla="*/ 2 h 604"/>
                <a:gd name="T16" fmla="*/ 0 60000 65536"/>
                <a:gd name="T17" fmla="*/ 0 60000 65536"/>
                <a:gd name="T18" fmla="*/ 0 60000 65536"/>
                <a:gd name="T19" fmla="*/ 0 60000 65536"/>
                <a:gd name="T20" fmla="*/ 0 60000 65536"/>
                <a:gd name="T21" fmla="*/ 0 60000 65536"/>
                <a:gd name="T22" fmla="*/ 0 60000 65536"/>
                <a:gd name="T23" fmla="*/ 0 60000 65536"/>
                <a:gd name="T24" fmla="*/ 0 w 142"/>
                <a:gd name="T25" fmla="*/ 0 h 604"/>
                <a:gd name="T26" fmla="*/ 142 w 142"/>
                <a:gd name="T27" fmla="*/ 604 h 604"/>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T24" t="T25" r="T26" b="T27"/>
              <a:pathLst>
                <a:path w="142" h="604">
                  <a:moveTo>
                    <a:pt x="37" y="1"/>
                  </a:moveTo>
                  <a:lnTo>
                    <a:pt x="45" y="472"/>
                  </a:lnTo>
                  <a:lnTo>
                    <a:pt x="0" y="474"/>
                  </a:lnTo>
                  <a:lnTo>
                    <a:pt x="72" y="604"/>
                  </a:lnTo>
                  <a:lnTo>
                    <a:pt x="142" y="474"/>
                  </a:lnTo>
                  <a:lnTo>
                    <a:pt x="100" y="474"/>
                  </a:lnTo>
                  <a:lnTo>
                    <a:pt x="99" y="0"/>
                  </a:lnTo>
                  <a:lnTo>
                    <a:pt x="37" y="1"/>
                  </a:lnTo>
                  <a:close/>
                </a:path>
              </a:pathLst>
            </a:custGeom>
            <a:solidFill>
              <a:schemeClr val="accent1"/>
            </a:solidFill>
            <a:ln w="9525">
              <a:noFill/>
              <a:round/>
              <a:headEnd/>
              <a:tailEnd/>
            </a:ln>
          </p:spPr>
          <p:txBody>
            <a:bodyPr wrap="none" anchor="ctr"/>
            <a:lstStyle/>
            <a:p>
              <a:endParaRPr lang="zh-CN" altLang="en-US"/>
            </a:p>
          </p:txBody>
        </p:sp>
        <p:sp>
          <p:nvSpPr>
            <p:cNvPr id="29721" name="Freeform 6"/>
            <p:cNvSpPr>
              <a:spLocks/>
            </p:cNvSpPr>
            <p:nvPr/>
          </p:nvSpPr>
          <p:spPr bwMode="gray">
            <a:xfrm>
              <a:off x="677" y="998"/>
              <a:ext cx="933" cy="1182"/>
            </a:xfrm>
            <a:custGeom>
              <a:avLst/>
              <a:gdLst>
                <a:gd name="T0" fmla="*/ 118 w 933"/>
                <a:gd name="T1" fmla="*/ 1044 h 1182"/>
                <a:gd name="T2" fmla="*/ 128 w 933"/>
                <a:gd name="T3" fmla="*/ 340 h 1182"/>
                <a:gd name="T4" fmla="*/ 264 w 933"/>
                <a:gd name="T5" fmla="*/ 210 h 1182"/>
                <a:gd name="T6" fmla="*/ 720 w 933"/>
                <a:gd name="T7" fmla="*/ 202 h 1182"/>
                <a:gd name="T8" fmla="*/ 720 w 933"/>
                <a:gd name="T9" fmla="*/ 320 h 1182"/>
                <a:gd name="T10" fmla="*/ 933 w 933"/>
                <a:gd name="T11" fmla="*/ 153 h 1182"/>
                <a:gd name="T12" fmla="*/ 712 w 933"/>
                <a:gd name="T13" fmla="*/ 0 h 1182"/>
                <a:gd name="T14" fmla="*/ 714 w 933"/>
                <a:gd name="T15" fmla="*/ 92 h 1182"/>
                <a:gd name="T16" fmla="*/ 234 w 933"/>
                <a:gd name="T17" fmla="*/ 94 h 1182"/>
                <a:gd name="T18" fmla="*/ 0 w 933"/>
                <a:gd name="T19" fmla="*/ 298 h 1182"/>
                <a:gd name="T20" fmla="*/ 0 w 933"/>
                <a:gd name="T21" fmla="*/ 1058 h 1182"/>
                <a:gd name="T22" fmla="*/ 118 w 933"/>
                <a:gd name="T23" fmla="*/ 1044 h 1182"/>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w 933"/>
                <a:gd name="T37" fmla="*/ 0 h 1182"/>
                <a:gd name="T38" fmla="*/ 933 w 933"/>
                <a:gd name="T39" fmla="*/ 1182 h 1182"/>
              </a:gdLst>
              <a:ahLst/>
              <a:cxnLst>
                <a:cxn ang="T24">
                  <a:pos x="T0" y="T1"/>
                </a:cxn>
                <a:cxn ang="T25">
                  <a:pos x="T2" y="T3"/>
                </a:cxn>
                <a:cxn ang="T26">
                  <a:pos x="T4" y="T5"/>
                </a:cxn>
                <a:cxn ang="T27">
                  <a:pos x="T6" y="T7"/>
                </a:cxn>
                <a:cxn ang="T28">
                  <a:pos x="T8" y="T9"/>
                </a:cxn>
                <a:cxn ang="T29">
                  <a:pos x="T10" y="T11"/>
                </a:cxn>
                <a:cxn ang="T30">
                  <a:pos x="T12" y="T13"/>
                </a:cxn>
                <a:cxn ang="T31">
                  <a:pos x="T14" y="T15"/>
                </a:cxn>
                <a:cxn ang="T32">
                  <a:pos x="T16" y="T17"/>
                </a:cxn>
                <a:cxn ang="T33">
                  <a:pos x="T18" y="T19"/>
                </a:cxn>
                <a:cxn ang="T34">
                  <a:pos x="T20" y="T21"/>
                </a:cxn>
                <a:cxn ang="T35">
                  <a:pos x="T22" y="T23"/>
                </a:cxn>
              </a:cxnLst>
              <a:rect l="T36" t="T37" r="T38" b="T39"/>
              <a:pathLst>
                <a:path w="933" h="1182">
                  <a:moveTo>
                    <a:pt x="118" y="1044"/>
                  </a:moveTo>
                  <a:lnTo>
                    <a:pt x="128" y="340"/>
                  </a:lnTo>
                  <a:cubicBezTo>
                    <a:pt x="134" y="214"/>
                    <a:pt x="182" y="212"/>
                    <a:pt x="264" y="210"/>
                  </a:cubicBezTo>
                  <a:lnTo>
                    <a:pt x="720" y="202"/>
                  </a:lnTo>
                  <a:lnTo>
                    <a:pt x="720" y="320"/>
                  </a:lnTo>
                  <a:lnTo>
                    <a:pt x="933" y="153"/>
                  </a:lnTo>
                  <a:lnTo>
                    <a:pt x="712" y="0"/>
                  </a:lnTo>
                  <a:lnTo>
                    <a:pt x="714" y="92"/>
                  </a:lnTo>
                  <a:cubicBezTo>
                    <a:pt x="714" y="92"/>
                    <a:pt x="406" y="94"/>
                    <a:pt x="234" y="94"/>
                  </a:cubicBezTo>
                  <a:cubicBezTo>
                    <a:pt x="60" y="96"/>
                    <a:pt x="2" y="156"/>
                    <a:pt x="0" y="298"/>
                  </a:cubicBezTo>
                  <a:lnTo>
                    <a:pt x="0" y="1058"/>
                  </a:lnTo>
                  <a:cubicBezTo>
                    <a:pt x="20" y="1182"/>
                    <a:pt x="93" y="1170"/>
                    <a:pt x="118" y="1044"/>
                  </a:cubicBezTo>
                  <a:close/>
                </a:path>
              </a:pathLst>
            </a:custGeom>
            <a:solidFill>
              <a:schemeClr val="accent1"/>
            </a:solidFill>
            <a:ln w="9525">
              <a:noFill/>
              <a:round/>
              <a:headEnd/>
              <a:tailEnd/>
            </a:ln>
          </p:spPr>
          <p:txBody>
            <a:bodyPr wrap="none" anchor="ctr"/>
            <a:lstStyle/>
            <a:p>
              <a:endParaRPr lang="zh-CN" altLang="en-US"/>
            </a:p>
          </p:txBody>
        </p:sp>
      </p:grpSp>
      <p:sp>
        <p:nvSpPr>
          <p:cNvPr id="9223" name="AutoShape 7"/>
          <p:cNvSpPr>
            <a:spLocks noChangeArrowheads="1"/>
          </p:cNvSpPr>
          <p:nvPr/>
        </p:nvSpPr>
        <p:spPr bwMode="gray">
          <a:xfrm>
            <a:off x="3408363" y="3030538"/>
            <a:ext cx="5457825" cy="1304925"/>
          </a:xfrm>
          <a:prstGeom prst="roundRect">
            <a:avLst>
              <a:gd name="adj" fmla="val 11505"/>
            </a:avLst>
          </a:prstGeom>
          <a:gradFill rotWithShape="1">
            <a:gsLst>
              <a:gs pos="0">
                <a:schemeClr val="folHlink"/>
              </a:gs>
              <a:gs pos="100000">
                <a:schemeClr val="folHlink">
                  <a:gamma/>
                  <a:shade val="46275"/>
                  <a:invGamma/>
                  <a:alpha val="0"/>
                </a:schemeClr>
              </a:gs>
            </a:gsLst>
            <a:lin ang="0" scaled="1"/>
          </a:gradFill>
          <a:ln>
            <a:noFill/>
          </a:ln>
          <a:effectLst/>
          <a:extLst/>
        </p:spPr>
        <p:txBody>
          <a:bodyPr wrap="none" anchor="ctr"/>
          <a:lstStyle/>
          <a:p>
            <a:pPr>
              <a:defRPr/>
            </a:pPr>
            <a:endParaRPr lang="zh-CN" altLang="en-US">
              <a:solidFill>
                <a:srgbClr val="080808"/>
              </a:solidFill>
              <a:latin typeface="+mn-lt"/>
              <a:ea typeface="+mn-ea"/>
            </a:endParaRPr>
          </a:p>
        </p:txBody>
      </p:sp>
      <p:sp>
        <p:nvSpPr>
          <p:cNvPr id="29700" name="AutoShape 8"/>
          <p:cNvSpPr>
            <a:spLocks noChangeArrowheads="1"/>
          </p:cNvSpPr>
          <p:nvPr/>
        </p:nvSpPr>
        <p:spPr bwMode="gray">
          <a:xfrm>
            <a:off x="4287838" y="3476625"/>
            <a:ext cx="376237" cy="344488"/>
          </a:xfrm>
          <a:prstGeom prst="rightArrow">
            <a:avLst>
              <a:gd name="adj1" fmla="val 50000"/>
              <a:gd name="adj2" fmla="val 45507"/>
            </a:avLst>
          </a:prstGeom>
          <a:solidFill>
            <a:srgbClr val="FEFEFE"/>
          </a:solidFill>
          <a:ln w="9525">
            <a:noFill/>
            <a:miter lim="800000"/>
            <a:headEnd/>
            <a:tailEnd/>
          </a:ln>
        </p:spPr>
        <p:txBody>
          <a:bodyPr wrap="none" anchor="ctr"/>
          <a:lstStyle/>
          <a:p>
            <a:endParaRPr lang="zh-CN" altLang="en-US">
              <a:solidFill>
                <a:srgbClr val="080808"/>
              </a:solidFill>
            </a:endParaRPr>
          </a:p>
        </p:txBody>
      </p:sp>
      <p:sp>
        <p:nvSpPr>
          <p:cNvPr id="9225" name="AutoShape 9"/>
          <p:cNvSpPr>
            <a:spLocks noChangeArrowheads="1"/>
          </p:cNvSpPr>
          <p:nvPr/>
        </p:nvSpPr>
        <p:spPr bwMode="ltGray">
          <a:xfrm>
            <a:off x="3446463" y="4552950"/>
            <a:ext cx="5422900" cy="1314450"/>
          </a:xfrm>
          <a:prstGeom prst="roundRect">
            <a:avLst>
              <a:gd name="adj" fmla="val 11505"/>
            </a:avLst>
          </a:prstGeom>
          <a:gradFill rotWithShape="1">
            <a:gsLst>
              <a:gs pos="0">
                <a:schemeClr val="accent2"/>
              </a:gs>
              <a:gs pos="100000">
                <a:schemeClr val="accent2">
                  <a:gamma/>
                  <a:shade val="46275"/>
                  <a:invGamma/>
                  <a:alpha val="0"/>
                </a:schemeClr>
              </a:gs>
            </a:gsLst>
            <a:lin ang="0" scaled="1"/>
          </a:gradFill>
          <a:ln>
            <a:noFill/>
          </a:ln>
          <a:effectLst/>
          <a:extLst/>
        </p:spPr>
        <p:txBody>
          <a:bodyPr wrap="none" anchor="ctr"/>
          <a:lstStyle/>
          <a:p>
            <a:pPr>
              <a:defRPr/>
            </a:pPr>
            <a:endParaRPr lang="zh-CN" altLang="en-US">
              <a:solidFill>
                <a:srgbClr val="080808"/>
              </a:solidFill>
              <a:latin typeface="+mn-lt"/>
              <a:ea typeface="+mn-ea"/>
            </a:endParaRPr>
          </a:p>
        </p:txBody>
      </p:sp>
      <p:sp>
        <p:nvSpPr>
          <p:cNvPr id="29702" name="AutoShape 10"/>
          <p:cNvSpPr>
            <a:spLocks noChangeArrowheads="1"/>
          </p:cNvSpPr>
          <p:nvPr/>
        </p:nvSpPr>
        <p:spPr bwMode="gray">
          <a:xfrm>
            <a:off x="4260850" y="5018088"/>
            <a:ext cx="376238" cy="347662"/>
          </a:xfrm>
          <a:prstGeom prst="rightArrow">
            <a:avLst>
              <a:gd name="adj1" fmla="val 50000"/>
              <a:gd name="adj2" fmla="val 45091"/>
            </a:avLst>
          </a:prstGeom>
          <a:solidFill>
            <a:srgbClr val="FEFEFE"/>
          </a:solidFill>
          <a:ln w="9525">
            <a:noFill/>
            <a:miter lim="800000"/>
            <a:headEnd/>
            <a:tailEnd/>
          </a:ln>
        </p:spPr>
        <p:txBody>
          <a:bodyPr wrap="none" anchor="ctr"/>
          <a:lstStyle/>
          <a:p>
            <a:endParaRPr lang="zh-CN" altLang="en-US">
              <a:solidFill>
                <a:srgbClr val="080808"/>
              </a:solidFill>
            </a:endParaRPr>
          </a:p>
        </p:txBody>
      </p:sp>
      <p:sp>
        <p:nvSpPr>
          <p:cNvPr id="9227" name="AutoShape 11"/>
          <p:cNvSpPr>
            <a:spLocks noChangeArrowheads="1"/>
          </p:cNvSpPr>
          <p:nvPr/>
        </p:nvSpPr>
        <p:spPr bwMode="gray">
          <a:xfrm>
            <a:off x="3408363" y="1535113"/>
            <a:ext cx="5457825" cy="1304925"/>
          </a:xfrm>
          <a:prstGeom prst="roundRect">
            <a:avLst>
              <a:gd name="adj" fmla="val 11505"/>
            </a:avLst>
          </a:prstGeom>
          <a:gradFill rotWithShape="1">
            <a:gsLst>
              <a:gs pos="0">
                <a:schemeClr val="hlink">
                  <a:alpha val="80000"/>
                </a:schemeClr>
              </a:gs>
              <a:gs pos="100000">
                <a:schemeClr val="hlink">
                  <a:gamma/>
                  <a:shade val="46275"/>
                  <a:invGamma/>
                  <a:alpha val="0"/>
                </a:schemeClr>
              </a:gs>
            </a:gsLst>
            <a:lin ang="0" scaled="1"/>
          </a:gradFill>
          <a:ln>
            <a:noFill/>
          </a:ln>
          <a:effectLst/>
          <a:extLst/>
        </p:spPr>
        <p:txBody>
          <a:bodyPr wrap="none" anchor="ctr"/>
          <a:lstStyle/>
          <a:p>
            <a:pPr>
              <a:defRPr/>
            </a:pPr>
            <a:endParaRPr lang="zh-CN" altLang="en-US">
              <a:solidFill>
                <a:srgbClr val="080808"/>
              </a:solidFill>
              <a:latin typeface="+mn-lt"/>
              <a:ea typeface="+mn-ea"/>
            </a:endParaRPr>
          </a:p>
        </p:txBody>
      </p:sp>
      <p:sp>
        <p:nvSpPr>
          <p:cNvPr id="29704" name="AutoShape 12"/>
          <p:cNvSpPr>
            <a:spLocks noChangeArrowheads="1"/>
          </p:cNvSpPr>
          <p:nvPr/>
        </p:nvSpPr>
        <p:spPr bwMode="gray">
          <a:xfrm>
            <a:off x="4268788" y="1981200"/>
            <a:ext cx="376237" cy="344488"/>
          </a:xfrm>
          <a:prstGeom prst="rightArrow">
            <a:avLst>
              <a:gd name="adj1" fmla="val 50000"/>
              <a:gd name="adj2" fmla="val 45507"/>
            </a:avLst>
          </a:prstGeom>
          <a:solidFill>
            <a:srgbClr val="FEFEFE"/>
          </a:solidFill>
          <a:ln w="9525">
            <a:noFill/>
            <a:miter lim="800000"/>
            <a:headEnd/>
            <a:tailEnd/>
          </a:ln>
        </p:spPr>
        <p:txBody>
          <a:bodyPr wrap="none" anchor="ctr"/>
          <a:lstStyle/>
          <a:p>
            <a:endParaRPr lang="zh-CN" altLang="en-US">
              <a:solidFill>
                <a:srgbClr val="080808"/>
              </a:solidFill>
            </a:endParaRPr>
          </a:p>
        </p:txBody>
      </p:sp>
      <p:sp>
        <p:nvSpPr>
          <p:cNvPr id="9229" name="AutoShape 13"/>
          <p:cNvSpPr>
            <a:spLocks noChangeArrowheads="1"/>
          </p:cNvSpPr>
          <p:nvPr/>
        </p:nvSpPr>
        <p:spPr bwMode="gray">
          <a:xfrm>
            <a:off x="2825750" y="1519238"/>
            <a:ext cx="1628775" cy="1298575"/>
          </a:xfrm>
          <a:prstGeom prst="roundRect">
            <a:avLst>
              <a:gd name="adj" fmla="val 11921"/>
            </a:avLst>
          </a:prstGeom>
          <a:gradFill rotWithShape="1">
            <a:gsLst>
              <a:gs pos="0">
                <a:schemeClr val="hlink"/>
              </a:gs>
              <a:gs pos="100000">
                <a:schemeClr val="hlink">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pPr>
              <a:defRPr/>
            </a:pPr>
            <a:endParaRPr lang="zh-CN" altLang="en-US">
              <a:solidFill>
                <a:srgbClr val="080808"/>
              </a:solidFill>
              <a:latin typeface="+mn-lt"/>
              <a:ea typeface="+mn-ea"/>
            </a:endParaRPr>
          </a:p>
        </p:txBody>
      </p:sp>
      <p:sp>
        <p:nvSpPr>
          <p:cNvPr id="9230" name="Freeform 14"/>
          <p:cNvSpPr>
            <a:spLocks/>
          </p:cNvSpPr>
          <p:nvPr/>
        </p:nvSpPr>
        <p:spPr bwMode="gray">
          <a:xfrm>
            <a:off x="2889250" y="1584325"/>
            <a:ext cx="811213" cy="649288"/>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hlink">
                  <a:gamma/>
                  <a:tint val="48627"/>
                  <a:invGamma/>
                </a:schemeClr>
              </a:gs>
              <a:gs pos="50000">
                <a:schemeClr val="hlink">
                  <a:alpha val="0"/>
                </a:schemeClr>
              </a:gs>
              <a:gs pos="100000">
                <a:schemeClr val="hlink">
                  <a:gamma/>
                  <a:tint val="48627"/>
                  <a:invGamma/>
                </a:schemeClr>
              </a:gs>
            </a:gsLst>
            <a:lin ang="2700000" scaled="1"/>
          </a:gradFill>
          <a:ln>
            <a:noFill/>
          </a:ln>
          <a:extLst/>
        </p:spPr>
        <p:txBody>
          <a:bodyPr/>
          <a:lstStyle/>
          <a:p>
            <a:pPr>
              <a:defRPr/>
            </a:pPr>
            <a:endParaRPr lang="zh-CN" altLang="en-US">
              <a:solidFill>
                <a:srgbClr val="080808"/>
              </a:solidFill>
              <a:latin typeface="+mn-lt"/>
              <a:ea typeface="+mn-ea"/>
            </a:endParaRPr>
          </a:p>
        </p:txBody>
      </p:sp>
      <p:sp>
        <p:nvSpPr>
          <p:cNvPr id="9231" name="AutoShape 15"/>
          <p:cNvSpPr>
            <a:spLocks noChangeArrowheads="1"/>
          </p:cNvSpPr>
          <p:nvPr/>
        </p:nvSpPr>
        <p:spPr bwMode="gray">
          <a:xfrm>
            <a:off x="2806700" y="3028950"/>
            <a:ext cx="1628775" cy="1298575"/>
          </a:xfrm>
          <a:prstGeom prst="roundRect">
            <a:avLst>
              <a:gd name="adj" fmla="val 11921"/>
            </a:avLst>
          </a:prstGeom>
          <a:gradFill rotWithShape="1">
            <a:gsLst>
              <a:gs pos="0">
                <a:schemeClr val="folHlink"/>
              </a:gs>
              <a:gs pos="100000">
                <a:schemeClr val="folHlink">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pPr>
              <a:defRPr/>
            </a:pPr>
            <a:endParaRPr lang="zh-CN" altLang="en-US">
              <a:solidFill>
                <a:srgbClr val="080808"/>
              </a:solidFill>
              <a:latin typeface="+mn-lt"/>
              <a:ea typeface="+mn-ea"/>
            </a:endParaRPr>
          </a:p>
        </p:txBody>
      </p:sp>
      <p:sp>
        <p:nvSpPr>
          <p:cNvPr id="9232" name="Freeform 16"/>
          <p:cNvSpPr>
            <a:spLocks/>
          </p:cNvSpPr>
          <p:nvPr/>
        </p:nvSpPr>
        <p:spPr bwMode="gray">
          <a:xfrm>
            <a:off x="2892425" y="3086100"/>
            <a:ext cx="811213" cy="649288"/>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folHlink">
                  <a:gamma/>
                  <a:tint val="48627"/>
                  <a:invGamma/>
                </a:schemeClr>
              </a:gs>
              <a:gs pos="50000">
                <a:schemeClr val="folHlink">
                  <a:alpha val="0"/>
                </a:schemeClr>
              </a:gs>
              <a:gs pos="100000">
                <a:schemeClr val="folHlink">
                  <a:gamma/>
                  <a:tint val="48627"/>
                  <a:invGamma/>
                </a:schemeClr>
              </a:gs>
            </a:gsLst>
            <a:lin ang="2700000" scaled="1"/>
          </a:gradFill>
          <a:ln>
            <a:noFill/>
          </a:ln>
          <a:extLst/>
        </p:spPr>
        <p:txBody>
          <a:bodyPr/>
          <a:lstStyle/>
          <a:p>
            <a:pPr>
              <a:defRPr/>
            </a:pPr>
            <a:endParaRPr lang="zh-CN" altLang="en-US">
              <a:solidFill>
                <a:srgbClr val="080808"/>
              </a:solidFill>
              <a:latin typeface="+mn-lt"/>
              <a:ea typeface="+mn-ea"/>
            </a:endParaRPr>
          </a:p>
        </p:txBody>
      </p:sp>
      <p:sp>
        <p:nvSpPr>
          <p:cNvPr id="9233" name="AutoShape 17"/>
          <p:cNvSpPr>
            <a:spLocks noChangeArrowheads="1"/>
          </p:cNvSpPr>
          <p:nvPr/>
        </p:nvSpPr>
        <p:spPr bwMode="gray">
          <a:xfrm>
            <a:off x="2819400" y="4543425"/>
            <a:ext cx="1628775" cy="1298575"/>
          </a:xfrm>
          <a:prstGeom prst="roundRect">
            <a:avLst>
              <a:gd name="adj" fmla="val 11921"/>
            </a:avLst>
          </a:prstGeom>
          <a:gradFill rotWithShape="1">
            <a:gsLst>
              <a:gs pos="0">
                <a:schemeClr val="accent2"/>
              </a:gs>
              <a:gs pos="100000">
                <a:schemeClr val="accent2">
                  <a:gamma/>
                  <a:shade val="69804"/>
                  <a:invGamma/>
                </a:schemeClr>
              </a:gs>
            </a:gsLst>
            <a:lin ang="5400000" scaled="1"/>
          </a:gradFill>
          <a:ln w="25400">
            <a:solidFill>
              <a:srgbClr val="FEFEFE"/>
            </a:solidFill>
            <a:round/>
            <a:headEnd/>
            <a:tailEnd/>
          </a:ln>
          <a:effectLst>
            <a:outerShdw dist="53882" dir="2700000" algn="ctr" rotWithShape="0">
              <a:srgbClr val="000000">
                <a:alpha val="50000"/>
              </a:srgbClr>
            </a:outerShdw>
          </a:effectLst>
        </p:spPr>
        <p:txBody>
          <a:bodyPr wrap="none" anchor="ctr"/>
          <a:lstStyle/>
          <a:p>
            <a:pPr>
              <a:defRPr/>
            </a:pPr>
            <a:endParaRPr lang="zh-CN" altLang="en-US">
              <a:solidFill>
                <a:srgbClr val="080808"/>
              </a:solidFill>
              <a:latin typeface="+mn-lt"/>
              <a:ea typeface="+mn-ea"/>
            </a:endParaRPr>
          </a:p>
        </p:txBody>
      </p:sp>
      <p:sp>
        <p:nvSpPr>
          <p:cNvPr id="9234" name="Freeform 18"/>
          <p:cNvSpPr>
            <a:spLocks/>
          </p:cNvSpPr>
          <p:nvPr/>
        </p:nvSpPr>
        <p:spPr bwMode="gray">
          <a:xfrm>
            <a:off x="2873375" y="4598988"/>
            <a:ext cx="811213" cy="649287"/>
          </a:xfrm>
          <a:custGeom>
            <a:avLst/>
            <a:gdLst>
              <a:gd name="T0" fmla="*/ 118 w 596"/>
              <a:gd name="T1" fmla="*/ 0 h 598"/>
              <a:gd name="T2" fmla="*/ 0 w 596"/>
              <a:gd name="T3" fmla="*/ 118 h 598"/>
              <a:gd name="T4" fmla="*/ 0 w 596"/>
              <a:gd name="T5" fmla="*/ 589 h 598"/>
              <a:gd name="T6" fmla="*/ 161 w 596"/>
              <a:gd name="T7" fmla="*/ 174 h 598"/>
              <a:gd name="T8" fmla="*/ 589 w 596"/>
              <a:gd name="T9" fmla="*/ 0 h 598"/>
              <a:gd name="T10" fmla="*/ 118 w 596"/>
              <a:gd name="T11" fmla="*/ 0 h 598"/>
            </a:gdLst>
            <a:ahLst/>
            <a:cxnLst>
              <a:cxn ang="0">
                <a:pos x="T0" y="T1"/>
              </a:cxn>
              <a:cxn ang="0">
                <a:pos x="T2" y="T3"/>
              </a:cxn>
              <a:cxn ang="0">
                <a:pos x="T4" y="T5"/>
              </a:cxn>
              <a:cxn ang="0">
                <a:pos x="T6" y="T7"/>
              </a:cxn>
              <a:cxn ang="0">
                <a:pos x="T8" y="T9"/>
              </a:cxn>
              <a:cxn ang="0">
                <a:pos x="T10" y="T11"/>
              </a:cxn>
            </a:cxnLst>
            <a:rect l="0" t="0" r="r" b="b"/>
            <a:pathLst>
              <a:path w="596" h="598">
                <a:moveTo>
                  <a:pt x="118" y="0"/>
                </a:moveTo>
                <a:cubicBezTo>
                  <a:pt x="53" y="0"/>
                  <a:pt x="0" y="53"/>
                  <a:pt x="0" y="118"/>
                </a:cubicBezTo>
                <a:lnTo>
                  <a:pt x="0" y="589"/>
                </a:lnTo>
                <a:cubicBezTo>
                  <a:pt x="27" y="598"/>
                  <a:pt x="12" y="309"/>
                  <a:pt x="161" y="174"/>
                </a:cubicBezTo>
                <a:cubicBezTo>
                  <a:pt x="310" y="39"/>
                  <a:pt x="596" y="29"/>
                  <a:pt x="589" y="0"/>
                </a:cubicBezTo>
                <a:lnTo>
                  <a:pt x="118" y="0"/>
                </a:lnTo>
                <a:close/>
              </a:path>
            </a:pathLst>
          </a:custGeom>
          <a:gradFill rotWithShape="1">
            <a:gsLst>
              <a:gs pos="0">
                <a:schemeClr val="accent2">
                  <a:gamma/>
                  <a:tint val="48627"/>
                  <a:invGamma/>
                </a:schemeClr>
              </a:gs>
              <a:gs pos="50000">
                <a:schemeClr val="accent2">
                  <a:alpha val="0"/>
                </a:schemeClr>
              </a:gs>
              <a:gs pos="100000">
                <a:schemeClr val="accent2">
                  <a:gamma/>
                  <a:tint val="48627"/>
                  <a:invGamma/>
                </a:schemeClr>
              </a:gs>
            </a:gsLst>
            <a:lin ang="2700000" scaled="1"/>
          </a:gradFill>
          <a:ln>
            <a:noFill/>
          </a:ln>
          <a:extLst/>
        </p:spPr>
        <p:txBody>
          <a:bodyPr/>
          <a:lstStyle/>
          <a:p>
            <a:pPr>
              <a:defRPr/>
            </a:pPr>
            <a:endParaRPr lang="zh-CN" altLang="en-US">
              <a:solidFill>
                <a:srgbClr val="080808"/>
              </a:solidFill>
              <a:latin typeface="+mn-lt"/>
              <a:ea typeface="+mn-ea"/>
            </a:endParaRPr>
          </a:p>
        </p:txBody>
      </p:sp>
      <p:pic>
        <p:nvPicPr>
          <p:cNvPr id="29711" name="Picture 19" descr="YG_circle001"/>
          <p:cNvPicPr>
            <a:picLocks noChangeAspect="1" noChangeArrowheads="1"/>
          </p:cNvPicPr>
          <p:nvPr/>
        </p:nvPicPr>
        <p:blipFill>
          <a:blip r:embed="rId2"/>
          <a:srcRect/>
          <a:stretch>
            <a:fillRect/>
          </a:stretch>
        </p:blipFill>
        <p:spPr bwMode="auto">
          <a:xfrm>
            <a:off x="242888" y="2695575"/>
            <a:ext cx="1882775" cy="1879600"/>
          </a:xfrm>
          <a:prstGeom prst="rect">
            <a:avLst/>
          </a:prstGeom>
          <a:noFill/>
          <a:ln w="9525">
            <a:noFill/>
            <a:miter lim="800000"/>
            <a:headEnd/>
            <a:tailEnd/>
          </a:ln>
        </p:spPr>
      </p:pic>
      <p:sp>
        <p:nvSpPr>
          <p:cNvPr id="29712" name="Text Box 20"/>
          <p:cNvSpPr txBox="1">
            <a:spLocks noChangeArrowheads="1"/>
          </p:cNvSpPr>
          <p:nvPr/>
        </p:nvSpPr>
        <p:spPr bwMode="black">
          <a:xfrm>
            <a:off x="4662488" y="1584325"/>
            <a:ext cx="4187825" cy="1200150"/>
          </a:xfrm>
          <a:prstGeom prst="rect">
            <a:avLst/>
          </a:prstGeom>
          <a:noFill/>
          <a:ln w="9525">
            <a:noFill/>
            <a:miter lim="800000"/>
            <a:headEnd/>
            <a:tailEnd/>
          </a:ln>
        </p:spPr>
        <p:txBody>
          <a:bodyPr>
            <a:spAutoFit/>
          </a:bodyPr>
          <a:lstStyle/>
          <a:p>
            <a:pPr eaLnBrk="0" hangingPunct="0"/>
            <a:r>
              <a:rPr lang="zh-CN" altLang="zh-CN">
                <a:solidFill>
                  <a:srgbClr val="080808"/>
                </a:solidFill>
                <a:latin typeface="NEU-BZ"/>
                <a:ea typeface="方正书宋_GBK"/>
                <a:cs typeface="Times New Roman" pitchFamily="18" charset="0"/>
              </a:rPr>
              <a:t>中东向许多国家出售石油</a:t>
            </a:r>
            <a:r>
              <a:rPr lang="en-US" altLang="zh-CN">
                <a:solidFill>
                  <a:srgbClr val="080808"/>
                </a:solidFill>
                <a:latin typeface="方正书宋_GBK"/>
                <a:ea typeface="方正书宋_GBK"/>
                <a:cs typeface="Times New Roman" pitchFamily="18" charset="0"/>
              </a:rPr>
              <a:t>,</a:t>
            </a:r>
          </a:p>
          <a:p>
            <a:pPr eaLnBrk="0" hangingPunct="0"/>
            <a:r>
              <a:rPr lang="zh-CN" altLang="zh-CN">
                <a:solidFill>
                  <a:srgbClr val="080808"/>
                </a:solidFill>
                <a:latin typeface="NEU-BZ"/>
                <a:ea typeface="方正书宋_GBK"/>
                <a:cs typeface="Times New Roman" pitchFamily="18" charset="0"/>
              </a:rPr>
              <a:t>俄罗斯也有丰富的石油和天然气储量。</a:t>
            </a:r>
            <a:endParaRPr lang="en-US" altLang="zh-CN">
              <a:solidFill>
                <a:srgbClr val="080808"/>
              </a:solidFill>
              <a:latin typeface="NEU-BZ"/>
              <a:ea typeface="方正书宋_GBK"/>
              <a:cs typeface="Times New Roman" pitchFamily="18" charset="0"/>
            </a:endParaRPr>
          </a:p>
          <a:p>
            <a:pPr eaLnBrk="0" hangingPunct="0"/>
            <a:r>
              <a:rPr lang="zh-CN" altLang="zh-CN">
                <a:solidFill>
                  <a:srgbClr val="080808"/>
                </a:solidFill>
                <a:latin typeface="NEU-BZ"/>
                <a:ea typeface="方正书宋_GBK"/>
                <a:cs typeface="Times New Roman" pitchFamily="18" charset="0"/>
              </a:rPr>
              <a:t>中东和俄罗斯的出口总额达</a:t>
            </a:r>
            <a:r>
              <a:rPr lang="en-US" altLang="zh-CN" b="1">
                <a:solidFill>
                  <a:srgbClr val="080808"/>
                </a:solidFill>
                <a:latin typeface="NEU-BZ"/>
                <a:ea typeface="方正书宋_GBK"/>
                <a:cs typeface="Times New Roman" pitchFamily="18" charset="0"/>
              </a:rPr>
              <a:t>4 700</a:t>
            </a:r>
            <a:r>
              <a:rPr lang="zh-CN" altLang="zh-CN" b="1">
                <a:solidFill>
                  <a:srgbClr val="080808"/>
                </a:solidFill>
                <a:latin typeface="NEU-BZ"/>
                <a:ea typeface="方正书宋_GBK"/>
                <a:cs typeface="Times New Roman" pitchFamily="18" charset="0"/>
              </a:rPr>
              <a:t>亿</a:t>
            </a:r>
            <a:r>
              <a:rPr lang="zh-CN" altLang="zh-CN">
                <a:solidFill>
                  <a:srgbClr val="080808"/>
                </a:solidFill>
                <a:latin typeface="NEU-BZ"/>
                <a:ea typeface="方正书宋_GBK"/>
                <a:cs typeface="Times New Roman" pitchFamily="18" charset="0"/>
              </a:rPr>
              <a:t>美元</a:t>
            </a:r>
            <a:r>
              <a:rPr lang="en-US" altLang="zh-CN">
                <a:solidFill>
                  <a:srgbClr val="080808"/>
                </a:solidFill>
                <a:latin typeface="方正书宋_GBK"/>
                <a:ea typeface="方正书宋_GBK"/>
                <a:cs typeface="Times New Roman" pitchFamily="18" charset="0"/>
              </a:rPr>
              <a:t>,</a:t>
            </a:r>
            <a:r>
              <a:rPr lang="zh-CN" altLang="zh-CN">
                <a:solidFill>
                  <a:srgbClr val="080808"/>
                </a:solidFill>
                <a:latin typeface="NEU-BZ"/>
                <a:ea typeface="方正书宋_GBK"/>
                <a:cs typeface="Times New Roman" pitchFamily="18" charset="0"/>
              </a:rPr>
              <a:t>占世界贸易的</a:t>
            </a:r>
            <a:r>
              <a:rPr lang="en-US" altLang="zh-CN" b="1">
                <a:solidFill>
                  <a:srgbClr val="080808"/>
                </a:solidFill>
                <a:latin typeface="NEU-BZ"/>
                <a:ea typeface="方正书宋_GBK"/>
                <a:cs typeface="Times New Roman" pitchFamily="18" charset="0"/>
              </a:rPr>
              <a:t>10%</a:t>
            </a:r>
            <a:r>
              <a:rPr lang="zh-CN" altLang="zh-CN">
                <a:solidFill>
                  <a:srgbClr val="080808"/>
                </a:solidFill>
                <a:latin typeface="NEU-BZ"/>
                <a:ea typeface="方正书宋_GBK"/>
                <a:cs typeface="Times New Roman" pitchFamily="18" charset="0"/>
              </a:rPr>
              <a:t>。</a:t>
            </a:r>
            <a:endParaRPr lang="en-US" altLang="zh-CN">
              <a:solidFill>
                <a:srgbClr val="000000"/>
              </a:solidFill>
              <a:cs typeface="Times New Roman" pitchFamily="18" charset="0"/>
            </a:endParaRPr>
          </a:p>
        </p:txBody>
      </p:sp>
      <p:sp>
        <p:nvSpPr>
          <p:cNvPr id="29713" name="Text Box 21"/>
          <p:cNvSpPr txBox="1">
            <a:spLocks noChangeArrowheads="1"/>
          </p:cNvSpPr>
          <p:nvPr/>
        </p:nvSpPr>
        <p:spPr bwMode="black">
          <a:xfrm>
            <a:off x="4679950" y="3306763"/>
            <a:ext cx="3932238" cy="923925"/>
          </a:xfrm>
          <a:prstGeom prst="rect">
            <a:avLst/>
          </a:prstGeom>
          <a:noFill/>
          <a:ln w="9525">
            <a:noFill/>
            <a:miter lim="800000"/>
            <a:headEnd/>
            <a:tailEnd/>
          </a:ln>
        </p:spPr>
        <p:txBody>
          <a:bodyPr>
            <a:spAutoFit/>
          </a:bodyPr>
          <a:lstStyle/>
          <a:p>
            <a:pPr eaLnBrk="0" hangingPunct="0"/>
            <a:r>
              <a:rPr lang="zh-CN" altLang="zh-CN">
                <a:solidFill>
                  <a:srgbClr val="080808"/>
                </a:solidFill>
                <a:latin typeface="NEU-BZ"/>
                <a:ea typeface="方正书宋_GBK"/>
                <a:cs typeface="Times New Roman" pitchFamily="18" charset="0"/>
              </a:rPr>
              <a:t>欧洲国家与非洲的贸易联系最为密切</a:t>
            </a:r>
            <a:endParaRPr lang="en-US" altLang="zh-CN">
              <a:solidFill>
                <a:srgbClr val="080808"/>
              </a:solidFill>
              <a:latin typeface="NEU-BZ"/>
              <a:ea typeface="方正书宋_GBK"/>
              <a:cs typeface="Times New Roman" pitchFamily="18" charset="0"/>
            </a:endParaRPr>
          </a:p>
          <a:p>
            <a:pPr eaLnBrk="0" hangingPunct="0"/>
            <a:r>
              <a:rPr lang="zh-CN" altLang="zh-CN">
                <a:solidFill>
                  <a:srgbClr val="080808"/>
                </a:solidFill>
                <a:ea typeface="方正书宋_GBK"/>
                <a:cs typeface="Times New Roman" pitchFamily="18" charset="0"/>
              </a:rPr>
              <a:t>非洲大陆只占世界贸易的</a:t>
            </a:r>
            <a:r>
              <a:rPr lang="en-US" altLang="zh-CN">
                <a:solidFill>
                  <a:srgbClr val="080808"/>
                </a:solidFill>
                <a:ea typeface="方正书宋_GBK"/>
                <a:cs typeface="Times New Roman" pitchFamily="18" charset="0"/>
              </a:rPr>
              <a:t>2.5%</a:t>
            </a:r>
            <a:endParaRPr lang="en-US" altLang="zh-CN">
              <a:solidFill>
                <a:srgbClr val="080808"/>
              </a:solidFill>
              <a:latin typeface="NEU-BZ"/>
              <a:ea typeface="方正书宋_GBK"/>
              <a:cs typeface="Times New Roman" pitchFamily="18" charset="0"/>
            </a:endParaRPr>
          </a:p>
          <a:p>
            <a:pPr eaLnBrk="0" hangingPunct="0"/>
            <a:endParaRPr lang="en-US" altLang="zh-CN">
              <a:solidFill>
                <a:srgbClr val="000000"/>
              </a:solidFill>
            </a:endParaRPr>
          </a:p>
        </p:txBody>
      </p:sp>
      <p:sp>
        <p:nvSpPr>
          <p:cNvPr id="29714" name="Text Box 22"/>
          <p:cNvSpPr txBox="1">
            <a:spLocks noChangeArrowheads="1"/>
          </p:cNvSpPr>
          <p:nvPr/>
        </p:nvSpPr>
        <p:spPr bwMode="black">
          <a:xfrm>
            <a:off x="4678363" y="4824413"/>
            <a:ext cx="3932237" cy="646112"/>
          </a:xfrm>
          <a:prstGeom prst="rect">
            <a:avLst/>
          </a:prstGeom>
          <a:noFill/>
          <a:ln w="9525">
            <a:noFill/>
            <a:miter lim="800000"/>
            <a:headEnd/>
            <a:tailEnd/>
          </a:ln>
        </p:spPr>
        <p:txBody>
          <a:bodyPr>
            <a:spAutoFit/>
          </a:bodyPr>
          <a:lstStyle/>
          <a:p>
            <a:pPr eaLnBrk="0" hangingPunct="0"/>
            <a:r>
              <a:rPr lang="zh-CN" altLang="zh-CN">
                <a:solidFill>
                  <a:srgbClr val="080808"/>
                </a:solidFill>
              </a:rPr>
              <a:t>澳大利亚和新西兰出口</a:t>
            </a:r>
            <a:r>
              <a:rPr lang="en-US" altLang="zh-CN">
                <a:solidFill>
                  <a:srgbClr val="080808"/>
                </a:solidFill>
              </a:rPr>
              <a:t>930</a:t>
            </a:r>
            <a:r>
              <a:rPr lang="zh-CN" altLang="zh-CN">
                <a:solidFill>
                  <a:srgbClr val="080808"/>
                </a:solidFill>
              </a:rPr>
              <a:t>亿美元</a:t>
            </a:r>
            <a:r>
              <a:rPr lang="zh-CN" altLang="en-US">
                <a:solidFill>
                  <a:srgbClr val="080808"/>
                </a:solidFill>
              </a:rPr>
              <a:t>，</a:t>
            </a:r>
            <a:r>
              <a:rPr lang="zh-CN" altLang="zh-CN">
                <a:solidFill>
                  <a:srgbClr val="080808"/>
                </a:solidFill>
              </a:rPr>
              <a:t>占世界出口的</a:t>
            </a:r>
            <a:r>
              <a:rPr lang="en-US" altLang="zh-CN" b="1">
                <a:solidFill>
                  <a:srgbClr val="080808"/>
                </a:solidFill>
              </a:rPr>
              <a:t>1.5%</a:t>
            </a:r>
            <a:r>
              <a:rPr lang="zh-CN" altLang="en-US">
                <a:solidFill>
                  <a:srgbClr val="080808"/>
                </a:solidFill>
              </a:rPr>
              <a:t>，</a:t>
            </a:r>
            <a:r>
              <a:rPr lang="zh-CN" altLang="zh-CN">
                <a:solidFill>
                  <a:srgbClr val="080808"/>
                </a:solidFill>
              </a:rPr>
              <a:t>进口</a:t>
            </a:r>
            <a:r>
              <a:rPr lang="en-US" altLang="zh-CN">
                <a:solidFill>
                  <a:srgbClr val="080808"/>
                </a:solidFill>
              </a:rPr>
              <a:t>800</a:t>
            </a:r>
            <a:r>
              <a:rPr lang="zh-CN" altLang="zh-CN">
                <a:solidFill>
                  <a:srgbClr val="080808"/>
                </a:solidFill>
              </a:rPr>
              <a:t>亿美元</a:t>
            </a:r>
            <a:r>
              <a:rPr lang="en-US" altLang="zh-CN">
                <a:solidFill>
                  <a:srgbClr val="000000"/>
                </a:solidFill>
              </a:rPr>
              <a:t>.</a:t>
            </a:r>
          </a:p>
        </p:txBody>
      </p:sp>
      <p:sp>
        <p:nvSpPr>
          <p:cNvPr id="29715" name="Text Box 23"/>
          <p:cNvSpPr txBox="1">
            <a:spLocks noChangeArrowheads="1"/>
          </p:cNvSpPr>
          <p:nvPr/>
        </p:nvSpPr>
        <p:spPr bwMode="gray">
          <a:xfrm>
            <a:off x="403225" y="3086100"/>
            <a:ext cx="1573213" cy="1200150"/>
          </a:xfrm>
          <a:prstGeom prst="rect">
            <a:avLst/>
          </a:prstGeom>
          <a:noFill/>
          <a:ln w="9525">
            <a:noFill/>
            <a:miter lim="800000"/>
            <a:headEnd/>
            <a:tailEnd/>
          </a:ln>
        </p:spPr>
        <p:txBody>
          <a:bodyPr>
            <a:spAutoFit/>
          </a:bodyPr>
          <a:lstStyle/>
          <a:p>
            <a:pPr algn="ctr" eaLnBrk="0" hangingPunct="0"/>
            <a:r>
              <a:rPr lang="zh-CN" altLang="en-US" sz="2400" b="1">
                <a:solidFill>
                  <a:srgbClr val="080808"/>
                </a:solidFill>
              </a:rPr>
              <a:t>世界其他地区贸易额</a:t>
            </a:r>
            <a:endParaRPr lang="en-US" altLang="zh-CN" sz="2400" b="1">
              <a:solidFill>
                <a:srgbClr val="080808"/>
              </a:solidFill>
            </a:endParaRPr>
          </a:p>
        </p:txBody>
      </p:sp>
      <p:sp>
        <p:nvSpPr>
          <p:cNvPr id="29716" name="Text Box 24"/>
          <p:cNvSpPr txBox="1">
            <a:spLocks noChangeArrowheads="1"/>
          </p:cNvSpPr>
          <p:nvPr/>
        </p:nvSpPr>
        <p:spPr bwMode="white">
          <a:xfrm>
            <a:off x="2833688" y="1830388"/>
            <a:ext cx="1673225" cy="708025"/>
          </a:xfrm>
          <a:prstGeom prst="rect">
            <a:avLst/>
          </a:prstGeom>
          <a:noFill/>
          <a:ln w="9525">
            <a:noFill/>
            <a:miter lim="800000"/>
            <a:headEnd/>
            <a:tailEnd/>
          </a:ln>
        </p:spPr>
        <p:txBody>
          <a:bodyPr>
            <a:spAutoFit/>
          </a:bodyPr>
          <a:lstStyle/>
          <a:p>
            <a:pPr algn="ctr">
              <a:spcBef>
                <a:spcPct val="50000"/>
              </a:spcBef>
            </a:pPr>
            <a:r>
              <a:rPr lang="zh-CN" altLang="en-US" sz="2000" b="1">
                <a:solidFill>
                  <a:srgbClr val="FEFFFF"/>
                </a:solidFill>
              </a:rPr>
              <a:t>中东、俄罗斯</a:t>
            </a:r>
            <a:endParaRPr lang="en-US" altLang="zh-CN" sz="2000" b="1">
              <a:solidFill>
                <a:srgbClr val="FEFFFF"/>
              </a:solidFill>
            </a:endParaRPr>
          </a:p>
        </p:txBody>
      </p:sp>
      <p:sp>
        <p:nvSpPr>
          <p:cNvPr id="29717" name="Text Box 25"/>
          <p:cNvSpPr txBox="1">
            <a:spLocks noChangeArrowheads="1"/>
          </p:cNvSpPr>
          <p:nvPr/>
        </p:nvSpPr>
        <p:spPr bwMode="white">
          <a:xfrm>
            <a:off x="2797175" y="3425825"/>
            <a:ext cx="1673225" cy="400050"/>
          </a:xfrm>
          <a:prstGeom prst="rect">
            <a:avLst/>
          </a:prstGeom>
          <a:noFill/>
          <a:ln w="9525">
            <a:noFill/>
            <a:miter lim="800000"/>
            <a:headEnd/>
            <a:tailEnd/>
          </a:ln>
        </p:spPr>
        <p:txBody>
          <a:bodyPr>
            <a:spAutoFit/>
          </a:bodyPr>
          <a:lstStyle/>
          <a:p>
            <a:pPr algn="ctr">
              <a:spcBef>
                <a:spcPct val="50000"/>
              </a:spcBef>
            </a:pPr>
            <a:r>
              <a:rPr lang="zh-CN" altLang="en-US" sz="2000" b="1">
                <a:solidFill>
                  <a:srgbClr val="FEFFFF"/>
                </a:solidFill>
              </a:rPr>
              <a:t>非洲</a:t>
            </a:r>
            <a:endParaRPr lang="en-US" altLang="zh-CN" sz="2000" b="1">
              <a:solidFill>
                <a:srgbClr val="FEFFFF"/>
              </a:solidFill>
            </a:endParaRPr>
          </a:p>
        </p:txBody>
      </p:sp>
      <p:sp>
        <p:nvSpPr>
          <p:cNvPr id="29718" name="Text Box 26"/>
          <p:cNvSpPr txBox="1">
            <a:spLocks noChangeArrowheads="1"/>
          </p:cNvSpPr>
          <p:nvPr/>
        </p:nvSpPr>
        <p:spPr bwMode="white">
          <a:xfrm>
            <a:off x="2798763" y="4762500"/>
            <a:ext cx="1673225" cy="769938"/>
          </a:xfrm>
          <a:prstGeom prst="rect">
            <a:avLst/>
          </a:prstGeom>
          <a:noFill/>
          <a:ln w="9525">
            <a:noFill/>
            <a:miter lim="800000"/>
            <a:headEnd/>
            <a:tailEnd/>
          </a:ln>
        </p:spPr>
        <p:txBody>
          <a:bodyPr>
            <a:spAutoFit/>
          </a:bodyPr>
          <a:lstStyle/>
          <a:p>
            <a:pPr algn="ctr">
              <a:spcBef>
                <a:spcPct val="50000"/>
              </a:spcBef>
            </a:pPr>
            <a:r>
              <a:rPr lang="zh-CN" altLang="en-US" sz="2400" b="1">
                <a:solidFill>
                  <a:srgbClr val="FEFFFF"/>
                </a:solidFill>
              </a:rPr>
              <a:t>  </a:t>
            </a:r>
            <a:r>
              <a:rPr lang="zh-CN" altLang="en-US" sz="2000" b="1">
                <a:solidFill>
                  <a:srgbClr val="FEFFFF"/>
                </a:solidFill>
              </a:rPr>
              <a:t>澳大利亚、新西兰</a:t>
            </a:r>
            <a:endParaRPr lang="en-US" altLang="zh-CN" sz="2000" b="1">
              <a:solidFill>
                <a:srgbClr val="FEFFFF"/>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标题 1"/>
          <p:cNvSpPr>
            <a:spLocks noGrp="1"/>
          </p:cNvSpPr>
          <p:nvPr>
            <p:ph type="title"/>
          </p:nvPr>
        </p:nvSpPr>
        <p:spPr/>
        <p:txBody>
          <a:bodyPr/>
          <a:lstStyle/>
          <a:p>
            <a:r>
              <a:rPr lang="en-US" altLang="zh-CN" sz="3200" i="0">
                <a:solidFill>
                  <a:srgbClr val="080808"/>
                </a:solidFill>
                <a:ea typeface="宋体" charset="-122"/>
              </a:rPr>
              <a:t>1.3 </a:t>
            </a:r>
            <a:r>
              <a:rPr lang="zh-CN" altLang="en-US" sz="3200" i="0">
                <a:solidFill>
                  <a:srgbClr val="080808"/>
                </a:solidFill>
                <a:ea typeface="宋体" charset="-122"/>
              </a:rPr>
              <a:t>贸易与</a:t>
            </a:r>
            <a:r>
              <a:rPr lang="en-US" altLang="zh-CN" sz="3200" i="0">
                <a:solidFill>
                  <a:srgbClr val="080808"/>
                </a:solidFill>
                <a:ea typeface="宋体" charset="-122"/>
              </a:rPr>
              <a:t>GDP</a:t>
            </a:r>
            <a:r>
              <a:rPr lang="zh-CN" altLang="en-US" sz="3200" i="0">
                <a:solidFill>
                  <a:srgbClr val="080808"/>
                </a:solidFill>
                <a:ea typeface="宋体" charset="-122"/>
              </a:rPr>
              <a:t>的比较</a:t>
            </a:r>
            <a:endParaRPr lang="zh-CN" altLang="en-US" sz="3200">
              <a:ea typeface="宋体" charset="-122"/>
            </a:endParaRPr>
          </a:p>
        </p:txBody>
      </p:sp>
      <p:sp>
        <p:nvSpPr>
          <p:cNvPr id="30722" name="内容占位符 2"/>
          <p:cNvSpPr>
            <a:spLocks noGrp="1"/>
          </p:cNvSpPr>
          <p:nvPr>
            <p:ph idx="1"/>
          </p:nvPr>
        </p:nvSpPr>
        <p:spPr>
          <a:xfrm>
            <a:off x="468313" y="1341438"/>
            <a:ext cx="8218487" cy="719137"/>
          </a:xfrm>
        </p:spPr>
        <p:txBody>
          <a:bodyPr/>
          <a:lstStyle/>
          <a:p>
            <a:r>
              <a:rPr lang="zh-CN" altLang="zh-CN" sz="2000" b="1">
                <a:latin typeface="NEU-BZ"/>
                <a:ea typeface="方正黑体_GBK"/>
                <a:cs typeface="Times New Roman" pitchFamily="18" charset="0"/>
              </a:rPr>
              <a:t>国内生产总值</a:t>
            </a:r>
            <a:r>
              <a:rPr lang="en-US" altLang="zh-CN" sz="2000">
                <a:latin typeface="方正书宋_GBK"/>
                <a:ea typeface="方正黑体_GBK"/>
                <a:cs typeface="Times New Roman" pitchFamily="18" charset="0"/>
              </a:rPr>
              <a:t>(</a:t>
            </a:r>
            <a:r>
              <a:rPr lang="en-US" altLang="zh-CN" sz="2000">
                <a:latin typeface="NEU-BZ"/>
                <a:ea typeface="方正书宋_GBK"/>
                <a:cs typeface="Times New Roman" pitchFamily="18" charset="0"/>
              </a:rPr>
              <a:t>gross domestic product</a:t>
            </a:r>
            <a:r>
              <a:rPr lang="en-US" altLang="zh-CN" sz="2000">
                <a:latin typeface="方正书宋_GBK"/>
                <a:ea typeface="宋体" charset="-122"/>
                <a:cs typeface="Times New Roman" pitchFamily="18" charset="0"/>
              </a:rPr>
              <a:t>, </a:t>
            </a:r>
            <a:r>
              <a:rPr lang="en-US" altLang="zh-CN" sz="2000">
                <a:latin typeface="NEU-BZ"/>
                <a:ea typeface="方正书宋_GBK"/>
                <a:cs typeface="方正书宋_GBK"/>
              </a:rPr>
              <a:t>GDP</a:t>
            </a:r>
            <a:r>
              <a:rPr lang="en-US" altLang="zh-CN" sz="2000">
                <a:latin typeface="方正书宋_GBK"/>
                <a:ea typeface="宋体" charset="-122"/>
              </a:rPr>
              <a:t>)</a:t>
            </a:r>
            <a:r>
              <a:rPr lang="zh-CN" altLang="en-US" sz="2000">
                <a:latin typeface="方正书宋_GBK"/>
                <a:ea typeface="宋体" charset="-122"/>
              </a:rPr>
              <a:t>：一国</a:t>
            </a:r>
            <a:r>
              <a:rPr lang="zh-CN" altLang="zh-CN" sz="2000">
                <a:ea typeface="宋体" charset="-122"/>
              </a:rPr>
              <a:t>一年内所生产的所有最终产品的价值</a:t>
            </a:r>
            <a:r>
              <a:rPr lang="zh-CN" altLang="en-US" sz="2000">
                <a:ea typeface="宋体" charset="-122"/>
              </a:rPr>
              <a:t>。</a:t>
            </a:r>
          </a:p>
        </p:txBody>
      </p:sp>
      <p:sp>
        <p:nvSpPr>
          <p:cNvPr id="5" name="AutoShape 6"/>
          <p:cNvSpPr>
            <a:spLocks noChangeArrowheads="1"/>
          </p:cNvSpPr>
          <p:nvPr/>
        </p:nvSpPr>
        <p:spPr bwMode="auto">
          <a:xfrm>
            <a:off x="1042988" y="2528888"/>
            <a:ext cx="1152525" cy="647700"/>
          </a:xfrm>
          <a:prstGeom prst="notchedRightArrow">
            <a:avLst>
              <a:gd name="adj1" fmla="val 50000"/>
              <a:gd name="adj2" fmla="val 44485"/>
            </a:avLst>
          </a:prstGeom>
          <a:solidFill>
            <a:schemeClr val="accent1"/>
          </a:solidFill>
          <a:ln w="9525" algn="ctr">
            <a:solidFill>
              <a:schemeClr val="tx1"/>
            </a:solidFill>
            <a:miter lim="800000"/>
            <a:headEnd/>
            <a:tailEnd/>
          </a:ln>
        </p:spPr>
        <p:txBody>
          <a:bodyPr wrap="none" anchor="ctr"/>
          <a:lstStyle/>
          <a:p>
            <a:endParaRPr lang="zh-CN" altLang="en-US">
              <a:solidFill>
                <a:srgbClr val="080808"/>
              </a:solidFill>
            </a:endParaRPr>
          </a:p>
        </p:txBody>
      </p:sp>
      <p:sp>
        <p:nvSpPr>
          <p:cNvPr id="30724" name="TextBox 7"/>
          <p:cNvSpPr txBox="1">
            <a:spLocks noChangeArrowheads="1"/>
          </p:cNvSpPr>
          <p:nvPr/>
        </p:nvSpPr>
        <p:spPr bwMode="auto">
          <a:xfrm>
            <a:off x="2411413" y="2252663"/>
            <a:ext cx="6121400" cy="1200150"/>
          </a:xfrm>
          <a:prstGeom prst="rect">
            <a:avLst/>
          </a:prstGeom>
          <a:solidFill>
            <a:srgbClr val="92D050"/>
          </a:solidFill>
          <a:ln w="38100">
            <a:solidFill>
              <a:schemeClr val="tx1"/>
            </a:solidFill>
            <a:miter lim="800000"/>
            <a:headEnd/>
            <a:tailEnd/>
          </a:ln>
        </p:spPr>
        <p:txBody>
          <a:bodyPr>
            <a:spAutoFit/>
          </a:bodyPr>
          <a:lstStyle/>
          <a:p>
            <a:r>
              <a:rPr lang="zh-CN" altLang="zh-CN" sz="2400">
                <a:solidFill>
                  <a:srgbClr val="080808"/>
                </a:solidFill>
                <a:latin typeface="NEU-BZ"/>
                <a:ea typeface="方正书宋_GBK"/>
                <a:cs typeface="Times New Roman" pitchFamily="18" charset="0"/>
              </a:rPr>
              <a:t>第二种常用的贸易报告方式</a:t>
            </a:r>
            <a:r>
              <a:rPr lang="en-US" altLang="zh-CN" sz="2400">
                <a:solidFill>
                  <a:srgbClr val="080808"/>
                </a:solidFill>
                <a:latin typeface="方正书宋_GBK"/>
                <a:ea typeface="方正书宋_GBK"/>
                <a:cs typeface="Times New Roman" pitchFamily="18" charset="0"/>
              </a:rPr>
              <a:t>,</a:t>
            </a:r>
            <a:r>
              <a:rPr lang="zh-CN" altLang="zh-CN" sz="2400">
                <a:solidFill>
                  <a:srgbClr val="080808"/>
                </a:solidFill>
                <a:latin typeface="NEU-BZ"/>
                <a:ea typeface="方正书宋_GBK"/>
                <a:cs typeface="Times New Roman" pitchFamily="18" charset="0"/>
              </a:rPr>
              <a:t>那就是贸易与一国</a:t>
            </a:r>
            <a:r>
              <a:rPr lang="zh-CN" altLang="zh-CN" sz="2400">
                <a:solidFill>
                  <a:srgbClr val="080808"/>
                </a:solidFill>
                <a:latin typeface="NEU-BZ"/>
                <a:ea typeface="方正黑体_GBK"/>
                <a:cs typeface="Times New Roman" pitchFamily="18" charset="0"/>
              </a:rPr>
              <a:t>国内生产总值</a:t>
            </a:r>
            <a:r>
              <a:rPr lang="en-US" altLang="zh-CN" sz="2400">
                <a:solidFill>
                  <a:srgbClr val="080808"/>
                </a:solidFill>
                <a:latin typeface="方正书宋_GBK"/>
                <a:cs typeface="Times New Roman" pitchFamily="18" charset="0"/>
              </a:rPr>
              <a:t>(</a:t>
            </a:r>
            <a:r>
              <a:rPr lang="en-US" altLang="zh-CN" sz="2400">
                <a:solidFill>
                  <a:srgbClr val="080808"/>
                </a:solidFill>
                <a:latin typeface="NEU-BZ"/>
                <a:ea typeface="方正书宋_GBK"/>
                <a:cs typeface="方正书宋_GBK"/>
              </a:rPr>
              <a:t>gross domestic product</a:t>
            </a:r>
            <a:r>
              <a:rPr lang="en-US" altLang="zh-CN" sz="2400">
                <a:solidFill>
                  <a:srgbClr val="080808"/>
                </a:solidFill>
                <a:latin typeface="方正书宋_GBK"/>
                <a:cs typeface="Times New Roman" pitchFamily="18" charset="0"/>
              </a:rPr>
              <a:t>, </a:t>
            </a:r>
            <a:r>
              <a:rPr lang="en-US" altLang="zh-CN" sz="2400">
                <a:solidFill>
                  <a:srgbClr val="080808"/>
                </a:solidFill>
                <a:latin typeface="NEU-BZ"/>
                <a:ea typeface="方正书宋_GBK"/>
                <a:cs typeface="方正书宋_GBK"/>
              </a:rPr>
              <a:t>GDP</a:t>
            </a:r>
            <a:r>
              <a:rPr lang="en-US" altLang="zh-CN" sz="2400">
                <a:solidFill>
                  <a:srgbClr val="080808"/>
                </a:solidFill>
                <a:latin typeface="方正书宋_GBK"/>
                <a:cs typeface="Times New Roman" pitchFamily="18" charset="0"/>
              </a:rPr>
              <a:t>) </a:t>
            </a:r>
            <a:r>
              <a:rPr lang="zh-CN" altLang="zh-CN" sz="2400">
                <a:solidFill>
                  <a:srgbClr val="080808"/>
                </a:solidFill>
                <a:latin typeface="NEU-BZ"/>
                <a:ea typeface="方正书宋_GBK"/>
                <a:cs typeface="方正书宋_GBK"/>
              </a:rPr>
              <a:t>的比率</a:t>
            </a:r>
            <a:endParaRPr lang="zh-CN" altLang="en-US" sz="2400">
              <a:solidFill>
                <a:srgbClr val="080808"/>
              </a:solidFill>
            </a:endParaRPr>
          </a:p>
        </p:txBody>
      </p:sp>
      <p:sp>
        <p:nvSpPr>
          <p:cNvPr id="13" name="横卷形 12"/>
          <p:cNvSpPr/>
          <p:nvPr/>
        </p:nvSpPr>
        <p:spPr>
          <a:xfrm>
            <a:off x="179388" y="3694113"/>
            <a:ext cx="6696075" cy="2663825"/>
          </a:xfrm>
          <a:prstGeom prst="horizontalScroll">
            <a:avLst/>
          </a:pr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30726" name="TextBox 13"/>
          <p:cNvSpPr txBox="1">
            <a:spLocks noChangeArrowheads="1"/>
          </p:cNvSpPr>
          <p:nvPr/>
        </p:nvSpPr>
        <p:spPr bwMode="auto">
          <a:xfrm>
            <a:off x="539750" y="4351338"/>
            <a:ext cx="6480175" cy="1323975"/>
          </a:xfrm>
          <a:prstGeom prst="rect">
            <a:avLst/>
          </a:prstGeom>
          <a:noFill/>
          <a:ln w="9525">
            <a:noFill/>
            <a:miter lim="800000"/>
            <a:headEnd/>
            <a:tailEnd/>
          </a:ln>
        </p:spPr>
        <p:txBody>
          <a:bodyPr>
            <a:spAutoFit/>
          </a:bodyPr>
          <a:lstStyle/>
          <a:p>
            <a:r>
              <a:rPr lang="zh-CN" altLang="zh-CN" sz="2000">
                <a:solidFill>
                  <a:srgbClr val="080808"/>
                </a:solidFill>
              </a:rPr>
              <a:t>该表的</a:t>
            </a:r>
            <a:r>
              <a:rPr lang="zh-CN" altLang="zh-CN" sz="2000" b="1">
                <a:solidFill>
                  <a:srgbClr val="080808"/>
                </a:solidFill>
              </a:rPr>
              <a:t>顶端</a:t>
            </a:r>
            <a:r>
              <a:rPr lang="zh-CN" altLang="zh-CN" sz="2000">
                <a:solidFill>
                  <a:srgbClr val="080808"/>
                </a:solidFill>
              </a:rPr>
              <a:t>是中国香港和马来西亚</a:t>
            </a:r>
            <a:r>
              <a:rPr lang="en-US" altLang="zh-CN" sz="2000">
                <a:solidFill>
                  <a:srgbClr val="080808"/>
                </a:solidFill>
              </a:rPr>
              <a:t>,</a:t>
            </a:r>
            <a:r>
              <a:rPr lang="zh-CN" altLang="zh-CN" sz="2000">
                <a:solidFill>
                  <a:srgbClr val="080808"/>
                </a:solidFill>
              </a:rPr>
              <a:t>贸易额超过了</a:t>
            </a:r>
            <a:r>
              <a:rPr lang="zh-CN" altLang="en-US" sz="2000">
                <a:solidFill>
                  <a:srgbClr val="080808"/>
                </a:solidFill>
              </a:rPr>
              <a:t>其</a:t>
            </a:r>
            <a:r>
              <a:rPr lang="en-US" altLang="zh-CN" sz="2000">
                <a:solidFill>
                  <a:srgbClr val="080808"/>
                </a:solidFill>
              </a:rPr>
              <a:t>GDP!</a:t>
            </a:r>
          </a:p>
          <a:p>
            <a:r>
              <a:rPr lang="zh-CN" altLang="en-US" sz="2000">
                <a:solidFill>
                  <a:srgbClr val="080808"/>
                </a:solidFill>
              </a:rPr>
              <a:t>该表的</a:t>
            </a:r>
            <a:r>
              <a:rPr lang="zh-CN" altLang="en-US" sz="2000" b="1">
                <a:solidFill>
                  <a:srgbClr val="080808"/>
                </a:solidFill>
              </a:rPr>
              <a:t>中部</a:t>
            </a:r>
            <a:r>
              <a:rPr lang="zh-CN" altLang="en-US" sz="2000">
                <a:solidFill>
                  <a:srgbClr val="080808"/>
                </a:solidFill>
              </a:rPr>
              <a:t>是</a:t>
            </a:r>
            <a:r>
              <a:rPr lang="zh-CN" altLang="zh-CN" sz="2000">
                <a:solidFill>
                  <a:srgbClr val="080808"/>
                </a:solidFill>
              </a:rPr>
              <a:t>德国、英国和法国</a:t>
            </a:r>
            <a:r>
              <a:rPr lang="zh-CN" altLang="en-US" sz="2000">
                <a:solidFill>
                  <a:srgbClr val="080808"/>
                </a:solidFill>
              </a:rPr>
              <a:t>，</a:t>
            </a:r>
            <a:r>
              <a:rPr lang="zh-CN" altLang="zh-CN" sz="2000">
                <a:solidFill>
                  <a:srgbClr val="080808"/>
                </a:solidFill>
              </a:rPr>
              <a:t>规模既大与其主要贸易伙伴又邻近</a:t>
            </a:r>
            <a:r>
              <a:rPr lang="zh-CN" altLang="en-US" sz="2000">
                <a:solidFill>
                  <a:srgbClr val="080808"/>
                </a:solidFill>
              </a:rPr>
              <a:t>。</a:t>
            </a:r>
            <a:endParaRPr lang="en-US" altLang="zh-CN" sz="2000">
              <a:solidFill>
                <a:srgbClr val="080808"/>
              </a:solidFill>
            </a:endParaRPr>
          </a:p>
          <a:p>
            <a:r>
              <a:rPr lang="zh-CN" altLang="zh-CN" sz="2000">
                <a:solidFill>
                  <a:srgbClr val="080808"/>
                </a:solidFill>
              </a:rPr>
              <a:t>该列表的</a:t>
            </a:r>
            <a:r>
              <a:rPr lang="zh-CN" altLang="zh-CN" sz="2000" b="1">
                <a:solidFill>
                  <a:srgbClr val="080808"/>
                </a:solidFill>
              </a:rPr>
              <a:t>底部</a:t>
            </a:r>
            <a:r>
              <a:rPr lang="zh-CN" altLang="zh-CN" sz="2000">
                <a:solidFill>
                  <a:srgbClr val="080808"/>
                </a:solidFill>
              </a:rPr>
              <a:t>是美国和日本</a:t>
            </a:r>
            <a:r>
              <a:rPr lang="en-US" altLang="zh-CN" sz="2000">
                <a:solidFill>
                  <a:srgbClr val="080808"/>
                </a:solidFill>
              </a:rPr>
              <a:t>,</a:t>
            </a:r>
            <a:r>
              <a:rPr lang="zh-CN" altLang="zh-CN" sz="2000">
                <a:solidFill>
                  <a:srgbClr val="080808"/>
                </a:solidFill>
              </a:rPr>
              <a:t>它们的经济规模都非常大</a:t>
            </a:r>
            <a:r>
              <a:rPr lang="zh-CN" altLang="en-US" sz="2000">
                <a:solidFill>
                  <a:srgbClr val="080808"/>
                </a:solidFill>
              </a:rPr>
              <a:t>。</a:t>
            </a:r>
          </a:p>
        </p:txBody>
      </p:sp>
      <p:sp>
        <p:nvSpPr>
          <p:cNvPr id="15" name="椭圆形标注 14"/>
          <p:cNvSpPr/>
          <p:nvPr/>
        </p:nvSpPr>
        <p:spPr>
          <a:xfrm rot="951460">
            <a:off x="7121525" y="4076700"/>
            <a:ext cx="1908175" cy="949325"/>
          </a:xfrm>
          <a:prstGeom prst="wedgeEllipseCallout">
            <a:avLst>
              <a:gd name="adj1" fmla="val -20034"/>
              <a:gd name="adj2" fmla="val 62500"/>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30728" name="TextBox 15"/>
          <p:cNvSpPr txBox="1">
            <a:spLocks noChangeArrowheads="1"/>
          </p:cNvSpPr>
          <p:nvPr/>
        </p:nvSpPr>
        <p:spPr bwMode="auto">
          <a:xfrm>
            <a:off x="7183438" y="4367213"/>
            <a:ext cx="1906587" cy="368300"/>
          </a:xfrm>
          <a:prstGeom prst="rect">
            <a:avLst/>
          </a:prstGeom>
          <a:noFill/>
          <a:ln w="9525">
            <a:noFill/>
            <a:miter lim="800000"/>
            <a:headEnd/>
            <a:tailEnd/>
          </a:ln>
        </p:spPr>
        <p:txBody>
          <a:bodyPr>
            <a:spAutoFit/>
          </a:bodyPr>
          <a:lstStyle/>
          <a:p>
            <a:r>
              <a:rPr lang="zh-CN" altLang="zh-CN">
                <a:solidFill>
                  <a:srgbClr val="080808"/>
                </a:solidFill>
              </a:rPr>
              <a:t>如</a:t>
            </a:r>
            <a:r>
              <a:rPr lang="zh-CN" altLang="en-US">
                <a:solidFill>
                  <a:srgbClr val="080808"/>
                </a:solidFill>
              </a:rPr>
              <a:t>下</a:t>
            </a:r>
            <a:r>
              <a:rPr lang="zh-CN" altLang="zh-CN">
                <a:solidFill>
                  <a:srgbClr val="080808"/>
                </a:solidFill>
              </a:rPr>
              <a:t>表</a:t>
            </a:r>
            <a:r>
              <a:rPr lang="en-US" altLang="zh-CN">
                <a:solidFill>
                  <a:srgbClr val="080808"/>
                </a:solidFill>
              </a:rPr>
              <a:t>1</a:t>
            </a:r>
            <a:r>
              <a:rPr lang="zh-CN" altLang="zh-CN">
                <a:solidFill>
                  <a:srgbClr val="080808"/>
                </a:solidFill>
              </a:rPr>
              <a:t>—</a:t>
            </a:r>
            <a:r>
              <a:rPr lang="en-US" altLang="zh-CN">
                <a:solidFill>
                  <a:srgbClr val="080808"/>
                </a:solidFill>
              </a:rPr>
              <a:t>2</a:t>
            </a:r>
            <a:r>
              <a:rPr lang="zh-CN" altLang="zh-CN">
                <a:solidFill>
                  <a:srgbClr val="080808"/>
                </a:solidFill>
              </a:rPr>
              <a:t>所示</a:t>
            </a:r>
            <a:endParaRPr lang="zh-CN" altLang="en-US">
              <a:solidFill>
                <a:srgbClr val="080808"/>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5" name="Picture 3"/>
          <p:cNvPicPr>
            <a:picLocks noGrp="1" noChangeAspect="1" noChangeArrowheads="1"/>
          </p:cNvPicPr>
          <p:nvPr>
            <p:ph idx="1"/>
          </p:nvPr>
        </p:nvPicPr>
        <p:blipFill>
          <a:blip r:embed="rId2"/>
          <a:srcRect/>
          <a:stretch>
            <a:fillRect/>
          </a:stretch>
        </p:blipFill>
        <p:spPr>
          <a:xfrm>
            <a:off x="755650" y="458788"/>
            <a:ext cx="7848600" cy="6399212"/>
          </a:xfr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xmlns="" id="{3830E21A-D5F3-4543-A135-02E604454B06}"/>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792203" y="2048602"/>
            <a:ext cx="7703610" cy="3828671"/>
          </a:xfrm>
          <a:prstGeom prst="rect">
            <a:avLst/>
          </a:prstGeom>
        </p:spPr>
      </p:pic>
      <p:sp>
        <p:nvSpPr>
          <p:cNvPr id="13" name="文本框 11">
            <a:extLst>
              <a:ext uri="{FF2B5EF4-FFF2-40B4-BE49-F238E27FC236}">
                <a16:creationId xmlns:a16="http://schemas.microsoft.com/office/drawing/2014/main" xmlns="" id="{D3E619A7-D968-4B59-A5F4-42A58978E547}"/>
              </a:ext>
            </a:extLst>
          </p:cNvPr>
          <p:cNvSpPr txBox="1"/>
          <p:nvPr/>
        </p:nvSpPr>
        <p:spPr>
          <a:xfrm>
            <a:off x="3059832" y="5940616"/>
            <a:ext cx="2880320" cy="376000"/>
          </a:xfrm>
          <a:prstGeom prst="rect">
            <a:avLst/>
          </a:prstGeom>
          <a:noFill/>
        </p:spPr>
        <p:txBody>
          <a:bodyPr wrap="square" rtlCol="0">
            <a:spAutoFit/>
          </a:bodyPr>
          <a:lstStyle>
            <a:defPPr rtl="0">
              <a:defRPr lang="zh-CN"/>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en-US" altLang="zh-CN" sz="1800" b="1" dirty="0">
                <a:solidFill>
                  <a:schemeClr val="accent2">
                    <a:lumMod val="50000"/>
                  </a:schemeClr>
                </a:solidFill>
                <a:latin typeface="Times New Roman" panose="02020603050405020304" pitchFamily="18" charset="0"/>
                <a:ea typeface="黑体" panose="02010609060101010101" pitchFamily="49" charset="-122"/>
              </a:rPr>
              <a:t>2016</a:t>
            </a:r>
            <a:r>
              <a:rPr lang="zh-CN" altLang="en-US" sz="1800" b="1" dirty="0">
                <a:solidFill>
                  <a:schemeClr val="accent2">
                    <a:lumMod val="50000"/>
                  </a:schemeClr>
                </a:solidFill>
                <a:latin typeface="Times New Roman" panose="02020603050405020304" pitchFamily="18" charset="0"/>
                <a:ea typeface="黑体" panose="02010609060101010101" pitchFamily="49" charset="-122"/>
              </a:rPr>
              <a:t>年各国贸易</a:t>
            </a:r>
            <a:r>
              <a:rPr lang="en-US" altLang="zh-CN" sz="1800" b="1" dirty="0">
                <a:solidFill>
                  <a:schemeClr val="accent2">
                    <a:lumMod val="50000"/>
                  </a:schemeClr>
                </a:solidFill>
                <a:latin typeface="Times New Roman" panose="02020603050405020304" pitchFamily="18" charset="0"/>
                <a:ea typeface="黑体" panose="02010609060101010101" pitchFamily="49" charset="-122"/>
              </a:rPr>
              <a:t>/GDP</a:t>
            </a:r>
            <a:r>
              <a:rPr lang="zh-CN" altLang="en-US" sz="1800" b="1" dirty="0">
                <a:solidFill>
                  <a:schemeClr val="accent2">
                    <a:lumMod val="50000"/>
                  </a:schemeClr>
                </a:solidFill>
                <a:latin typeface="Times New Roman" panose="02020603050405020304" pitchFamily="18" charset="0"/>
                <a:ea typeface="黑体" panose="02010609060101010101" pitchFamily="49" charset="-122"/>
              </a:rPr>
              <a:t>比率</a:t>
            </a:r>
          </a:p>
        </p:txBody>
      </p:sp>
      <p:sp>
        <p:nvSpPr>
          <p:cNvPr id="14" name="文本框 14">
            <a:extLst>
              <a:ext uri="{FF2B5EF4-FFF2-40B4-BE49-F238E27FC236}">
                <a16:creationId xmlns:a16="http://schemas.microsoft.com/office/drawing/2014/main" xmlns="" id="{54E6DBBD-6EB6-4198-AF5C-0F52E800D68E}"/>
              </a:ext>
            </a:extLst>
          </p:cNvPr>
          <p:cNvSpPr txBox="1"/>
          <p:nvPr/>
        </p:nvSpPr>
        <p:spPr>
          <a:xfrm>
            <a:off x="759768" y="6339658"/>
            <a:ext cx="3884240" cy="369332"/>
          </a:xfrm>
          <a:prstGeom prst="rect">
            <a:avLst/>
          </a:prstGeom>
          <a:noFill/>
        </p:spPr>
        <p:txBody>
          <a:bodyPr wrap="square" rtlCol="0">
            <a:spAutoFit/>
          </a:bodyPr>
          <a:lstStyle>
            <a:defPPr rtl="0">
              <a:defRPr lang="zh-CN"/>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zh-CN" altLang="en-US" sz="1800" b="1" dirty="0">
                <a:solidFill>
                  <a:schemeClr val="accent2">
                    <a:lumMod val="50000"/>
                  </a:schemeClr>
                </a:solidFill>
                <a:latin typeface="Times New Roman" panose="02020603050405020304" pitchFamily="18" charset="0"/>
                <a:ea typeface="黑体" panose="02010609060101010101" pitchFamily="49" charset="-122"/>
              </a:rPr>
              <a:t>数据来源：世界银行</a:t>
            </a:r>
            <a:r>
              <a:rPr lang="en-US" altLang="zh-CN" sz="1800" b="1" dirty="0">
                <a:solidFill>
                  <a:schemeClr val="accent2">
                    <a:lumMod val="50000"/>
                  </a:schemeClr>
                </a:solidFill>
                <a:latin typeface="Times New Roman" panose="02020603050405020304" pitchFamily="18" charset="0"/>
                <a:ea typeface="黑体" panose="02010609060101010101" pitchFamily="49" charset="-122"/>
              </a:rPr>
              <a:t>WDI</a:t>
            </a:r>
            <a:r>
              <a:rPr lang="zh-CN" altLang="en-US" sz="1800" b="1" dirty="0">
                <a:solidFill>
                  <a:schemeClr val="accent2">
                    <a:lumMod val="50000"/>
                  </a:schemeClr>
                </a:solidFill>
                <a:latin typeface="Times New Roman" panose="02020603050405020304" pitchFamily="18" charset="0"/>
                <a:ea typeface="黑体" panose="02010609060101010101" pitchFamily="49" charset="-122"/>
              </a:rPr>
              <a:t>数据库。</a:t>
            </a:r>
          </a:p>
        </p:txBody>
      </p:sp>
      <p:sp>
        <p:nvSpPr>
          <p:cNvPr id="4" name="星形: 五角 3">
            <a:extLst>
              <a:ext uri="{FF2B5EF4-FFF2-40B4-BE49-F238E27FC236}">
                <a16:creationId xmlns:a16="http://schemas.microsoft.com/office/drawing/2014/main" xmlns="" id="{BE5AAF9A-1E74-4F5D-91A6-37DE8F63B63C}"/>
              </a:ext>
            </a:extLst>
          </p:cNvPr>
          <p:cNvSpPr/>
          <p:nvPr/>
        </p:nvSpPr>
        <p:spPr>
          <a:xfrm>
            <a:off x="3099257" y="2773478"/>
            <a:ext cx="216024" cy="197039"/>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星形: 五角 8">
            <a:extLst>
              <a:ext uri="{FF2B5EF4-FFF2-40B4-BE49-F238E27FC236}">
                <a16:creationId xmlns:a16="http://schemas.microsoft.com/office/drawing/2014/main" xmlns="" id="{451B5F76-53EE-444F-B024-CCE2BE6245FC}"/>
              </a:ext>
            </a:extLst>
          </p:cNvPr>
          <p:cNvSpPr/>
          <p:nvPr/>
        </p:nvSpPr>
        <p:spPr>
          <a:xfrm>
            <a:off x="3113633" y="3081155"/>
            <a:ext cx="216024" cy="197039"/>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星形: 五角 9">
            <a:extLst>
              <a:ext uri="{FF2B5EF4-FFF2-40B4-BE49-F238E27FC236}">
                <a16:creationId xmlns:a16="http://schemas.microsoft.com/office/drawing/2014/main" xmlns="" id="{DCE8EA1A-868D-4884-8324-444FCE3C4B9E}"/>
              </a:ext>
            </a:extLst>
          </p:cNvPr>
          <p:cNvSpPr/>
          <p:nvPr/>
        </p:nvSpPr>
        <p:spPr>
          <a:xfrm>
            <a:off x="3110756" y="3457844"/>
            <a:ext cx="216024" cy="197039"/>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星形: 五角 10">
            <a:extLst>
              <a:ext uri="{FF2B5EF4-FFF2-40B4-BE49-F238E27FC236}">
                <a16:creationId xmlns:a16="http://schemas.microsoft.com/office/drawing/2014/main" xmlns="" id="{B76E207A-DA70-4B75-ADED-D05C3772B367}"/>
              </a:ext>
            </a:extLst>
          </p:cNvPr>
          <p:cNvSpPr/>
          <p:nvPr/>
        </p:nvSpPr>
        <p:spPr>
          <a:xfrm>
            <a:off x="3107884" y="3800027"/>
            <a:ext cx="216024" cy="197039"/>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星形: 五角 14">
            <a:extLst>
              <a:ext uri="{FF2B5EF4-FFF2-40B4-BE49-F238E27FC236}">
                <a16:creationId xmlns:a16="http://schemas.microsoft.com/office/drawing/2014/main" xmlns="" id="{A9CBFE81-076B-418A-8109-DD75082DE070}"/>
              </a:ext>
            </a:extLst>
          </p:cNvPr>
          <p:cNvSpPr/>
          <p:nvPr/>
        </p:nvSpPr>
        <p:spPr>
          <a:xfrm>
            <a:off x="8168706" y="4840940"/>
            <a:ext cx="216024" cy="197039"/>
          </a:xfrm>
          <a:prstGeom prst="star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a:extLst>
              <a:ext uri="{FF2B5EF4-FFF2-40B4-BE49-F238E27FC236}">
                <a16:creationId xmlns:a16="http://schemas.microsoft.com/office/drawing/2014/main" xmlns="" id="{364A0814-7801-4FF1-8182-0F2DA1AF5839}"/>
              </a:ext>
            </a:extLst>
          </p:cNvPr>
          <p:cNvPicPr>
            <a:picLocks noChangeAspect="1"/>
          </p:cNvPicPr>
          <p:nvPr/>
        </p:nvPicPr>
        <p:blipFill>
          <a:blip r:embed="rId4"/>
          <a:stretch>
            <a:fillRect/>
          </a:stretch>
        </p:blipFill>
        <p:spPr>
          <a:xfrm>
            <a:off x="251520" y="980727"/>
            <a:ext cx="6732240" cy="131597"/>
          </a:xfrm>
          <a:prstGeom prst="rect">
            <a:avLst/>
          </a:prstGeom>
        </p:spPr>
      </p:pic>
    </p:spTree>
    <p:extLst>
      <p:ext uri="{BB962C8B-B14F-4D97-AF65-F5344CB8AC3E}">
        <p14:creationId xmlns:p14="http://schemas.microsoft.com/office/powerpoint/2010/main" val="39076540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a:extLst>
              <a:ext uri="{FF2B5EF4-FFF2-40B4-BE49-F238E27FC236}">
                <a16:creationId xmlns:a16="http://schemas.microsoft.com/office/drawing/2014/main" xmlns="" id="{71573530-411E-4B3E-9297-48364BD71794}"/>
              </a:ext>
            </a:extLst>
          </p:cNvPr>
          <p:cNvSpPr txBox="1"/>
          <p:nvPr/>
        </p:nvSpPr>
        <p:spPr>
          <a:xfrm>
            <a:off x="454546" y="1412207"/>
            <a:ext cx="8352928" cy="1378583"/>
          </a:xfrm>
          <a:prstGeom prst="rect">
            <a:avLst/>
          </a:prstGeom>
          <a:noFill/>
        </p:spPr>
        <p:txBody>
          <a:bodyPr wrap="square" lIns="0" tIns="0" rIns="0" bIns="0" rtlCol="0">
            <a:spAutoFit/>
          </a:bodyPr>
          <a:lstStyle/>
          <a:p>
            <a:pPr marL="0" marR="0" lvl="0" indent="0" algn="just" defTabSz="1218987" rtl="0" eaLnBrk="1" fontAlgn="auto" latinLnBrk="0" hangingPunct="1">
              <a:lnSpc>
                <a:spcPct val="150000"/>
              </a:lnSpc>
              <a:spcBef>
                <a:spcPts val="0"/>
              </a:spcBef>
              <a:spcAft>
                <a:spcPts val="0"/>
              </a:spcAft>
              <a:buClrTx/>
              <a:buSzTx/>
              <a:buFontTx/>
              <a:buNone/>
              <a:tabLst/>
              <a:defRPr/>
            </a:pPr>
            <a:r>
              <a:rPr lang="zh-CN" altLang="en-US" sz="3200" b="1" dirty="0">
                <a:solidFill>
                  <a:srgbClr val="374C81"/>
                </a:solidFill>
                <a:latin typeface="Century Gothic"/>
                <a:ea typeface="幼圆" panose="02010509060101010101" pitchFamily="49" charset="-122"/>
              </a:rPr>
              <a:t>对外贸易依存度：</a:t>
            </a:r>
            <a:endParaRPr lang="en-US" altLang="zh-CN" sz="3200" b="1" dirty="0">
              <a:solidFill>
                <a:srgbClr val="374C81"/>
              </a:solidFill>
              <a:latin typeface="Century Gothic"/>
              <a:ea typeface="幼圆" panose="02010509060101010101" pitchFamily="49" charset="-122"/>
            </a:endParaRPr>
          </a:p>
          <a:p>
            <a:pPr marL="0" marR="0" lvl="0" indent="0" algn="just" defTabSz="1218987" rtl="0" eaLnBrk="1" fontAlgn="auto" latinLnBrk="0" hangingPunct="1">
              <a:lnSpc>
                <a:spcPct val="150000"/>
              </a:lnSpc>
              <a:spcBef>
                <a:spcPts val="0"/>
              </a:spcBef>
              <a:spcAft>
                <a:spcPts val="0"/>
              </a:spcAft>
              <a:buClrTx/>
              <a:buSzTx/>
              <a:buFontTx/>
              <a:buNone/>
              <a:tabLst/>
              <a:defRPr/>
            </a:pPr>
            <a:r>
              <a:rPr kumimoji="0" lang="zh-CN" altLang="en-US" sz="3200" b="1"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rPr>
              <a:t>一个国家的对外贸易额与该国</a:t>
            </a:r>
            <a:r>
              <a:rPr kumimoji="0" lang="en-US" altLang="zh-CN" sz="3200" b="1"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rPr>
              <a:t>GDP</a:t>
            </a:r>
            <a:r>
              <a:rPr kumimoji="0" lang="zh-CN" altLang="en-US" sz="3200" b="1"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rPr>
              <a:t>的比值。</a:t>
            </a:r>
            <a:endParaRPr kumimoji="0" lang="en-US" altLang="zh-CN" sz="3200" b="1"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endParaRPr>
          </a:p>
        </p:txBody>
      </p:sp>
      <p:pic>
        <p:nvPicPr>
          <p:cNvPr id="7" name="图片 6">
            <a:extLst>
              <a:ext uri="{FF2B5EF4-FFF2-40B4-BE49-F238E27FC236}">
                <a16:creationId xmlns:a16="http://schemas.microsoft.com/office/drawing/2014/main" xmlns="" id="{B56C7BAB-9D35-41E8-9BBE-EFFB50DDDDFC}"/>
              </a:ext>
            </a:extLst>
          </p:cNvPr>
          <p:cNvPicPr>
            <a:picLocks noChangeAspect="1"/>
          </p:cNvPicPr>
          <p:nvPr/>
        </p:nvPicPr>
        <p:blipFill>
          <a:blip r:embed="rId3">
            <a:clrChange>
              <a:clrFrom>
                <a:srgbClr val="FFFFFF"/>
              </a:clrFrom>
              <a:clrTo>
                <a:srgbClr val="FFFFFF">
                  <a:alpha val="0"/>
                </a:srgbClr>
              </a:clrTo>
            </a:clrChange>
            <a:duotone>
              <a:prstClr val="black"/>
              <a:schemeClr val="accent2">
                <a:tint val="45000"/>
                <a:satMod val="400000"/>
              </a:schemeClr>
            </a:duotone>
          </a:blip>
          <a:stretch>
            <a:fillRect/>
          </a:stretch>
        </p:blipFill>
        <p:spPr>
          <a:xfrm>
            <a:off x="827584" y="3023095"/>
            <a:ext cx="7172083" cy="2088232"/>
          </a:xfrm>
          <a:prstGeom prst="rect">
            <a:avLst/>
          </a:prstGeom>
        </p:spPr>
      </p:pic>
      <p:sp>
        <p:nvSpPr>
          <p:cNvPr id="10" name="文本框 9">
            <a:extLst>
              <a:ext uri="{FF2B5EF4-FFF2-40B4-BE49-F238E27FC236}">
                <a16:creationId xmlns:a16="http://schemas.microsoft.com/office/drawing/2014/main" xmlns="" id="{CD317CA7-5EE2-4C11-8957-5A7E9ACB0511}"/>
              </a:ext>
            </a:extLst>
          </p:cNvPr>
          <p:cNvSpPr txBox="1"/>
          <p:nvPr/>
        </p:nvSpPr>
        <p:spPr>
          <a:xfrm>
            <a:off x="302670" y="5111327"/>
            <a:ext cx="8221910" cy="1015663"/>
          </a:xfrm>
          <a:prstGeom prst="rect">
            <a:avLst/>
          </a:prstGeom>
          <a:noFill/>
        </p:spPr>
        <p:txBody>
          <a:bodyPr wrap="square" rtlCol="0">
            <a:spAutoFit/>
          </a:bodyPr>
          <a:lstStyle/>
          <a:p>
            <a:r>
              <a:rPr lang="zh-CN" altLang="en-US" sz="3000" b="1" dirty="0">
                <a:solidFill>
                  <a:schemeClr val="accent2">
                    <a:lumMod val="50000"/>
                  </a:schemeClr>
                </a:solidFill>
              </a:rPr>
              <a:t>对外贸易依存度很衡量经济开放度的一个重要常用指标，但其反映出来的信息也是有限的。</a:t>
            </a:r>
          </a:p>
        </p:txBody>
      </p:sp>
      <p:pic>
        <p:nvPicPr>
          <p:cNvPr id="11" name="图片 10">
            <a:extLst>
              <a:ext uri="{FF2B5EF4-FFF2-40B4-BE49-F238E27FC236}">
                <a16:creationId xmlns:a16="http://schemas.microsoft.com/office/drawing/2014/main" xmlns="" id="{38080B02-DC43-4A04-963F-58E73333E53E}"/>
              </a:ext>
            </a:extLst>
          </p:cNvPr>
          <p:cNvPicPr>
            <a:picLocks noChangeAspect="1"/>
          </p:cNvPicPr>
          <p:nvPr/>
        </p:nvPicPr>
        <p:blipFill>
          <a:blip r:embed="rId4"/>
          <a:stretch>
            <a:fillRect/>
          </a:stretch>
        </p:blipFill>
        <p:spPr>
          <a:xfrm>
            <a:off x="251520" y="980727"/>
            <a:ext cx="6732240" cy="131597"/>
          </a:xfrm>
          <a:prstGeom prst="rect">
            <a:avLst/>
          </a:prstGeom>
        </p:spPr>
      </p:pic>
    </p:spTree>
    <p:extLst>
      <p:ext uri="{BB962C8B-B14F-4D97-AF65-F5344CB8AC3E}">
        <p14:creationId xmlns:p14="http://schemas.microsoft.com/office/powerpoint/2010/main" val="7306066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标题 1"/>
          <p:cNvSpPr>
            <a:spLocks noGrp="1"/>
          </p:cNvSpPr>
          <p:nvPr>
            <p:ph type="title"/>
          </p:nvPr>
        </p:nvSpPr>
        <p:spPr/>
        <p:txBody>
          <a:bodyPr/>
          <a:lstStyle/>
          <a:p>
            <a:r>
              <a:rPr lang="en-US" altLang="zh-CN" sz="3200" i="0">
                <a:solidFill>
                  <a:srgbClr val="080808"/>
                </a:solidFill>
                <a:ea typeface="宋体" charset="-122"/>
              </a:rPr>
              <a:t>1.4 </a:t>
            </a:r>
            <a:r>
              <a:rPr lang="zh-CN" altLang="en-US" sz="3200" i="0">
                <a:solidFill>
                  <a:srgbClr val="080808"/>
                </a:solidFill>
                <a:ea typeface="宋体" charset="-122"/>
              </a:rPr>
              <a:t>贸易壁垒</a:t>
            </a:r>
            <a:endParaRPr lang="zh-CN" altLang="en-US" sz="3200">
              <a:ea typeface="宋体" charset="-122"/>
            </a:endParaRPr>
          </a:p>
        </p:txBody>
      </p:sp>
      <p:sp>
        <p:nvSpPr>
          <p:cNvPr id="5" name="Rectangle 3"/>
          <p:cNvSpPr txBox="1">
            <a:spLocks noChangeArrowheads="1"/>
          </p:cNvSpPr>
          <p:nvPr/>
        </p:nvSpPr>
        <p:spPr bwMode="auto">
          <a:xfrm>
            <a:off x="554038" y="1412875"/>
            <a:ext cx="8153400" cy="2400300"/>
          </a:xfrm>
          <a:prstGeom prst="rect">
            <a:avLst/>
          </a:prstGeom>
          <a:noFill/>
          <a:ln w="28575">
            <a:solidFill>
              <a:srgbClr val="006600"/>
            </a:solidFill>
            <a:miter lim="800000"/>
            <a:headEnd/>
            <a:tailEnd/>
          </a:ln>
          <a:effectLst/>
          <a:extLst/>
        </p:spPr>
        <p:txBody>
          <a:bodyPr>
            <a:spAutoFit/>
          </a:bodyPr>
          <a:lstStyle>
            <a:lvl1pPr algn="l" rtl="0" fontAlgn="base">
              <a:lnSpc>
                <a:spcPct val="140000"/>
              </a:lnSpc>
              <a:spcBef>
                <a:spcPct val="5000"/>
              </a:spcBef>
              <a:spcAft>
                <a:spcPct val="5000"/>
              </a:spcAft>
              <a:buClr>
                <a:srgbClr val="000099"/>
              </a:buClr>
              <a:buFont typeface="Wingdings" pitchFamily="2" charset="2"/>
              <a:buChar char="u"/>
              <a:defRPr sz="2000" b="1">
                <a:solidFill>
                  <a:schemeClr val="tx1"/>
                </a:solidFill>
                <a:latin typeface="+mn-lt"/>
                <a:ea typeface="+mn-ea"/>
                <a:cs typeface="+mn-cs"/>
              </a:defRPr>
            </a:lvl1pPr>
            <a:lvl2pPr marL="354013" algn="l" rtl="0" fontAlgn="base">
              <a:lnSpc>
                <a:spcPct val="140000"/>
              </a:lnSpc>
              <a:spcBef>
                <a:spcPct val="5000"/>
              </a:spcBef>
              <a:spcAft>
                <a:spcPct val="5000"/>
              </a:spcAft>
              <a:buClr>
                <a:srgbClr val="006600"/>
              </a:buClr>
              <a:buFont typeface="Wingdings" pitchFamily="2" charset="2"/>
              <a:buChar char="n"/>
              <a:defRPr sz="2000" b="1">
                <a:solidFill>
                  <a:schemeClr val="tx1"/>
                </a:solidFill>
                <a:latin typeface="+mn-lt"/>
                <a:ea typeface="+mn-ea"/>
              </a:defRPr>
            </a:lvl2pPr>
            <a:lvl3pPr marL="1143000" indent="-228600" algn="l" rtl="0" fontAlgn="base">
              <a:spcBef>
                <a:spcPct val="20000"/>
              </a:spcBef>
              <a:spcAft>
                <a:spcPct val="0"/>
              </a:spcAft>
              <a:buChar char="•"/>
              <a:defRPr sz="2000" b="1">
                <a:solidFill>
                  <a:schemeClr val="tx1"/>
                </a:solidFill>
                <a:latin typeface="+mn-lt"/>
                <a:ea typeface="+mn-ea"/>
              </a:defRPr>
            </a:lvl3pPr>
            <a:lvl4pPr marL="1600200" indent="-228600" algn="l" rtl="0" fontAlgn="base">
              <a:spcBef>
                <a:spcPct val="20000"/>
              </a:spcBef>
              <a:spcAft>
                <a:spcPct val="0"/>
              </a:spcAft>
              <a:buChar char="–"/>
              <a:defRPr sz="2000" b="1">
                <a:solidFill>
                  <a:schemeClr val="tx1"/>
                </a:solidFill>
                <a:latin typeface="+mn-lt"/>
                <a:ea typeface="+mn-ea"/>
              </a:defRPr>
            </a:lvl4pPr>
            <a:lvl5pPr marL="2057400" indent="-228600" algn="l" rtl="0" fontAlgn="base">
              <a:spcBef>
                <a:spcPct val="20000"/>
              </a:spcBef>
              <a:spcAft>
                <a:spcPct val="0"/>
              </a:spcAft>
              <a:buChar char="»"/>
              <a:defRPr sz="2000" b="1">
                <a:solidFill>
                  <a:schemeClr val="tx1"/>
                </a:solidFill>
                <a:latin typeface="+mn-lt"/>
                <a:ea typeface="+mn-ea"/>
              </a:defRPr>
            </a:lvl5pPr>
            <a:lvl6pPr marL="2514600" indent="-228600" algn="l" rtl="0" fontAlgn="base">
              <a:spcBef>
                <a:spcPct val="20000"/>
              </a:spcBef>
              <a:spcAft>
                <a:spcPct val="0"/>
              </a:spcAft>
              <a:buChar char="»"/>
              <a:defRPr sz="2000" b="1">
                <a:solidFill>
                  <a:schemeClr val="tx1"/>
                </a:solidFill>
                <a:latin typeface="+mn-lt"/>
                <a:ea typeface="+mn-ea"/>
              </a:defRPr>
            </a:lvl6pPr>
            <a:lvl7pPr marL="2971800" indent="-228600" algn="l" rtl="0" fontAlgn="base">
              <a:spcBef>
                <a:spcPct val="20000"/>
              </a:spcBef>
              <a:spcAft>
                <a:spcPct val="0"/>
              </a:spcAft>
              <a:buChar char="»"/>
              <a:defRPr sz="2000" b="1">
                <a:solidFill>
                  <a:schemeClr val="tx1"/>
                </a:solidFill>
                <a:latin typeface="+mn-lt"/>
                <a:ea typeface="+mn-ea"/>
              </a:defRPr>
            </a:lvl7pPr>
            <a:lvl8pPr marL="3429000" indent="-228600" algn="l" rtl="0" fontAlgn="base">
              <a:spcBef>
                <a:spcPct val="20000"/>
              </a:spcBef>
              <a:spcAft>
                <a:spcPct val="0"/>
              </a:spcAft>
              <a:buChar char="»"/>
              <a:defRPr sz="2000" b="1">
                <a:solidFill>
                  <a:schemeClr val="tx1"/>
                </a:solidFill>
                <a:latin typeface="+mn-lt"/>
                <a:ea typeface="+mn-ea"/>
              </a:defRPr>
            </a:lvl8pPr>
            <a:lvl9pPr marL="3886200" indent="-228600" algn="l" rtl="0" fontAlgn="base">
              <a:spcBef>
                <a:spcPct val="20000"/>
              </a:spcBef>
              <a:spcAft>
                <a:spcPct val="0"/>
              </a:spcAft>
              <a:buChar char="»"/>
              <a:defRPr sz="2000" b="1">
                <a:solidFill>
                  <a:schemeClr val="tx1"/>
                </a:solidFill>
                <a:latin typeface="+mn-lt"/>
                <a:ea typeface="+mn-ea"/>
              </a:defRPr>
            </a:lvl9pPr>
          </a:lstStyle>
          <a:p>
            <a:pPr indent="720000">
              <a:lnSpc>
                <a:spcPct val="150000"/>
              </a:lnSpc>
              <a:spcBef>
                <a:spcPts val="0"/>
              </a:spcBef>
              <a:spcAft>
                <a:spcPct val="0"/>
              </a:spcAft>
              <a:buClr>
                <a:srgbClr val="5BBE4E"/>
              </a:buClr>
              <a:buFont typeface="Wingdings" pitchFamily="2" charset="2"/>
              <a:buChar char="v"/>
              <a:defRPr/>
            </a:pPr>
            <a:r>
              <a:rPr lang="zh-CN" altLang="zh-CN" b="0" kern="0" dirty="0">
                <a:solidFill>
                  <a:srgbClr val="080808"/>
                </a:solidFill>
                <a:latin typeface="宋体" pitchFamily="2" charset="-122"/>
                <a:ea typeface="宋体" pitchFamily="2" charset="-122"/>
              </a:rPr>
              <a:t>除了国家规模以外</a:t>
            </a:r>
            <a:r>
              <a:rPr lang="en-US" altLang="zh-CN" b="0" kern="0" dirty="0">
                <a:solidFill>
                  <a:srgbClr val="080808"/>
                </a:solidFill>
                <a:latin typeface="宋体" pitchFamily="2" charset="-122"/>
                <a:ea typeface="宋体" pitchFamily="2" charset="-122"/>
              </a:rPr>
              <a:t>,</a:t>
            </a:r>
            <a:r>
              <a:rPr lang="zh-CN" altLang="zh-CN" b="0" kern="0" dirty="0">
                <a:solidFill>
                  <a:srgbClr val="080808"/>
                </a:solidFill>
                <a:latin typeface="宋体" pitchFamily="2" charset="-122"/>
                <a:ea typeface="宋体" pitchFamily="2" charset="-122"/>
              </a:rPr>
              <a:t>还有许多原因导致贸易额的变化。这些原因包括进口关税</a:t>
            </a:r>
            <a:r>
              <a:rPr lang="en-US" altLang="zh-CN" b="0" kern="0" dirty="0">
                <a:solidFill>
                  <a:srgbClr val="080808"/>
                </a:solidFill>
                <a:latin typeface="宋体" pitchFamily="2" charset="-122"/>
                <a:ea typeface="宋体" pitchFamily="2" charset="-122"/>
              </a:rPr>
              <a:t>;</a:t>
            </a:r>
            <a:r>
              <a:rPr lang="zh-CN" altLang="zh-CN" b="0" kern="0" dirty="0">
                <a:solidFill>
                  <a:srgbClr val="080808"/>
                </a:solidFill>
                <a:latin typeface="宋体" pitchFamily="2" charset="-122"/>
                <a:ea typeface="宋体" pitchFamily="2" charset="-122"/>
              </a:rPr>
              <a:t>从一国运抵另一国的运输成本</a:t>
            </a:r>
            <a:r>
              <a:rPr lang="en-US" altLang="zh-CN" b="0" kern="0" dirty="0">
                <a:solidFill>
                  <a:srgbClr val="080808"/>
                </a:solidFill>
                <a:latin typeface="宋体" pitchFamily="2" charset="-122"/>
                <a:ea typeface="宋体" pitchFamily="2" charset="-122"/>
              </a:rPr>
              <a:t>;</a:t>
            </a:r>
            <a:r>
              <a:rPr lang="zh-CN" altLang="zh-CN" b="0" kern="0" dirty="0">
                <a:solidFill>
                  <a:srgbClr val="080808"/>
                </a:solidFill>
                <a:latin typeface="宋体" pitchFamily="2" charset="-122"/>
                <a:ea typeface="宋体" pitchFamily="2" charset="-122"/>
              </a:rPr>
              <a:t>导致贸易减少的其他事件</a:t>
            </a:r>
            <a:r>
              <a:rPr lang="en-US" altLang="zh-CN" b="0" kern="0" dirty="0">
                <a:solidFill>
                  <a:srgbClr val="080808"/>
                </a:solidFill>
                <a:latin typeface="宋体" pitchFamily="2" charset="-122"/>
                <a:ea typeface="宋体" pitchFamily="2" charset="-122"/>
              </a:rPr>
              <a:t>,</a:t>
            </a:r>
            <a:r>
              <a:rPr lang="zh-CN" altLang="zh-CN" b="0" kern="0" dirty="0">
                <a:solidFill>
                  <a:srgbClr val="080808"/>
                </a:solidFill>
                <a:latin typeface="宋体" pitchFamily="2" charset="-122"/>
                <a:ea typeface="宋体" pitchFamily="2" charset="-122"/>
              </a:rPr>
              <a:t>如战争</a:t>
            </a:r>
            <a:r>
              <a:rPr lang="en-US" altLang="zh-CN" b="0" kern="0" dirty="0">
                <a:solidFill>
                  <a:srgbClr val="080808"/>
                </a:solidFill>
                <a:latin typeface="宋体" pitchFamily="2" charset="-122"/>
                <a:ea typeface="宋体" pitchFamily="2" charset="-122"/>
              </a:rPr>
              <a:t>;</a:t>
            </a:r>
            <a:r>
              <a:rPr lang="zh-CN" altLang="zh-CN" b="0" kern="0" dirty="0">
                <a:solidFill>
                  <a:srgbClr val="080808"/>
                </a:solidFill>
                <a:latin typeface="宋体" pitchFamily="2" charset="-122"/>
                <a:ea typeface="宋体" pitchFamily="2" charset="-122"/>
              </a:rPr>
              <a:t>等等。</a:t>
            </a:r>
            <a:endParaRPr lang="en-US" altLang="zh-CN" b="0" kern="0" dirty="0">
              <a:solidFill>
                <a:srgbClr val="080808"/>
              </a:solidFill>
              <a:latin typeface="宋体" pitchFamily="2" charset="-122"/>
              <a:ea typeface="宋体" pitchFamily="2" charset="-122"/>
            </a:endParaRPr>
          </a:p>
          <a:p>
            <a:pPr indent="720000">
              <a:lnSpc>
                <a:spcPct val="150000"/>
              </a:lnSpc>
              <a:spcBef>
                <a:spcPts val="0"/>
              </a:spcBef>
              <a:spcAft>
                <a:spcPct val="0"/>
              </a:spcAft>
              <a:buClr>
                <a:srgbClr val="5BBE4E"/>
              </a:buClr>
              <a:buFont typeface="Wingdings" pitchFamily="2" charset="2"/>
              <a:buChar char="v"/>
              <a:defRPr/>
            </a:pPr>
            <a:r>
              <a:rPr lang="zh-CN" altLang="zh-CN" kern="0" dirty="0">
                <a:solidFill>
                  <a:srgbClr val="080808"/>
                </a:solidFill>
                <a:latin typeface="宋体" pitchFamily="2" charset="-122"/>
                <a:ea typeface="宋体" pitchFamily="2" charset="-122"/>
              </a:rPr>
              <a:t>贸易壁垒</a:t>
            </a:r>
            <a:r>
              <a:rPr lang="en-US" altLang="zh-CN" b="0" kern="0" dirty="0">
                <a:solidFill>
                  <a:srgbClr val="080808"/>
                </a:solidFill>
                <a:latin typeface="宋体" pitchFamily="2" charset="-122"/>
                <a:ea typeface="宋体" pitchFamily="2" charset="-122"/>
              </a:rPr>
              <a:t>(trade barriers)</a:t>
            </a:r>
            <a:r>
              <a:rPr lang="zh-CN" altLang="en-US" b="0" kern="0" dirty="0">
                <a:solidFill>
                  <a:srgbClr val="080808"/>
                </a:solidFill>
                <a:latin typeface="宋体" pitchFamily="2" charset="-122"/>
                <a:ea typeface="宋体" pitchFamily="2" charset="-122"/>
              </a:rPr>
              <a:t>：</a:t>
            </a:r>
            <a:r>
              <a:rPr lang="zh-CN" altLang="zh-CN" b="0" kern="0" dirty="0">
                <a:solidFill>
                  <a:srgbClr val="080808"/>
                </a:solidFill>
                <a:latin typeface="宋体" pitchFamily="2" charset="-122"/>
                <a:ea typeface="宋体" pitchFamily="2" charset="-122"/>
              </a:rPr>
              <a:t>是指影响货物和服务跨国际边界流动数量的所有因素。 </a:t>
            </a:r>
            <a:endParaRPr lang="zh-CN" altLang="zh-CN" sz="3200" b="0" kern="0" dirty="0">
              <a:solidFill>
                <a:srgbClr val="080808"/>
              </a:solidFill>
              <a:latin typeface="宋体" pitchFamily="2" charset="-122"/>
              <a:ea typeface="宋体" pitchFamily="2" charset="-122"/>
            </a:endParaRPr>
          </a:p>
        </p:txBody>
      </p:sp>
      <p:sp>
        <p:nvSpPr>
          <p:cNvPr id="6" name="Rectangle 5"/>
          <p:cNvSpPr>
            <a:spLocks noChangeArrowheads="1"/>
          </p:cNvSpPr>
          <p:nvPr/>
        </p:nvSpPr>
        <p:spPr bwMode="auto">
          <a:xfrm>
            <a:off x="571500" y="4076700"/>
            <a:ext cx="8135938" cy="1944688"/>
          </a:xfrm>
          <a:prstGeom prst="rect">
            <a:avLst/>
          </a:prstGeom>
          <a:solidFill>
            <a:srgbClr val="FF9900">
              <a:alpha val="21176"/>
            </a:srgbClr>
          </a:solidFill>
          <a:ln w="57150" cmpd="thinThick">
            <a:solidFill>
              <a:srgbClr val="FF9900"/>
            </a:solidFill>
            <a:miter lim="800000"/>
            <a:headEnd/>
            <a:tailEnd/>
          </a:ln>
        </p:spPr>
        <p:txBody>
          <a:bodyPr/>
          <a:lstStyle/>
          <a:p>
            <a:pPr>
              <a:lnSpc>
                <a:spcPct val="150000"/>
              </a:lnSpc>
              <a:spcBef>
                <a:spcPct val="5000"/>
              </a:spcBef>
              <a:spcAft>
                <a:spcPct val="5000"/>
              </a:spcAft>
              <a:buClr>
                <a:srgbClr val="006600"/>
              </a:buClr>
              <a:buSzPct val="95000"/>
              <a:buFont typeface="Wingdings" pitchFamily="2" charset="2"/>
              <a:buChar char="p"/>
            </a:pPr>
            <a:r>
              <a:rPr lang="zh-CN" altLang="zh-CN" sz="2000">
                <a:solidFill>
                  <a:srgbClr val="080808"/>
                </a:solidFill>
              </a:rPr>
              <a:t>为了解这些贸易壁垒是如何随时间变化的</a:t>
            </a:r>
            <a:r>
              <a:rPr lang="en-US" altLang="zh-CN" sz="2000">
                <a:solidFill>
                  <a:srgbClr val="080808"/>
                </a:solidFill>
              </a:rPr>
              <a:t>,</a:t>
            </a:r>
            <a:r>
              <a:rPr lang="zh-CN" altLang="zh-CN" sz="2000" b="1">
                <a:solidFill>
                  <a:srgbClr val="080808"/>
                </a:solidFill>
              </a:rPr>
              <a:t>图</a:t>
            </a:r>
            <a:r>
              <a:rPr lang="en-US" altLang="zh-CN" sz="2000" b="1">
                <a:solidFill>
                  <a:srgbClr val="080808"/>
                </a:solidFill>
              </a:rPr>
              <a:t>1</a:t>
            </a:r>
            <a:r>
              <a:rPr lang="zh-CN" altLang="zh-CN" sz="2000" b="1">
                <a:solidFill>
                  <a:srgbClr val="080808"/>
                </a:solidFill>
              </a:rPr>
              <a:t>—</a:t>
            </a:r>
            <a:r>
              <a:rPr lang="en-US" altLang="zh-CN" sz="2000" b="1">
                <a:solidFill>
                  <a:srgbClr val="080808"/>
                </a:solidFill>
              </a:rPr>
              <a:t>3 </a:t>
            </a:r>
            <a:r>
              <a:rPr lang="zh-CN" altLang="zh-CN" sz="2000">
                <a:solidFill>
                  <a:srgbClr val="080808"/>
                </a:solidFill>
              </a:rPr>
              <a:t>描绘了一些可获得历史数据的国家的货物和服务贸易对</a:t>
            </a:r>
            <a:r>
              <a:rPr lang="en-US" altLang="zh-CN" sz="2000">
                <a:solidFill>
                  <a:srgbClr val="080808"/>
                </a:solidFill>
              </a:rPr>
              <a:t>GDP</a:t>
            </a:r>
            <a:r>
              <a:rPr lang="zh-CN" altLang="zh-CN" sz="2000">
                <a:solidFill>
                  <a:srgbClr val="080808"/>
                </a:solidFill>
              </a:rPr>
              <a:t>的比率</a:t>
            </a:r>
            <a:r>
              <a:rPr lang="zh-CN" altLang="en-US" sz="2000">
                <a:solidFill>
                  <a:srgbClr val="080808"/>
                </a:solidFill>
              </a:rPr>
              <a:t>：</a:t>
            </a:r>
            <a:r>
              <a:rPr lang="zh-CN" altLang="zh-CN" sz="2000">
                <a:solidFill>
                  <a:srgbClr val="080808"/>
                </a:solidFill>
              </a:rPr>
              <a:t>澳大利亚、加拿大、日本、英国、美国和欧洲大陆国家</a:t>
            </a:r>
            <a:r>
              <a:rPr lang="en-US" altLang="zh-CN" sz="2000">
                <a:solidFill>
                  <a:srgbClr val="080808"/>
                </a:solidFill>
              </a:rPr>
              <a:t> (</a:t>
            </a:r>
            <a:r>
              <a:rPr lang="zh-CN" altLang="zh-CN" sz="2000">
                <a:solidFill>
                  <a:srgbClr val="080808"/>
                </a:solidFill>
              </a:rPr>
              <a:t>丹麦、法国、德国、意大利、挪威和瑞典</a:t>
            </a:r>
            <a:r>
              <a:rPr lang="en-US" altLang="zh-CN" sz="2000">
                <a:solidFill>
                  <a:srgbClr val="080808"/>
                </a:solidFill>
              </a:rPr>
              <a:t>) </a:t>
            </a:r>
            <a:r>
              <a:rPr lang="zh-CN" altLang="zh-CN" sz="2000">
                <a:solidFill>
                  <a:srgbClr val="080808"/>
                </a:solidFill>
              </a:rPr>
              <a:t>的平均值。</a:t>
            </a:r>
            <a:endParaRPr lang="zh-CN" altLang="en-US" sz="2000" b="1">
              <a:solidFill>
                <a:srgbClr val="000099"/>
              </a:solidFill>
              <a:latin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文本占位符 5"/>
          <p:cNvSpPr>
            <a:spLocks noGrp="1"/>
          </p:cNvSpPr>
          <p:nvPr>
            <p:ph type="body" sz="half" idx="2"/>
          </p:nvPr>
        </p:nvSpPr>
        <p:spPr>
          <a:xfrm>
            <a:off x="395288" y="5486400"/>
            <a:ext cx="8280400" cy="1111250"/>
          </a:xfrm>
        </p:spPr>
        <p:txBody>
          <a:bodyPr/>
          <a:lstStyle/>
          <a:p>
            <a:pPr indent="457200"/>
            <a:r>
              <a:rPr lang="zh-CN" altLang="zh-CN">
                <a:latin typeface="NEU-BZ"/>
                <a:ea typeface="方正书宋_GBK"/>
                <a:cs typeface="Times New Roman" pitchFamily="18" charset="0"/>
              </a:rPr>
              <a:t>本图展示了每个国家商品和服务贸易总额</a:t>
            </a:r>
            <a:r>
              <a:rPr lang="en-US" altLang="zh-CN">
                <a:latin typeface="方正书宋_GBK"/>
                <a:ea typeface="方正书宋_GBK"/>
                <a:cs typeface="Times New Roman" pitchFamily="18" charset="0"/>
              </a:rPr>
              <a:t>(</a:t>
            </a:r>
            <a:r>
              <a:rPr lang="zh-CN" altLang="zh-CN">
                <a:latin typeface="NEU-BZ"/>
                <a:ea typeface="方正书宋_GBK"/>
                <a:cs typeface="Times New Roman" pitchFamily="18" charset="0"/>
              </a:rPr>
              <a:t>即进口和出口的均值</a:t>
            </a:r>
            <a:r>
              <a:rPr lang="en-US" altLang="zh-CN">
                <a:latin typeface="方正书宋_GBK"/>
                <a:ea typeface="宋体" charset="-122"/>
                <a:cs typeface="Times New Roman" pitchFamily="18" charset="0"/>
              </a:rPr>
              <a:t>)</a:t>
            </a:r>
            <a:r>
              <a:rPr lang="zh-CN" altLang="zh-CN">
                <a:latin typeface="NEU-BZ"/>
                <a:ea typeface="方正书宋_GBK"/>
                <a:cs typeface="方正书宋_GBK"/>
              </a:rPr>
              <a:t>除以国内生产总值</a:t>
            </a:r>
            <a:r>
              <a:rPr lang="en-US" altLang="zh-CN">
                <a:latin typeface="方正书宋_GBK"/>
                <a:ea typeface="宋体" charset="-122"/>
              </a:rPr>
              <a:t>(</a:t>
            </a:r>
            <a:r>
              <a:rPr lang="en-US" altLang="zh-CN">
                <a:latin typeface="NEU-BZ"/>
                <a:ea typeface="方正书宋_GBK"/>
                <a:cs typeface="方正书宋_GBK"/>
              </a:rPr>
              <a:t>GDP</a:t>
            </a:r>
            <a:r>
              <a:rPr lang="en-US" altLang="zh-CN">
                <a:latin typeface="方正书宋_GBK"/>
                <a:ea typeface="宋体" charset="-122"/>
              </a:rPr>
              <a:t>)</a:t>
            </a:r>
            <a:r>
              <a:rPr lang="zh-CN" altLang="zh-CN">
                <a:latin typeface="NEU-BZ"/>
                <a:ea typeface="方正书宋_GBK"/>
                <a:cs typeface="方正书宋_GBK"/>
              </a:rPr>
              <a:t>的比值。</a:t>
            </a:r>
            <a:r>
              <a:rPr lang="en-US" altLang="zh-CN">
                <a:latin typeface="NEU-BZ"/>
                <a:ea typeface="方正书宋_GBK"/>
                <a:cs typeface="方正书宋_GBK"/>
              </a:rPr>
              <a:t>1890</a:t>
            </a:r>
            <a:r>
              <a:rPr lang="zh-CN" altLang="zh-CN">
                <a:latin typeface="NEU-BZ"/>
                <a:ea typeface="方正书宋_GBK"/>
                <a:cs typeface="方正书宋_GBK"/>
              </a:rPr>
              <a:t>—</a:t>
            </a:r>
            <a:r>
              <a:rPr lang="en-US" altLang="zh-CN">
                <a:latin typeface="NEU-BZ"/>
                <a:ea typeface="方正书宋_GBK"/>
                <a:cs typeface="方正书宋_GBK"/>
              </a:rPr>
              <a:t>1913</a:t>
            </a:r>
            <a:r>
              <a:rPr lang="zh-CN" altLang="zh-CN">
                <a:latin typeface="NEU-BZ"/>
                <a:ea typeface="方正书宋_GBK"/>
                <a:cs typeface="方正书宋_GBK"/>
              </a:rPr>
              <a:t>年间</a:t>
            </a:r>
            <a:r>
              <a:rPr lang="en-US" altLang="zh-CN">
                <a:latin typeface="方正书宋_GBK"/>
                <a:ea typeface="宋体" charset="-122"/>
              </a:rPr>
              <a:t>,</a:t>
            </a:r>
            <a:r>
              <a:rPr lang="zh-CN" altLang="zh-CN">
                <a:latin typeface="NEU-BZ"/>
                <a:ea typeface="方正书宋_GBK"/>
                <a:cs typeface="方正书宋_GBK"/>
              </a:rPr>
              <a:t>贸易对</a:t>
            </a:r>
            <a:r>
              <a:rPr lang="en-US" altLang="zh-CN">
                <a:latin typeface="NEU-BZ"/>
                <a:ea typeface="方正书宋_GBK"/>
                <a:cs typeface="方正书宋_GBK"/>
              </a:rPr>
              <a:t>GDP</a:t>
            </a:r>
            <a:r>
              <a:rPr lang="zh-CN" altLang="zh-CN">
                <a:latin typeface="NEU-BZ"/>
                <a:ea typeface="方正书宋_GBK"/>
                <a:cs typeface="方正书宋_GBK"/>
              </a:rPr>
              <a:t>的比率有了相当的提高。这种趋势于第一次世界大战和大萧条时期终结</a:t>
            </a:r>
            <a:r>
              <a:rPr lang="en-US" altLang="zh-CN">
                <a:latin typeface="方正书宋_GBK"/>
                <a:ea typeface="宋体" charset="-122"/>
              </a:rPr>
              <a:t>,</a:t>
            </a:r>
            <a:r>
              <a:rPr lang="zh-CN" altLang="zh-CN">
                <a:latin typeface="NEU-BZ"/>
                <a:ea typeface="方正书宋_GBK"/>
                <a:cs typeface="方正书宋_GBK"/>
              </a:rPr>
              <a:t>许多年后贸易才恢复到原有水平。图中的大多数工业国直到</a:t>
            </a:r>
            <a:r>
              <a:rPr lang="en-US" altLang="zh-CN">
                <a:latin typeface="NEU-BZ"/>
                <a:ea typeface="方正书宋_GBK"/>
                <a:cs typeface="方正书宋_GBK"/>
              </a:rPr>
              <a:t>20</a:t>
            </a:r>
            <a:r>
              <a:rPr lang="zh-CN" altLang="zh-CN">
                <a:latin typeface="NEU-BZ"/>
                <a:ea typeface="方正书宋_GBK"/>
                <a:cs typeface="方正书宋_GBK"/>
              </a:rPr>
              <a:t>世纪</a:t>
            </a:r>
            <a:r>
              <a:rPr lang="en-US" altLang="zh-CN">
                <a:latin typeface="NEU-BZ"/>
                <a:ea typeface="方正书宋_GBK"/>
                <a:cs typeface="方正书宋_GBK"/>
              </a:rPr>
              <a:t>70</a:t>
            </a:r>
            <a:r>
              <a:rPr lang="zh-CN" altLang="zh-CN">
                <a:latin typeface="NEU-BZ"/>
                <a:ea typeface="方正书宋_GBK"/>
                <a:cs typeface="方正书宋_GBK"/>
              </a:rPr>
              <a:t>年代才达到</a:t>
            </a:r>
            <a:r>
              <a:rPr lang="en-US" altLang="zh-CN">
                <a:latin typeface="NEU-BZ"/>
                <a:ea typeface="方正书宋_GBK"/>
                <a:cs typeface="方正书宋_GBK"/>
              </a:rPr>
              <a:t>1913</a:t>
            </a:r>
            <a:r>
              <a:rPr lang="zh-CN" altLang="zh-CN">
                <a:latin typeface="NEU-BZ"/>
                <a:ea typeface="方正书宋_GBK"/>
                <a:cs typeface="方正书宋_GBK"/>
              </a:rPr>
              <a:t>年时的贸易水平。有些国家——如澳大利亚和英国——直到</a:t>
            </a:r>
            <a:r>
              <a:rPr lang="en-US" altLang="zh-CN">
                <a:latin typeface="NEU-BZ"/>
                <a:ea typeface="方正书宋_GBK"/>
                <a:cs typeface="方正书宋_GBK"/>
              </a:rPr>
              <a:t>20</a:t>
            </a:r>
            <a:r>
              <a:rPr lang="zh-CN" altLang="zh-CN">
                <a:latin typeface="NEU-BZ"/>
                <a:ea typeface="方正书宋_GBK"/>
                <a:cs typeface="方正书宋_GBK"/>
              </a:rPr>
              <a:t>世纪末才达到其早先的水平。</a:t>
            </a:r>
            <a:endParaRPr lang="zh-CN" altLang="en-US">
              <a:ea typeface="宋体" charset="-122"/>
            </a:endParaRPr>
          </a:p>
        </p:txBody>
      </p:sp>
      <p:pic>
        <p:nvPicPr>
          <p:cNvPr id="33794" name="1A3.EPS"/>
          <p:cNvPicPr>
            <a:picLocks noGrp="1"/>
          </p:cNvPicPr>
          <p:nvPr>
            <p:ph type="pic" idx="1"/>
          </p:nvPr>
        </p:nvPicPr>
        <p:blipFill>
          <a:blip r:embed="rId2"/>
          <a:srcRect t="1147" b="1147"/>
          <a:stretch>
            <a:fillRect/>
          </a:stretch>
        </p:blipFill>
        <p:spPr>
          <a:xfrm>
            <a:off x="827088" y="436563"/>
            <a:ext cx="7921625" cy="4679950"/>
          </a:xfrm>
        </p:spPr>
      </p:pic>
      <p:sp>
        <p:nvSpPr>
          <p:cNvPr id="33795" name="矩形 9"/>
          <p:cNvSpPr>
            <a:spLocks noChangeArrowheads="1"/>
          </p:cNvSpPr>
          <p:nvPr/>
        </p:nvSpPr>
        <p:spPr bwMode="auto">
          <a:xfrm>
            <a:off x="2700338" y="5116513"/>
            <a:ext cx="3941762" cy="369887"/>
          </a:xfrm>
          <a:prstGeom prst="rect">
            <a:avLst/>
          </a:prstGeom>
          <a:noFill/>
          <a:ln w="9525">
            <a:noFill/>
            <a:miter lim="800000"/>
            <a:headEnd/>
            <a:tailEnd/>
          </a:ln>
        </p:spPr>
        <p:txBody>
          <a:bodyPr wrap="none">
            <a:spAutoFit/>
          </a:bodyPr>
          <a:lstStyle/>
          <a:p>
            <a:r>
              <a:rPr lang="zh-CN" altLang="zh-CN">
                <a:solidFill>
                  <a:srgbClr val="080808"/>
                </a:solidFill>
              </a:rPr>
              <a:t>图</a:t>
            </a:r>
            <a:r>
              <a:rPr lang="en-US" altLang="zh-CN">
                <a:solidFill>
                  <a:srgbClr val="080808"/>
                </a:solidFill>
              </a:rPr>
              <a:t>1</a:t>
            </a:r>
            <a:r>
              <a:rPr lang="zh-CN" altLang="zh-CN">
                <a:solidFill>
                  <a:srgbClr val="080808"/>
                </a:solidFill>
              </a:rPr>
              <a:t>—</a:t>
            </a:r>
            <a:r>
              <a:rPr lang="en-US" altLang="zh-CN">
                <a:solidFill>
                  <a:srgbClr val="080808"/>
                </a:solidFill>
              </a:rPr>
              <a:t>3</a:t>
            </a:r>
            <a:r>
              <a:rPr lang="zh-CN" altLang="zh-CN">
                <a:solidFill>
                  <a:srgbClr val="080808"/>
                </a:solidFill>
              </a:rPr>
              <a:t>　货物和服务贸易相对于</a:t>
            </a:r>
            <a:r>
              <a:rPr lang="en-US" altLang="zh-CN">
                <a:solidFill>
                  <a:srgbClr val="080808"/>
                </a:solidFill>
              </a:rPr>
              <a:t>GDP</a:t>
            </a:r>
            <a:endParaRPr lang="zh-CN" altLang="zh-CN">
              <a:solidFill>
                <a:srgbClr val="080808"/>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标题 1"/>
          <p:cNvSpPr>
            <a:spLocks noGrp="1"/>
          </p:cNvSpPr>
          <p:nvPr>
            <p:ph type="title"/>
          </p:nvPr>
        </p:nvSpPr>
        <p:spPr/>
        <p:txBody>
          <a:bodyPr/>
          <a:lstStyle/>
          <a:p>
            <a:pPr eaLnBrk="0" hangingPunct="0"/>
            <a:r>
              <a:rPr lang="en-US" altLang="zh-CN" sz="3200" i="0">
                <a:solidFill>
                  <a:srgbClr val="080808"/>
                </a:solidFill>
                <a:ea typeface="宋体" charset="-122"/>
              </a:rPr>
              <a:t>1.5 </a:t>
            </a:r>
            <a:r>
              <a:rPr lang="zh-CN" altLang="en-US" sz="3200" i="0">
                <a:solidFill>
                  <a:srgbClr val="000000"/>
                </a:solidFill>
                <a:ea typeface="宋体" charset="-122"/>
              </a:rPr>
              <a:t>第一个贸易“黄金时代”</a:t>
            </a:r>
            <a:endParaRPr lang="en-US" altLang="zh-CN" sz="3200" i="0">
              <a:solidFill>
                <a:srgbClr val="000000"/>
              </a:solidFill>
              <a:ea typeface="宋体" charset="-122"/>
            </a:endParaRPr>
          </a:p>
        </p:txBody>
      </p:sp>
      <p:sp>
        <p:nvSpPr>
          <p:cNvPr id="34818" name="Rectangle 3"/>
          <p:cNvSpPr>
            <a:spLocks noGrp="1" noChangeArrowheads="1"/>
          </p:cNvSpPr>
          <p:nvPr>
            <p:ph idx="1"/>
          </p:nvPr>
        </p:nvSpPr>
        <p:spPr>
          <a:xfrm>
            <a:off x="395288" y="1341438"/>
            <a:ext cx="3097212" cy="3743325"/>
          </a:xfrm>
          <a:ln w="28575">
            <a:solidFill>
              <a:srgbClr val="009A46"/>
            </a:solidFill>
          </a:ln>
        </p:spPr>
        <p:txBody>
          <a:bodyPr/>
          <a:lstStyle/>
          <a:p>
            <a:pPr marL="0" indent="457200">
              <a:lnSpc>
                <a:spcPct val="150000"/>
              </a:lnSpc>
              <a:spcBef>
                <a:spcPct val="0"/>
              </a:spcBef>
              <a:buClrTx/>
              <a:buFont typeface="Wingdings" pitchFamily="2" charset="2"/>
              <a:buNone/>
            </a:pPr>
            <a:r>
              <a:rPr lang="en-US" altLang="zh-CN" sz="2000">
                <a:latin typeface="Times New Roman" pitchFamily="18" charset="0"/>
                <a:ea typeface="方正书宋_GBK"/>
                <a:cs typeface="Times New Roman" pitchFamily="18" charset="0"/>
              </a:rPr>
              <a:t>1890</a:t>
            </a:r>
            <a:r>
              <a:rPr lang="zh-CN" altLang="zh-CN" sz="2000">
                <a:latin typeface="NEU-BZ"/>
                <a:ea typeface="方正书宋_GBK"/>
                <a:cs typeface="Times New Roman" pitchFamily="18" charset="0"/>
              </a:rPr>
              <a:t>年至第一次世界大战</a:t>
            </a:r>
            <a:r>
              <a:rPr lang="en-US" altLang="zh-CN" sz="2000">
                <a:latin typeface="NEU-BZ"/>
                <a:ea typeface="方正书宋_GBK"/>
                <a:cs typeface="Times New Roman" pitchFamily="18" charset="0"/>
              </a:rPr>
              <a:t> </a:t>
            </a:r>
            <a:r>
              <a:rPr lang="en-US" altLang="zh-CN" sz="2000">
                <a:latin typeface="方正书宋_GBK"/>
                <a:ea typeface="方正书宋_GBK"/>
                <a:cs typeface="Times New Roman" pitchFamily="18" charset="0"/>
              </a:rPr>
              <a:t>(</a:t>
            </a:r>
            <a:r>
              <a:rPr lang="en-US" altLang="zh-CN" sz="2000">
                <a:latin typeface="Times New Roman" pitchFamily="18" charset="0"/>
                <a:ea typeface="方正书宋_GBK"/>
                <a:cs typeface="Times New Roman" pitchFamily="18" charset="0"/>
              </a:rPr>
              <a:t>1914</a:t>
            </a:r>
            <a:r>
              <a:rPr lang="zh-CN" altLang="zh-CN" sz="2000">
                <a:latin typeface="Times New Roman" pitchFamily="18" charset="0"/>
                <a:ea typeface="方正书宋_GBK"/>
                <a:cs typeface="Times New Roman" pitchFamily="18" charset="0"/>
              </a:rPr>
              <a:t>—</a:t>
            </a:r>
            <a:r>
              <a:rPr lang="en-US" altLang="zh-CN" sz="2000">
                <a:latin typeface="Times New Roman" pitchFamily="18" charset="0"/>
                <a:ea typeface="方正书宋_GBK"/>
                <a:cs typeface="Times New Roman" pitchFamily="18" charset="0"/>
              </a:rPr>
              <a:t>1918</a:t>
            </a:r>
            <a:r>
              <a:rPr lang="zh-CN" altLang="zh-CN" sz="2000">
                <a:latin typeface="NEU-BZ"/>
                <a:ea typeface="方正书宋_GBK"/>
                <a:cs typeface="Times New Roman" pitchFamily="18" charset="0"/>
              </a:rPr>
              <a:t>年</a:t>
            </a:r>
            <a:r>
              <a:rPr lang="en-US" altLang="zh-CN" sz="2000">
                <a:latin typeface="方正书宋_GBK"/>
                <a:ea typeface="宋体" charset="-122"/>
                <a:cs typeface="Times New Roman" pitchFamily="18" charset="0"/>
              </a:rPr>
              <a:t>) </a:t>
            </a:r>
            <a:r>
              <a:rPr lang="zh-CN" altLang="zh-CN" sz="2000">
                <a:latin typeface="NEU-BZ"/>
                <a:ea typeface="方正书宋_GBK"/>
                <a:cs typeface="方正书宋_GBK"/>
              </a:rPr>
              <a:t>这个时期被称作国际贸易的一个“黄金时代”</a:t>
            </a:r>
            <a:r>
              <a:rPr lang="zh-CN" altLang="en-US" sz="2000">
                <a:latin typeface="NEU-BZ"/>
                <a:ea typeface="方正书宋_GBK"/>
                <a:cs typeface="方正书宋_GBK"/>
              </a:rPr>
              <a:t>。</a:t>
            </a:r>
            <a:r>
              <a:rPr lang="zh-CN" altLang="zh-CN" sz="2000">
                <a:latin typeface="NEU-BZ"/>
                <a:ea typeface="方正书宋_GBK"/>
                <a:cs typeface="方正书宋_GBK"/>
              </a:rPr>
              <a:t>在那些年</a:t>
            </a:r>
            <a:r>
              <a:rPr lang="en-US" altLang="zh-CN" sz="2000">
                <a:latin typeface="方正书宋_GBK"/>
                <a:ea typeface="宋体" charset="-122"/>
              </a:rPr>
              <a:t>, </a:t>
            </a:r>
            <a:r>
              <a:rPr lang="zh-CN" altLang="zh-CN" sz="2000">
                <a:latin typeface="NEU-BZ"/>
                <a:ea typeface="方正书宋_GBK"/>
                <a:cs typeface="方正书宋_GBK"/>
              </a:rPr>
              <a:t>运输条件有了极大改进</a:t>
            </a:r>
            <a:r>
              <a:rPr lang="en-US" altLang="zh-CN" sz="2000">
                <a:latin typeface="方正书宋_GBK"/>
                <a:ea typeface="宋体" charset="-122"/>
              </a:rPr>
              <a:t>, </a:t>
            </a:r>
            <a:r>
              <a:rPr lang="zh-CN" altLang="zh-CN" sz="2000">
                <a:latin typeface="NEU-BZ"/>
                <a:ea typeface="方正书宋_GBK"/>
                <a:cs typeface="方正书宋_GBK"/>
              </a:rPr>
              <a:t>如蒸汽船和铁路的出现</a:t>
            </a:r>
            <a:r>
              <a:rPr lang="en-US" altLang="zh-CN" sz="2000">
                <a:latin typeface="方正书宋_GBK"/>
                <a:ea typeface="宋体" charset="-122"/>
              </a:rPr>
              <a:t>, </a:t>
            </a:r>
            <a:r>
              <a:rPr lang="zh-CN" altLang="zh-CN" sz="2000">
                <a:latin typeface="NEU-BZ"/>
                <a:ea typeface="方正书宋_GBK"/>
                <a:cs typeface="方正书宋_GBK"/>
              </a:rPr>
              <a:t>这使得国际贸易数量大增。</a:t>
            </a:r>
            <a:endParaRPr lang="zh-CN" altLang="en-US" sz="2000">
              <a:solidFill>
                <a:srgbClr val="000000"/>
              </a:solidFill>
              <a:ea typeface="宋体" charset="-122"/>
            </a:endParaRPr>
          </a:p>
        </p:txBody>
      </p:sp>
      <p:sp>
        <p:nvSpPr>
          <p:cNvPr id="5" name="AutoShape 6"/>
          <p:cNvSpPr>
            <a:spLocks noChangeArrowheads="1"/>
          </p:cNvSpPr>
          <p:nvPr/>
        </p:nvSpPr>
        <p:spPr bwMode="auto">
          <a:xfrm>
            <a:off x="4786313" y="1341438"/>
            <a:ext cx="3816350" cy="4391025"/>
          </a:xfrm>
          <a:prstGeom prst="wedgeRoundRectCallout">
            <a:avLst>
              <a:gd name="adj1" fmla="val -69403"/>
              <a:gd name="adj2" fmla="val -31250"/>
              <a:gd name="adj3" fmla="val 16667"/>
            </a:avLst>
          </a:prstGeom>
          <a:solidFill>
            <a:srgbClr val="FFC000">
              <a:alpha val="21176"/>
            </a:srgbClr>
          </a:solidFill>
          <a:ln w="76200" cmpd="tri" algn="ctr">
            <a:solidFill>
              <a:srgbClr val="008000"/>
            </a:solidFill>
            <a:miter lim="800000"/>
            <a:headEnd/>
            <a:tailEnd/>
          </a:ln>
        </p:spPr>
        <p:txBody>
          <a:bodyPr/>
          <a:lstStyle/>
          <a:p>
            <a:pPr eaLnBrk="0" hangingPunct="0">
              <a:lnSpc>
                <a:spcPct val="110000"/>
              </a:lnSpc>
              <a:buClr>
                <a:srgbClr val="000099"/>
              </a:buClr>
              <a:buSzPct val="95000"/>
              <a:buFont typeface="Wingdings" pitchFamily="2" charset="2"/>
              <a:buChar char="u"/>
            </a:pPr>
            <a:r>
              <a:rPr lang="zh-CN" altLang="zh-CN" sz="2000">
                <a:solidFill>
                  <a:srgbClr val="080808"/>
                </a:solidFill>
              </a:rPr>
              <a:t>图</a:t>
            </a:r>
            <a:r>
              <a:rPr lang="en-US" altLang="zh-CN" sz="2000">
                <a:solidFill>
                  <a:srgbClr val="080808"/>
                </a:solidFill>
              </a:rPr>
              <a:t>1</a:t>
            </a:r>
            <a:r>
              <a:rPr lang="zh-CN" altLang="zh-CN" sz="2000">
                <a:solidFill>
                  <a:srgbClr val="080808"/>
                </a:solidFill>
              </a:rPr>
              <a:t>—</a:t>
            </a:r>
            <a:r>
              <a:rPr lang="en-US" altLang="zh-CN" sz="2000">
                <a:solidFill>
                  <a:srgbClr val="080808"/>
                </a:solidFill>
              </a:rPr>
              <a:t>3</a:t>
            </a:r>
            <a:r>
              <a:rPr lang="zh-CN" altLang="zh-CN" sz="2000">
                <a:solidFill>
                  <a:srgbClr val="080808"/>
                </a:solidFill>
              </a:rPr>
              <a:t>展示了</a:t>
            </a:r>
            <a:r>
              <a:rPr lang="en-US" altLang="zh-CN" sz="2000">
                <a:solidFill>
                  <a:srgbClr val="080808"/>
                </a:solidFill>
              </a:rPr>
              <a:t>1890</a:t>
            </a:r>
            <a:r>
              <a:rPr lang="zh-CN" altLang="zh-CN" sz="2000">
                <a:solidFill>
                  <a:srgbClr val="080808"/>
                </a:solidFill>
              </a:rPr>
              <a:t>年至第一次世界大战期间贸易对</a:t>
            </a:r>
            <a:r>
              <a:rPr lang="en-US" altLang="zh-CN" sz="2000">
                <a:solidFill>
                  <a:srgbClr val="080808"/>
                </a:solidFill>
              </a:rPr>
              <a:t>GDP</a:t>
            </a:r>
            <a:r>
              <a:rPr lang="zh-CN" altLang="zh-CN" sz="2000">
                <a:solidFill>
                  <a:srgbClr val="080808"/>
                </a:solidFill>
              </a:rPr>
              <a:t>比率的提高。</a:t>
            </a:r>
            <a:r>
              <a:rPr lang="zh-CN" altLang="zh-CN" sz="2000" b="1">
                <a:solidFill>
                  <a:srgbClr val="080808"/>
                </a:solidFill>
              </a:rPr>
              <a:t>英国</a:t>
            </a:r>
            <a:r>
              <a:rPr lang="zh-CN" altLang="zh-CN" sz="2000">
                <a:solidFill>
                  <a:srgbClr val="080808"/>
                </a:solidFill>
              </a:rPr>
              <a:t>达到了最高的贸易对</a:t>
            </a:r>
            <a:r>
              <a:rPr lang="en-US" altLang="zh-CN" sz="2000">
                <a:solidFill>
                  <a:srgbClr val="080808"/>
                </a:solidFill>
              </a:rPr>
              <a:t>GDP</a:t>
            </a:r>
            <a:r>
              <a:rPr lang="zh-CN" altLang="zh-CN" sz="2000">
                <a:solidFill>
                  <a:srgbClr val="080808"/>
                </a:solidFill>
              </a:rPr>
              <a:t>比率</a:t>
            </a:r>
            <a:r>
              <a:rPr lang="en-US" altLang="zh-CN" sz="2000">
                <a:solidFill>
                  <a:srgbClr val="080808"/>
                </a:solidFill>
              </a:rPr>
              <a:t>(30%),</a:t>
            </a:r>
            <a:r>
              <a:rPr lang="zh-CN" altLang="zh-CN" sz="2000">
                <a:solidFill>
                  <a:srgbClr val="080808"/>
                </a:solidFill>
              </a:rPr>
              <a:t>而</a:t>
            </a:r>
            <a:r>
              <a:rPr lang="zh-CN" altLang="zh-CN" sz="2000" b="1">
                <a:solidFill>
                  <a:srgbClr val="080808"/>
                </a:solidFill>
              </a:rPr>
              <a:t>澳大利亚、加拿大和欧洲</a:t>
            </a:r>
            <a:r>
              <a:rPr lang="zh-CN" altLang="zh-CN" sz="2000">
                <a:solidFill>
                  <a:srgbClr val="080808"/>
                </a:solidFill>
              </a:rPr>
              <a:t>国家的平均值在最高时都超过了</a:t>
            </a:r>
            <a:r>
              <a:rPr lang="en-US" altLang="zh-CN" sz="2000">
                <a:solidFill>
                  <a:srgbClr val="080808"/>
                </a:solidFill>
              </a:rPr>
              <a:t>20%(</a:t>
            </a:r>
            <a:r>
              <a:rPr lang="zh-CN" altLang="zh-CN" sz="2000">
                <a:solidFill>
                  <a:srgbClr val="080808"/>
                </a:solidFill>
              </a:rPr>
              <a:t>见</a:t>
            </a:r>
            <a:r>
              <a:rPr lang="en-US" altLang="zh-CN" sz="2000">
                <a:solidFill>
                  <a:srgbClr val="080808"/>
                </a:solidFill>
              </a:rPr>
              <a:t>1913</a:t>
            </a:r>
            <a:r>
              <a:rPr lang="zh-CN" altLang="zh-CN" sz="2000">
                <a:solidFill>
                  <a:srgbClr val="080808"/>
                </a:solidFill>
              </a:rPr>
              <a:t>年或</a:t>
            </a:r>
            <a:r>
              <a:rPr lang="en-US" altLang="zh-CN" sz="2000">
                <a:solidFill>
                  <a:srgbClr val="080808"/>
                </a:solidFill>
              </a:rPr>
              <a:t>1920</a:t>
            </a:r>
            <a:r>
              <a:rPr lang="zh-CN" altLang="zh-CN" sz="2000">
                <a:solidFill>
                  <a:srgbClr val="080808"/>
                </a:solidFill>
              </a:rPr>
              <a:t>年</a:t>
            </a:r>
            <a:r>
              <a:rPr lang="en-US" altLang="zh-CN" sz="2000">
                <a:solidFill>
                  <a:srgbClr val="080808"/>
                </a:solidFill>
              </a:rPr>
              <a:t>)</a:t>
            </a:r>
            <a:r>
              <a:rPr lang="zh-CN" altLang="zh-CN" sz="2000">
                <a:solidFill>
                  <a:srgbClr val="080808"/>
                </a:solidFill>
              </a:rPr>
              <a:t>。</a:t>
            </a:r>
            <a:r>
              <a:rPr lang="zh-CN" altLang="zh-CN" sz="2000" b="1">
                <a:solidFill>
                  <a:srgbClr val="080808"/>
                </a:solidFill>
              </a:rPr>
              <a:t>日本</a:t>
            </a:r>
            <a:r>
              <a:rPr lang="zh-CN" altLang="zh-CN" sz="2000">
                <a:solidFill>
                  <a:srgbClr val="080808"/>
                </a:solidFill>
              </a:rPr>
              <a:t>的贸易对</a:t>
            </a:r>
            <a:r>
              <a:rPr lang="en-US" altLang="zh-CN" sz="2000">
                <a:solidFill>
                  <a:srgbClr val="080808"/>
                </a:solidFill>
              </a:rPr>
              <a:t>GDP</a:t>
            </a:r>
            <a:r>
              <a:rPr lang="zh-CN" altLang="zh-CN" sz="2000">
                <a:solidFill>
                  <a:srgbClr val="080808"/>
                </a:solidFill>
              </a:rPr>
              <a:t>比率达到了</a:t>
            </a:r>
            <a:r>
              <a:rPr lang="en-US" altLang="zh-CN" sz="2000">
                <a:solidFill>
                  <a:srgbClr val="080808"/>
                </a:solidFill>
              </a:rPr>
              <a:t>15%,</a:t>
            </a:r>
            <a:r>
              <a:rPr lang="zh-CN" altLang="zh-CN" sz="2000">
                <a:solidFill>
                  <a:srgbClr val="080808"/>
                </a:solidFill>
              </a:rPr>
              <a:t>而</a:t>
            </a:r>
            <a:r>
              <a:rPr lang="zh-CN" altLang="zh-CN" sz="2000" b="1">
                <a:solidFill>
                  <a:srgbClr val="080808"/>
                </a:solidFill>
              </a:rPr>
              <a:t>美国</a:t>
            </a:r>
            <a:r>
              <a:rPr lang="zh-CN" altLang="zh-CN" sz="2000">
                <a:solidFill>
                  <a:srgbClr val="080808"/>
                </a:solidFill>
              </a:rPr>
              <a:t>达到了</a:t>
            </a:r>
            <a:r>
              <a:rPr lang="en-US" altLang="zh-CN" sz="2000">
                <a:solidFill>
                  <a:srgbClr val="080808"/>
                </a:solidFill>
              </a:rPr>
              <a:t>7.5%,</a:t>
            </a:r>
            <a:r>
              <a:rPr lang="zh-CN" altLang="zh-CN" sz="2000">
                <a:solidFill>
                  <a:srgbClr val="080808"/>
                </a:solidFill>
              </a:rPr>
              <a:t>这与其他国家相比是较低的</a:t>
            </a:r>
            <a:r>
              <a:rPr lang="zh-CN" altLang="en-US" sz="2000">
                <a:solidFill>
                  <a:srgbClr val="080808"/>
                </a:solidFill>
              </a:rPr>
              <a:t>，</a:t>
            </a:r>
            <a:r>
              <a:rPr lang="zh-CN" altLang="zh-CN" sz="2000">
                <a:solidFill>
                  <a:srgbClr val="080808"/>
                </a:solidFill>
              </a:rPr>
              <a:t>但依据美国的历史标准仍然是高的。</a:t>
            </a:r>
            <a:endParaRPr kumimoji="1" lang="zh-CN" altLang="en-US" sz="2000" b="1">
              <a:solidFill>
                <a:srgbClr val="660033"/>
              </a:solidFill>
              <a:latin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214282" y="214290"/>
            <a:ext cx="8715436" cy="6110310"/>
          </a:xfrm>
        </p:spPr>
        <p:txBody>
          <a:bodyPr/>
          <a:lstStyle/>
          <a:p>
            <a:r>
              <a:rPr lang="en-US" sz="2400" b="1" dirty="0" smtClean="0"/>
              <a:t>2021</a:t>
            </a:r>
            <a:r>
              <a:rPr lang="zh-CN" altLang="en-US" sz="2400" b="1" dirty="0" smtClean="0"/>
              <a:t>年前</a:t>
            </a:r>
            <a:r>
              <a:rPr lang="en-US" sz="2400" b="1" dirty="0" smtClean="0"/>
              <a:t>8</a:t>
            </a:r>
            <a:r>
              <a:rPr lang="zh-CN" altLang="en-US" sz="2400" b="1" dirty="0" smtClean="0"/>
              <a:t>个月，</a:t>
            </a:r>
            <a:r>
              <a:rPr lang="zh-CN" altLang="en-US" sz="2400" dirty="0" smtClean="0"/>
              <a:t>我国进出口总值</a:t>
            </a:r>
            <a:r>
              <a:rPr lang="en-US" sz="2400" dirty="0" smtClean="0"/>
              <a:t>24.78</a:t>
            </a:r>
            <a:r>
              <a:rPr lang="zh-CN" altLang="en-US" sz="2400" dirty="0" smtClean="0"/>
              <a:t>万亿元人民币，同比增长</a:t>
            </a:r>
            <a:r>
              <a:rPr lang="en-US" sz="2400" dirty="0" smtClean="0"/>
              <a:t>23.7%</a:t>
            </a:r>
            <a:r>
              <a:rPr lang="zh-CN" altLang="en-US" sz="2400" dirty="0" smtClean="0"/>
              <a:t>，比</a:t>
            </a:r>
            <a:r>
              <a:rPr lang="en-US" sz="2400" dirty="0" smtClean="0"/>
              <a:t>2019</a:t>
            </a:r>
            <a:r>
              <a:rPr lang="zh-CN" altLang="en-US" sz="2400" dirty="0" smtClean="0"/>
              <a:t>年同期增长</a:t>
            </a:r>
            <a:r>
              <a:rPr lang="en-US" sz="2400" dirty="0" smtClean="0"/>
              <a:t>22.8%</a:t>
            </a:r>
            <a:r>
              <a:rPr lang="zh-CN" altLang="en-US" sz="2400" dirty="0" smtClean="0"/>
              <a:t>。其中，出口</a:t>
            </a:r>
            <a:r>
              <a:rPr lang="en-US" sz="2400" dirty="0" smtClean="0"/>
              <a:t>13.56</a:t>
            </a:r>
            <a:r>
              <a:rPr lang="zh-CN" altLang="en-US" sz="2400" dirty="0" smtClean="0"/>
              <a:t>万亿元，同比增长</a:t>
            </a:r>
            <a:r>
              <a:rPr lang="en-US" sz="2400" dirty="0" smtClean="0"/>
              <a:t>23.2%</a:t>
            </a:r>
            <a:r>
              <a:rPr lang="zh-CN" altLang="en-US" sz="2400" dirty="0" smtClean="0"/>
              <a:t>，比</a:t>
            </a:r>
            <a:r>
              <a:rPr lang="en-US" sz="2400" dirty="0" smtClean="0"/>
              <a:t>2019</a:t>
            </a:r>
            <a:r>
              <a:rPr lang="zh-CN" altLang="en-US" sz="2400" dirty="0" smtClean="0"/>
              <a:t>年同期增长</a:t>
            </a:r>
            <a:r>
              <a:rPr lang="en-US" sz="2400" dirty="0" smtClean="0"/>
              <a:t>23.8%</a:t>
            </a:r>
            <a:r>
              <a:rPr lang="zh-CN" altLang="en-US" sz="2400" dirty="0" smtClean="0"/>
              <a:t>；进口</a:t>
            </a:r>
            <a:r>
              <a:rPr lang="en-US" sz="2400" dirty="0" smtClean="0"/>
              <a:t>11.22</a:t>
            </a:r>
            <a:r>
              <a:rPr lang="zh-CN" altLang="en-US" sz="2400" dirty="0" smtClean="0"/>
              <a:t>万亿元，同比增长</a:t>
            </a:r>
            <a:r>
              <a:rPr lang="en-US" sz="2400" dirty="0" smtClean="0"/>
              <a:t>24.4%</a:t>
            </a:r>
            <a:r>
              <a:rPr lang="zh-CN" altLang="en-US" sz="2400" dirty="0" smtClean="0"/>
              <a:t>，比</a:t>
            </a:r>
            <a:r>
              <a:rPr lang="en-US" sz="2400" dirty="0" smtClean="0"/>
              <a:t>2019</a:t>
            </a:r>
            <a:r>
              <a:rPr lang="zh-CN" altLang="en-US" sz="2400" dirty="0" smtClean="0"/>
              <a:t>年同期增长</a:t>
            </a:r>
            <a:r>
              <a:rPr lang="en-US" sz="2400" dirty="0" smtClean="0"/>
              <a:t>21.8%</a:t>
            </a:r>
            <a:r>
              <a:rPr lang="zh-CN" altLang="en-US" sz="2400" dirty="0" smtClean="0"/>
              <a:t>；贸易顺差</a:t>
            </a:r>
            <a:r>
              <a:rPr lang="en-US" sz="2400" dirty="0" smtClean="0"/>
              <a:t>2.34</a:t>
            </a:r>
            <a:r>
              <a:rPr lang="zh-CN" altLang="en-US" sz="2400" dirty="0" smtClean="0"/>
              <a:t>万亿元，同比增加</a:t>
            </a:r>
            <a:r>
              <a:rPr lang="en-US" sz="2400" dirty="0" smtClean="0"/>
              <a:t>17.8%</a:t>
            </a:r>
            <a:r>
              <a:rPr lang="zh-CN" altLang="en-US" sz="2400" dirty="0" smtClean="0"/>
              <a:t>。</a:t>
            </a:r>
            <a:endParaRPr lang="en-US" altLang="zh-CN" sz="2400" dirty="0" smtClean="0"/>
          </a:p>
          <a:p>
            <a:r>
              <a:rPr lang="en-US" altLang="zh-CN" sz="2400" dirty="0" smtClean="0"/>
              <a:t>2021</a:t>
            </a:r>
            <a:r>
              <a:rPr lang="zh-CN" altLang="en-US" sz="2400" dirty="0" smtClean="0"/>
              <a:t>年</a:t>
            </a:r>
            <a:r>
              <a:rPr lang="en-US" altLang="zh-CN" sz="2400" dirty="0" smtClean="0"/>
              <a:t>9</a:t>
            </a:r>
            <a:r>
              <a:rPr lang="zh-CN" altLang="en-US" sz="2400" dirty="0" smtClean="0"/>
              <a:t>月</a:t>
            </a:r>
            <a:r>
              <a:rPr lang="en-US" altLang="zh-CN" sz="2400" dirty="0" smtClean="0"/>
              <a:t>16</a:t>
            </a:r>
            <a:r>
              <a:rPr lang="zh-CN" altLang="en-US" sz="2400" dirty="0" smtClean="0"/>
              <a:t>日，中方正式申请加入</a:t>
            </a:r>
            <a:r>
              <a:rPr lang="en-US" altLang="zh-CN" sz="2400" dirty="0" smtClean="0"/>
              <a:t>《</a:t>
            </a:r>
            <a:r>
              <a:rPr lang="zh-CN" altLang="en-US" sz="2400" b="1" dirty="0" smtClean="0"/>
              <a:t>全面与进步跨太平洋伙伴关系协定</a:t>
            </a:r>
            <a:r>
              <a:rPr lang="en-US" altLang="zh-CN" sz="2400" dirty="0" smtClean="0"/>
              <a:t>》</a:t>
            </a:r>
            <a:r>
              <a:rPr lang="zh-CN" altLang="en-US" sz="2400" dirty="0" smtClean="0"/>
              <a:t>。</a:t>
            </a:r>
            <a:endParaRPr lang="en-US" altLang="zh-CN" sz="2400" dirty="0" smtClean="0"/>
          </a:p>
          <a:p>
            <a:r>
              <a:rPr lang="en-US" altLang="zh-CN" sz="2000" dirty="0" smtClean="0"/>
              <a:t>CPTPP</a:t>
            </a:r>
            <a:r>
              <a:rPr lang="zh-CN" altLang="en-US" sz="2000" dirty="0" smtClean="0"/>
              <a:t>是美国退出跨太平洋伙伴关系协定</a:t>
            </a:r>
            <a:r>
              <a:rPr lang="en-US" altLang="zh-CN" sz="2000" dirty="0" smtClean="0"/>
              <a:t>(TPP)</a:t>
            </a:r>
            <a:r>
              <a:rPr lang="zh-CN" altLang="en-US" sz="2000" dirty="0" smtClean="0"/>
              <a:t>后，日本、加拿大、澳大利亚、智利、新西兰、新加坡、文莱、马来西亚、越南、墨西哥和秘鲁共</a:t>
            </a:r>
            <a:r>
              <a:rPr lang="en-US" altLang="zh-CN" sz="2000" dirty="0" smtClean="0"/>
              <a:t>11</a:t>
            </a:r>
            <a:r>
              <a:rPr lang="zh-CN" altLang="en-US" sz="2000" dirty="0" smtClean="0"/>
              <a:t>个国家重新签署的自由贸易协定，于</a:t>
            </a:r>
            <a:r>
              <a:rPr lang="en-US" altLang="zh-CN" sz="2000" dirty="0" smtClean="0"/>
              <a:t>2018</a:t>
            </a:r>
            <a:r>
              <a:rPr lang="zh-CN" altLang="en-US" sz="2000" dirty="0" smtClean="0"/>
              <a:t>年</a:t>
            </a:r>
            <a:r>
              <a:rPr lang="en-US" altLang="zh-CN" sz="2000" dirty="0" smtClean="0"/>
              <a:t>12</a:t>
            </a:r>
            <a:r>
              <a:rPr lang="zh-CN" altLang="en-US" sz="2000" dirty="0" smtClean="0"/>
              <a:t>月</a:t>
            </a:r>
            <a:r>
              <a:rPr lang="en-US" altLang="zh-CN" sz="2000" dirty="0" smtClean="0"/>
              <a:t>30</a:t>
            </a:r>
            <a:r>
              <a:rPr lang="zh-CN" altLang="en-US" sz="2000" dirty="0" smtClean="0"/>
              <a:t>日正式生效，覆盖</a:t>
            </a:r>
            <a:r>
              <a:rPr lang="en-US" altLang="zh-CN" sz="2000" dirty="0" smtClean="0"/>
              <a:t>4.98</a:t>
            </a:r>
            <a:r>
              <a:rPr lang="zh-CN" altLang="en-US" sz="2000" dirty="0" smtClean="0"/>
              <a:t>亿人口，签署国国内生产总值之和占全球经济总量的约</a:t>
            </a:r>
            <a:r>
              <a:rPr lang="en-US" altLang="zh-CN" sz="2000" dirty="0" smtClean="0"/>
              <a:t>13%</a:t>
            </a:r>
            <a:r>
              <a:rPr lang="zh-CN" altLang="en-US" sz="2000" dirty="0" smtClean="0"/>
              <a:t>。</a:t>
            </a:r>
            <a:endParaRPr lang="en-US" altLang="zh-CN" sz="2000" dirty="0" smtClean="0"/>
          </a:p>
          <a:p>
            <a:r>
              <a:rPr lang="en-US" altLang="zh-CN" sz="2400" dirty="0" smtClean="0"/>
              <a:t>1-8</a:t>
            </a:r>
            <a:r>
              <a:rPr lang="zh-CN" altLang="en-US" sz="2400" dirty="0" smtClean="0"/>
              <a:t>月，全国实际使用外资金额</a:t>
            </a:r>
            <a:r>
              <a:rPr lang="en-US" altLang="zh-CN" sz="2400" dirty="0" smtClean="0"/>
              <a:t>7580.5</a:t>
            </a:r>
            <a:r>
              <a:rPr lang="zh-CN" altLang="en-US" sz="2400" dirty="0" smtClean="0"/>
              <a:t>亿元人民币，同比增长</a:t>
            </a:r>
            <a:r>
              <a:rPr lang="en-US" altLang="zh-CN" sz="2400" dirty="0" smtClean="0"/>
              <a:t>22.3%</a:t>
            </a:r>
            <a:r>
              <a:rPr lang="zh-CN" altLang="en-US" sz="2400" dirty="0" smtClean="0"/>
              <a:t>。从行业看，服务业实际使用外资金额</a:t>
            </a:r>
            <a:r>
              <a:rPr lang="en-US" altLang="zh-CN" sz="2400" dirty="0" smtClean="0"/>
              <a:t>5993.3</a:t>
            </a:r>
            <a:r>
              <a:rPr lang="zh-CN" altLang="en-US" sz="2400" dirty="0" smtClean="0"/>
              <a:t>亿元人民币，同比增长</a:t>
            </a:r>
            <a:r>
              <a:rPr lang="en-US" altLang="zh-CN" sz="2400" dirty="0" smtClean="0"/>
              <a:t>25.8%</a:t>
            </a:r>
            <a:r>
              <a:rPr lang="zh-CN" altLang="en-US" sz="2400" dirty="0" smtClean="0"/>
              <a:t>。高技术产业实际使用外资金额增长</a:t>
            </a:r>
            <a:r>
              <a:rPr lang="en-US" altLang="zh-CN" sz="2400" dirty="0" smtClean="0"/>
              <a:t>30.2%</a:t>
            </a:r>
            <a:r>
              <a:rPr lang="zh-CN" altLang="en-US" sz="2400" dirty="0" smtClean="0"/>
              <a:t>，其中高技术服务业增长</a:t>
            </a:r>
            <a:r>
              <a:rPr lang="en-US" altLang="zh-CN" sz="2400" dirty="0" smtClean="0"/>
              <a:t>35.2%</a:t>
            </a:r>
            <a:r>
              <a:rPr lang="zh-CN" altLang="en-US" sz="2400" dirty="0" smtClean="0"/>
              <a:t>，高技术制造业增长</a:t>
            </a:r>
            <a:r>
              <a:rPr lang="en-US" altLang="zh-CN" sz="2400" dirty="0" smtClean="0"/>
              <a:t>14.9%</a:t>
            </a:r>
            <a:r>
              <a:rPr lang="zh-CN" altLang="en-US" sz="2400" dirty="0" smtClean="0"/>
              <a:t>。</a:t>
            </a:r>
            <a:r>
              <a:rPr lang="en-US" altLang="zh-CN" sz="2400" dirty="0" smtClean="0"/>
              <a:t/>
            </a:r>
            <a:br>
              <a:rPr lang="en-US" altLang="zh-CN" sz="2400" dirty="0" smtClean="0"/>
            </a:br>
            <a:r>
              <a:rPr lang="en-US" altLang="zh-CN" sz="2400" dirty="0" smtClean="0"/>
              <a:t/>
            </a:r>
            <a:br>
              <a:rPr lang="en-US" altLang="zh-CN" sz="2400" dirty="0" smtClean="0"/>
            </a:br>
            <a:endParaRPr lang="zh-CN" altLang="en-US" dirty="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1" name="标题 1"/>
          <p:cNvSpPr>
            <a:spLocks noGrp="1"/>
          </p:cNvSpPr>
          <p:nvPr>
            <p:ph type="title"/>
          </p:nvPr>
        </p:nvSpPr>
        <p:spPr/>
        <p:txBody>
          <a:bodyPr/>
          <a:lstStyle/>
          <a:p>
            <a:r>
              <a:rPr lang="zh-CN" altLang="zh-CN" sz="2400" i="0">
                <a:ea typeface="宋体" charset="-122"/>
              </a:rPr>
              <a:t>两次战争期间</a:t>
            </a:r>
            <a:endParaRPr lang="zh-CN" altLang="en-US" sz="2400" i="0">
              <a:ea typeface="宋体" charset="-122"/>
            </a:endParaRPr>
          </a:p>
        </p:txBody>
      </p:sp>
      <p:sp>
        <p:nvSpPr>
          <p:cNvPr id="35842" name="内容占位符 2"/>
          <p:cNvSpPr>
            <a:spLocks noGrp="1"/>
          </p:cNvSpPr>
          <p:nvPr>
            <p:ph idx="1"/>
          </p:nvPr>
        </p:nvSpPr>
        <p:spPr>
          <a:xfrm>
            <a:off x="468313" y="1052513"/>
            <a:ext cx="8229600" cy="5616575"/>
          </a:xfrm>
        </p:spPr>
        <p:txBody>
          <a:bodyPr/>
          <a:lstStyle/>
          <a:p>
            <a:pPr marL="0" indent="719138">
              <a:lnSpc>
                <a:spcPct val="150000"/>
              </a:lnSpc>
              <a:spcBef>
                <a:spcPct val="0"/>
              </a:spcBef>
              <a:buClr>
                <a:srgbClr val="5BBE4E"/>
              </a:buClr>
              <a:buFont typeface="Wingdings" pitchFamily="2" charset="2"/>
              <a:buNone/>
            </a:pPr>
            <a:r>
              <a:rPr lang="zh-CN" altLang="zh-CN" sz="2000">
                <a:ea typeface="宋体" charset="-122"/>
              </a:rPr>
              <a:t>第一次世界大战结束后</a:t>
            </a:r>
            <a:r>
              <a:rPr lang="en-US" altLang="zh-CN" sz="2000">
                <a:ea typeface="宋体" charset="-122"/>
              </a:rPr>
              <a:t>,</a:t>
            </a:r>
            <a:r>
              <a:rPr lang="zh-CN" altLang="zh-CN" sz="2000">
                <a:ea typeface="宋体" charset="-122"/>
              </a:rPr>
              <a:t>所有国家的贸易对</a:t>
            </a:r>
            <a:r>
              <a:rPr lang="en-US" altLang="zh-CN" sz="2000">
                <a:ea typeface="宋体" charset="-122"/>
              </a:rPr>
              <a:t>GDP</a:t>
            </a:r>
            <a:r>
              <a:rPr lang="zh-CN" altLang="zh-CN" sz="2000">
                <a:ea typeface="宋体" charset="-122"/>
              </a:rPr>
              <a:t>比率都降</a:t>
            </a:r>
            <a:r>
              <a:rPr lang="zh-CN" altLang="en-US" sz="2000">
                <a:ea typeface="宋体" charset="-122"/>
              </a:rPr>
              <a:t>低</a:t>
            </a:r>
            <a:r>
              <a:rPr lang="zh-CN" altLang="zh-CN" sz="2000">
                <a:solidFill>
                  <a:srgbClr val="080808"/>
                </a:solidFill>
                <a:ea typeface="宋体" charset="-122"/>
              </a:rPr>
              <a:t>了</a:t>
            </a:r>
            <a:r>
              <a:rPr lang="en-US" altLang="zh-CN" sz="2000">
                <a:solidFill>
                  <a:srgbClr val="080808"/>
                </a:solidFill>
                <a:ea typeface="宋体" charset="-122"/>
              </a:rPr>
              <a:t>,1929</a:t>
            </a:r>
            <a:r>
              <a:rPr lang="zh-CN" altLang="zh-CN" sz="2000">
                <a:solidFill>
                  <a:srgbClr val="080808"/>
                </a:solidFill>
                <a:ea typeface="宋体" charset="-122"/>
              </a:rPr>
              <a:t>年爆发的大萧条和</a:t>
            </a:r>
            <a:r>
              <a:rPr lang="en-US" altLang="zh-CN" sz="2000">
                <a:solidFill>
                  <a:srgbClr val="080808"/>
                </a:solidFill>
                <a:ea typeface="宋体" charset="-122"/>
              </a:rPr>
              <a:t>1939</a:t>
            </a:r>
            <a:r>
              <a:rPr lang="zh-CN" altLang="zh-CN" sz="2000">
                <a:solidFill>
                  <a:srgbClr val="080808"/>
                </a:solidFill>
                <a:ea typeface="宋体" charset="-122"/>
              </a:rPr>
              <a:t>年在欧洲爆发的第二次世界大战造成了最严重的一次下降。</a:t>
            </a:r>
            <a:endParaRPr lang="en-US" altLang="zh-CN" sz="2000">
              <a:solidFill>
                <a:srgbClr val="080808"/>
              </a:solidFill>
              <a:ea typeface="宋体" charset="-122"/>
            </a:endParaRPr>
          </a:p>
          <a:p>
            <a:pPr marL="0" indent="719138">
              <a:lnSpc>
                <a:spcPct val="150000"/>
              </a:lnSpc>
              <a:spcBef>
                <a:spcPct val="0"/>
              </a:spcBef>
              <a:buClr>
                <a:srgbClr val="5BBE4E"/>
              </a:buClr>
              <a:buFont typeface="Wingdings" pitchFamily="2" charset="2"/>
              <a:buNone/>
            </a:pPr>
            <a:r>
              <a:rPr lang="zh-CN" altLang="zh-CN" sz="2000">
                <a:solidFill>
                  <a:srgbClr val="080808"/>
                </a:solidFill>
                <a:ea typeface="宋体" charset="-122"/>
              </a:rPr>
              <a:t>大萧条时期</a:t>
            </a:r>
            <a:r>
              <a:rPr lang="en-US" altLang="zh-CN" sz="2000">
                <a:solidFill>
                  <a:srgbClr val="080808"/>
                </a:solidFill>
                <a:ea typeface="宋体" charset="-122"/>
              </a:rPr>
              <a:t>,</a:t>
            </a:r>
            <a:r>
              <a:rPr lang="zh-CN" altLang="zh-CN" sz="2000">
                <a:solidFill>
                  <a:srgbClr val="080808"/>
                </a:solidFill>
                <a:ea typeface="宋体" charset="-122"/>
              </a:rPr>
              <a:t>美国采取了被称为</a:t>
            </a:r>
            <a:r>
              <a:rPr lang="zh-CN" altLang="zh-CN" sz="2000" b="1">
                <a:solidFill>
                  <a:srgbClr val="080808"/>
                </a:solidFill>
                <a:ea typeface="宋体" charset="-122"/>
              </a:rPr>
              <a:t>《斯穆特霍利关税法》的高关税政策</a:t>
            </a:r>
            <a:r>
              <a:rPr lang="en-US" altLang="zh-CN" sz="2000">
                <a:solidFill>
                  <a:srgbClr val="080808"/>
                </a:solidFill>
                <a:ea typeface="宋体" charset="-122"/>
              </a:rPr>
              <a:t>,</a:t>
            </a:r>
            <a:r>
              <a:rPr lang="zh-CN" altLang="zh-CN" sz="2000">
                <a:solidFill>
                  <a:srgbClr val="080808"/>
                </a:solidFill>
                <a:ea typeface="宋体" charset="-122"/>
              </a:rPr>
              <a:t>《斯穆特霍利关税法》是以来自犹他州的参议员里德</a:t>
            </a:r>
            <a:r>
              <a:rPr lang="en-US" altLang="zh-CN" sz="2000">
                <a:solidFill>
                  <a:srgbClr val="080808"/>
                </a:solidFill>
                <a:ea typeface="宋体" charset="-122"/>
              </a:rPr>
              <a:t>·</a:t>
            </a:r>
            <a:r>
              <a:rPr lang="zh-CN" altLang="zh-CN" sz="2000">
                <a:solidFill>
                  <a:srgbClr val="080808"/>
                </a:solidFill>
                <a:ea typeface="宋体" charset="-122"/>
              </a:rPr>
              <a:t>斯穆特和来自俄勒冈州的众议员威利斯</a:t>
            </a:r>
            <a:r>
              <a:rPr lang="en-US" altLang="zh-CN" sz="2000">
                <a:solidFill>
                  <a:srgbClr val="080808"/>
                </a:solidFill>
                <a:ea typeface="宋体" charset="-122"/>
              </a:rPr>
              <a:t>·C·</a:t>
            </a:r>
            <a:r>
              <a:rPr lang="zh-CN" altLang="zh-CN" sz="2000">
                <a:solidFill>
                  <a:srgbClr val="080808"/>
                </a:solidFill>
                <a:ea typeface="宋体" charset="-122"/>
              </a:rPr>
              <a:t>霍利的姓氏而命名的。《斯穆特霍利关税法案》于</a:t>
            </a:r>
            <a:r>
              <a:rPr lang="en-US" altLang="zh-CN" sz="2000">
                <a:solidFill>
                  <a:srgbClr val="080808"/>
                </a:solidFill>
                <a:ea typeface="宋体" charset="-122"/>
              </a:rPr>
              <a:t>1930</a:t>
            </a:r>
            <a:r>
              <a:rPr lang="zh-CN" altLang="zh-CN" sz="2000">
                <a:solidFill>
                  <a:srgbClr val="080808"/>
                </a:solidFill>
                <a:ea typeface="宋体" charset="-122"/>
              </a:rPr>
              <a:t>年</a:t>
            </a:r>
            <a:r>
              <a:rPr lang="en-US" altLang="zh-CN" sz="2000">
                <a:solidFill>
                  <a:srgbClr val="080808"/>
                </a:solidFill>
                <a:ea typeface="宋体" charset="-122"/>
              </a:rPr>
              <a:t>6</a:t>
            </a:r>
            <a:r>
              <a:rPr lang="zh-CN" altLang="zh-CN" sz="2000">
                <a:solidFill>
                  <a:srgbClr val="080808"/>
                </a:solidFill>
                <a:ea typeface="宋体" charset="-122"/>
              </a:rPr>
              <a:t>月获签署</a:t>
            </a:r>
            <a:r>
              <a:rPr lang="en-US" altLang="zh-CN" sz="2000">
                <a:solidFill>
                  <a:srgbClr val="080808"/>
                </a:solidFill>
                <a:ea typeface="宋体" charset="-122"/>
              </a:rPr>
              <a:t>,</a:t>
            </a:r>
            <a:r>
              <a:rPr lang="zh-CN" altLang="zh-CN" sz="2000">
                <a:solidFill>
                  <a:srgbClr val="080808"/>
                </a:solidFill>
                <a:ea typeface="宋体" charset="-122"/>
              </a:rPr>
              <a:t>该法案将许多类进口品的关税提高到</a:t>
            </a:r>
            <a:r>
              <a:rPr lang="en-US" altLang="zh-CN" sz="2000">
                <a:solidFill>
                  <a:srgbClr val="080808"/>
                </a:solidFill>
                <a:ea typeface="宋体" charset="-122"/>
              </a:rPr>
              <a:t>60%</a:t>
            </a:r>
            <a:r>
              <a:rPr lang="zh-CN" altLang="en-US" sz="2000">
                <a:solidFill>
                  <a:srgbClr val="080808"/>
                </a:solidFill>
                <a:ea typeface="宋体" charset="-122"/>
              </a:rPr>
              <a:t>。</a:t>
            </a:r>
            <a:endParaRPr lang="zh-CN" altLang="en-US">
              <a:solidFill>
                <a:srgbClr val="080808"/>
              </a:solidFill>
              <a:ea typeface="宋体" charset="-122"/>
            </a:endParaRPr>
          </a:p>
          <a:p>
            <a:pPr marL="0" indent="719138">
              <a:lnSpc>
                <a:spcPct val="150000"/>
              </a:lnSpc>
              <a:spcBef>
                <a:spcPct val="0"/>
              </a:spcBef>
              <a:buFont typeface="Wingdings" pitchFamily="2" charset="2"/>
              <a:buNone/>
            </a:pPr>
            <a:r>
              <a:rPr lang="zh-CN" altLang="zh-CN" sz="2000">
                <a:ea typeface="宋体" charset="-122"/>
              </a:rPr>
              <a:t>美国政府运用这些关税来保护农场主和其他产业</a:t>
            </a:r>
            <a:r>
              <a:rPr lang="en-US" altLang="zh-CN" sz="2000">
                <a:ea typeface="宋体" charset="-122"/>
              </a:rPr>
              <a:t>,</a:t>
            </a:r>
            <a:r>
              <a:rPr lang="zh-CN" altLang="zh-CN" sz="2000">
                <a:ea typeface="宋体" charset="-122"/>
              </a:rPr>
              <a:t>但适得其反</a:t>
            </a:r>
            <a:r>
              <a:rPr lang="en-US" altLang="zh-CN" sz="2000">
                <a:ea typeface="宋体" charset="-122"/>
              </a:rPr>
              <a:t>,</a:t>
            </a:r>
            <a:r>
              <a:rPr lang="zh-CN" altLang="zh-CN" sz="2000">
                <a:ea typeface="宋体" charset="-122"/>
              </a:rPr>
              <a:t>致使其他国家进行报复。加拿大以更高的关税报复美国</a:t>
            </a:r>
            <a:r>
              <a:rPr lang="en-US" altLang="zh-CN" sz="2000">
                <a:ea typeface="宋体" charset="-122"/>
              </a:rPr>
              <a:t>;</a:t>
            </a:r>
            <a:r>
              <a:rPr lang="zh-CN" altLang="zh-CN" sz="2000">
                <a:ea typeface="宋体" charset="-122"/>
              </a:rPr>
              <a:t>法国用进口配额限制从美国的进口。</a:t>
            </a:r>
            <a:endParaRPr lang="en-US" altLang="zh-CN" sz="2000">
              <a:ea typeface="宋体" charset="-122"/>
            </a:endParaRPr>
          </a:p>
        </p:txBody>
      </p:sp>
      <p:sp>
        <p:nvSpPr>
          <p:cNvPr id="5" name="AutoShape 7"/>
          <p:cNvSpPr>
            <a:spLocks noChangeArrowheads="1"/>
          </p:cNvSpPr>
          <p:nvPr/>
        </p:nvSpPr>
        <p:spPr bwMode="auto">
          <a:xfrm>
            <a:off x="827088" y="5876925"/>
            <a:ext cx="6948487" cy="792163"/>
          </a:xfrm>
          <a:prstGeom prst="wedgeRoundRectCallout">
            <a:avLst>
              <a:gd name="adj1" fmla="val -27981"/>
              <a:gd name="adj2" fmla="val -73065"/>
              <a:gd name="adj3" fmla="val 16667"/>
            </a:avLst>
          </a:prstGeom>
          <a:solidFill>
            <a:schemeClr val="accent3">
              <a:lumMod val="95000"/>
            </a:schemeClr>
          </a:solidFill>
          <a:ln w="9525" algn="ctr">
            <a:solidFill>
              <a:schemeClr val="tx1"/>
            </a:solidFill>
            <a:miter lim="800000"/>
            <a:headEnd/>
            <a:tailEnd/>
          </a:ln>
          <a:effectLst/>
        </p:spPr>
        <p:txBody>
          <a:bodyPr/>
          <a:lstStyle/>
          <a:p>
            <a:pPr eaLnBrk="0" fontAlgn="auto" hangingPunct="0">
              <a:spcBef>
                <a:spcPts val="0"/>
              </a:spcBef>
              <a:spcAft>
                <a:spcPts val="0"/>
              </a:spcAft>
              <a:defRPr/>
            </a:pPr>
            <a:r>
              <a:rPr lang="zh-CN" altLang="zh-CN" sz="2000" b="1" dirty="0">
                <a:solidFill>
                  <a:srgbClr val="080808"/>
                </a:solidFill>
                <a:latin typeface="+mn-lt"/>
                <a:ea typeface="+mn-ea"/>
              </a:rPr>
              <a:t>进口配额</a:t>
            </a:r>
            <a:r>
              <a:rPr lang="en-US" altLang="zh-CN" sz="2000" b="1" dirty="0">
                <a:solidFill>
                  <a:srgbClr val="080808"/>
                </a:solidFill>
                <a:latin typeface="+mn-lt"/>
                <a:ea typeface="+mn-ea"/>
              </a:rPr>
              <a:t>(import quotas)</a:t>
            </a:r>
            <a:r>
              <a:rPr lang="zh-CN" altLang="en-US" sz="2000" dirty="0">
                <a:solidFill>
                  <a:srgbClr val="080808"/>
                </a:solidFill>
                <a:latin typeface="+mn-lt"/>
                <a:ea typeface="+mn-ea"/>
              </a:rPr>
              <a:t>：</a:t>
            </a:r>
            <a:r>
              <a:rPr lang="zh-CN" altLang="zh-CN" sz="2000" dirty="0">
                <a:solidFill>
                  <a:srgbClr val="080808"/>
                </a:solidFill>
                <a:latin typeface="+mn-lt"/>
                <a:ea typeface="+mn-ea"/>
              </a:rPr>
              <a:t>是对允许进入一国的进口产品进行的一种数量限制</a:t>
            </a:r>
            <a:r>
              <a:rPr lang="zh-CN" altLang="en-US" sz="2000" dirty="0">
                <a:solidFill>
                  <a:srgbClr val="080808"/>
                </a:solidFill>
                <a:latin typeface="+mn-lt"/>
                <a:ea typeface="+mn-ea"/>
              </a:rPr>
              <a:t>。</a:t>
            </a:r>
            <a:endParaRPr kumimoji="1" lang="en-US" altLang="zh-CN" sz="2000" b="1" dirty="0">
              <a:solidFill>
                <a:srgbClr val="080808"/>
              </a:solidFill>
              <a:latin typeface="Times New Roman" pitchFamily="18" charset="0"/>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ox(in)">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标题 1"/>
          <p:cNvSpPr>
            <a:spLocks noGrp="1"/>
          </p:cNvSpPr>
          <p:nvPr>
            <p:ph type="title"/>
          </p:nvPr>
        </p:nvSpPr>
        <p:spPr>
          <a:xfrm>
            <a:off x="323850" y="4005263"/>
            <a:ext cx="8496300" cy="1655762"/>
          </a:xfrm>
        </p:spPr>
        <p:txBody>
          <a:bodyPr/>
          <a:lstStyle/>
          <a:p>
            <a:r>
              <a:rPr lang="en-US" altLang="zh-CN" sz="1800" b="0" i="0">
                <a:ea typeface="宋体" charset="-122"/>
              </a:rPr>
              <a:t/>
            </a:r>
            <a:br>
              <a:rPr lang="en-US" altLang="zh-CN" sz="1800" b="0" i="0">
                <a:ea typeface="宋体" charset="-122"/>
              </a:rPr>
            </a:br>
            <a:endParaRPr lang="zh-CN" altLang="en-US" sz="1800" b="0" i="0">
              <a:ea typeface="宋体" charset="-122"/>
            </a:endParaRPr>
          </a:p>
        </p:txBody>
      </p:sp>
      <p:pic>
        <p:nvPicPr>
          <p:cNvPr id="36866" name="1a3a.jpg"/>
          <p:cNvPicPr>
            <a:picLocks noGrp="1"/>
          </p:cNvPicPr>
          <p:nvPr>
            <p:ph type="pic" idx="1"/>
          </p:nvPr>
        </p:nvPicPr>
        <p:blipFill>
          <a:blip r:embed="rId2"/>
          <a:srcRect l="356" r="356"/>
          <a:stretch>
            <a:fillRect/>
          </a:stretch>
        </p:blipFill>
        <p:spPr>
          <a:xfrm>
            <a:off x="1835150" y="188913"/>
            <a:ext cx="5111750" cy="3678237"/>
          </a:xfrm>
        </p:spPr>
      </p:pic>
      <p:sp>
        <p:nvSpPr>
          <p:cNvPr id="36867" name="TextBox 6"/>
          <p:cNvSpPr txBox="1">
            <a:spLocks noChangeArrowheads="1"/>
          </p:cNvSpPr>
          <p:nvPr/>
        </p:nvSpPr>
        <p:spPr bwMode="auto">
          <a:xfrm>
            <a:off x="468313" y="4043363"/>
            <a:ext cx="8207375" cy="369332"/>
          </a:xfrm>
          <a:prstGeom prst="rect">
            <a:avLst/>
          </a:prstGeom>
          <a:noFill/>
          <a:ln w="9525">
            <a:noFill/>
            <a:miter lim="800000"/>
            <a:headEnd/>
            <a:tailEnd/>
          </a:ln>
        </p:spPr>
        <p:txBody>
          <a:bodyPr>
            <a:spAutoFit/>
          </a:bodyPr>
          <a:lstStyle/>
          <a:p>
            <a:r>
              <a:rPr lang="zh-CN" altLang="zh-CN" dirty="0">
                <a:solidFill>
                  <a:srgbClr val="080808"/>
                </a:solidFill>
              </a:rPr>
              <a:t>霍利和斯穆特议员于</a:t>
            </a:r>
            <a:r>
              <a:rPr lang="en-US" altLang="zh-CN" dirty="0">
                <a:solidFill>
                  <a:srgbClr val="080808"/>
                </a:solidFill>
              </a:rPr>
              <a:t>1930</a:t>
            </a:r>
            <a:r>
              <a:rPr lang="zh-CN" altLang="zh-CN" dirty="0">
                <a:solidFill>
                  <a:srgbClr val="080808"/>
                </a:solidFill>
              </a:rPr>
              <a:t>年</a:t>
            </a:r>
            <a:r>
              <a:rPr lang="zh-CN" altLang="zh-CN" dirty="0" smtClean="0">
                <a:solidFill>
                  <a:srgbClr val="080808"/>
                </a:solidFill>
              </a:rPr>
              <a:t>一</a:t>
            </a:r>
            <a:r>
              <a:rPr lang="zh-CN" altLang="en-US" dirty="0">
                <a:solidFill>
                  <a:srgbClr val="080808"/>
                </a:solidFill>
              </a:rPr>
              <a:t>致</a:t>
            </a:r>
            <a:r>
              <a:rPr lang="zh-CN" altLang="zh-CN" dirty="0" smtClean="0">
                <a:solidFill>
                  <a:srgbClr val="080808"/>
                </a:solidFill>
              </a:rPr>
              <a:t>赞成</a:t>
            </a:r>
            <a:r>
              <a:rPr lang="zh-CN" altLang="zh-CN" dirty="0">
                <a:solidFill>
                  <a:srgbClr val="080808"/>
                </a:solidFill>
              </a:rPr>
              <a:t>提高美国关税的议案</a:t>
            </a:r>
            <a:r>
              <a:rPr lang="en-US" altLang="zh-CN" dirty="0">
                <a:solidFill>
                  <a:srgbClr val="080808"/>
                </a:solidFill>
              </a:rPr>
              <a:t>,</a:t>
            </a:r>
            <a:r>
              <a:rPr lang="zh-CN" altLang="zh-CN" dirty="0">
                <a:solidFill>
                  <a:srgbClr val="080808"/>
                </a:solidFill>
              </a:rPr>
              <a:t>导致其他国家的报复。 </a:t>
            </a:r>
          </a:p>
        </p:txBody>
      </p:sp>
      <p:sp>
        <p:nvSpPr>
          <p:cNvPr id="8" name="圆角矩形标注 7"/>
          <p:cNvSpPr/>
          <p:nvPr/>
        </p:nvSpPr>
        <p:spPr>
          <a:xfrm>
            <a:off x="928662" y="4572008"/>
            <a:ext cx="7272337" cy="1754187"/>
          </a:xfrm>
          <a:prstGeom prst="wedgeRoundRectCallout">
            <a:avLst>
              <a:gd name="adj1" fmla="val -21050"/>
              <a:gd name="adj2" fmla="val 66098"/>
              <a:gd name="adj3" fmla="val 16667"/>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eaLnBrk="0" fontAlgn="auto" hangingPunct="0">
              <a:lnSpc>
                <a:spcPct val="110000"/>
              </a:lnSpc>
              <a:spcBef>
                <a:spcPts val="0"/>
              </a:spcBef>
              <a:spcAft>
                <a:spcPts val="0"/>
              </a:spcAft>
              <a:buClr>
                <a:srgbClr val="3366FF"/>
              </a:buClr>
              <a:buSzPct val="95000"/>
              <a:defRPr/>
            </a:pPr>
            <a:r>
              <a:rPr lang="zh-CN" altLang="en-US" dirty="0">
                <a:solidFill>
                  <a:srgbClr val="FFFFFF"/>
                </a:solidFill>
              </a:rPr>
              <a:t>下</a:t>
            </a:r>
            <a:r>
              <a:rPr lang="zh-CN" altLang="zh-CN" dirty="0">
                <a:solidFill>
                  <a:srgbClr val="FFFFFF"/>
                </a:solidFill>
              </a:rPr>
              <a:t>图</a:t>
            </a:r>
            <a:r>
              <a:rPr lang="en-US" altLang="zh-CN" dirty="0">
                <a:solidFill>
                  <a:srgbClr val="FFFFFF"/>
                </a:solidFill>
              </a:rPr>
              <a:t>1</a:t>
            </a:r>
            <a:r>
              <a:rPr lang="zh-CN" altLang="zh-CN" dirty="0">
                <a:solidFill>
                  <a:srgbClr val="FFFFFF"/>
                </a:solidFill>
              </a:rPr>
              <a:t>—</a:t>
            </a:r>
            <a:r>
              <a:rPr lang="en-US" altLang="zh-CN" dirty="0">
                <a:solidFill>
                  <a:srgbClr val="FFFFFF"/>
                </a:solidFill>
              </a:rPr>
              <a:t>4</a:t>
            </a:r>
            <a:r>
              <a:rPr lang="zh-CN" altLang="zh-CN" dirty="0">
                <a:solidFill>
                  <a:srgbClr val="FFFFFF"/>
                </a:solidFill>
              </a:rPr>
              <a:t>展示了</a:t>
            </a:r>
            <a:r>
              <a:rPr lang="en-US" altLang="zh-CN" dirty="0">
                <a:solidFill>
                  <a:srgbClr val="FFFFFF"/>
                </a:solidFill>
              </a:rPr>
              <a:t>1860</a:t>
            </a:r>
            <a:r>
              <a:rPr lang="zh-CN" altLang="zh-CN" dirty="0">
                <a:solidFill>
                  <a:srgbClr val="FFFFFF"/>
                </a:solidFill>
              </a:rPr>
              <a:t>—</a:t>
            </a:r>
            <a:r>
              <a:rPr lang="en-US" altLang="zh-CN" dirty="0">
                <a:solidFill>
                  <a:srgbClr val="FFFFFF"/>
                </a:solidFill>
              </a:rPr>
              <a:t>2000</a:t>
            </a:r>
            <a:r>
              <a:rPr lang="zh-CN" altLang="zh-CN" dirty="0">
                <a:solidFill>
                  <a:srgbClr val="FFFFFF"/>
                </a:solidFill>
              </a:rPr>
              <a:t>年</a:t>
            </a:r>
            <a:r>
              <a:rPr lang="en-US" altLang="zh-CN" dirty="0">
                <a:solidFill>
                  <a:srgbClr val="FFFFFF"/>
                </a:solidFill>
              </a:rPr>
              <a:t>35</a:t>
            </a:r>
            <a:r>
              <a:rPr lang="zh-CN" altLang="zh-CN" dirty="0">
                <a:solidFill>
                  <a:srgbClr val="FFFFFF"/>
                </a:solidFill>
              </a:rPr>
              <a:t>个国家的全球平均关税。</a:t>
            </a:r>
            <a:r>
              <a:rPr lang="en-US" altLang="zh-CN" dirty="0">
                <a:solidFill>
                  <a:srgbClr val="FFFFFF"/>
                </a:solidFill>
              </a:rPr>
              <a:t/>
            </a:r>
            <a:br>
              <a:rPr lang="en-US" altLang="zh-CN" dirty="0">
                <a:solidFill>
                  <a:srgbClr val="FFFFFF"/>
                </a:solidFill>
              </a:rPr>
            </a:br>
            <a:r>
              <a:rPr lang="en-US" altLang="zh-CN" b="1" dirty="0">
                <a:solidFill>
                  <a:srgbClr val="FFFFFF"/>
                </a:solidFill>
              </a:rPr>
              <a:t>1860</a:t>
            </a:r>
            <a:r>
              <a:rPr lang="zh-CN" altLang="zh-CN" b="1" dirty="0">
                <a:solidFill>
                  <a:srgbClr val="FFFFFF"/>
                </a:solidFill>
              </a:rPr>
              <a:t>—</a:t>
            </a:r>
            <a:r>
              <a:rPr lang="en-US" altLang="zh-CN" b="1" dirty="0">
                <a:solidFill>
                  <a:srgbClr val="FFFFFF"/>
                </a:solidFill>
              </a:rPr>
              <a:t>1914</a:t>
            </a:r>
            <a:r>
              <a:rPr lang="zh-CN" altLang="zh-CN" b="1" dirty="0">
                <a:solidFill>
                  <a:srgbClr val="FFFFFF"/>
                </a:solidFill>
              </a:rPr>
              <a:t>年</a:t>
            </a:r>
            <a:r>
              <a:rPr lang="zh-CN" altLang="en-US" dirty="0">
                <a:solidFill>
                  <a:srgbClr val="FFFFFF"/>
                </a:solidFill>
              </a:rPr>
              <a:t>：</a:t>
            </a:r>
            <a:r>
              <a:rPr lang="zh-CN" altLang="zh-CN" dirty="0">
                <a:solidFill>
                  <a:srgbClr val="FFFFFF"/>
                </a:solidFill>
              </a:rPr>
              <a:t>平均关税围绕</a:t>
            </a:r>
            <a:r>
              <a:rPr lang="en-US" altLang="zh-CN" dirty="0">
                <a:solidFill>
                  <a:srgbClr val="FFFFFF"/>
                </a:solidFill>
              </a:rPr>
              <a:t>15%</a:t>
            </a:r>
            <a:r>
              <a:rPr lang="zh-CN" altLang="zh-CN" dirty="0">
                <a:solidFill>
                  <a:srgbClr val="FFFFFF"/>
                </a:solidFill>
              </a:rPr>
              <a:t>上下波动。</a:t>
            </a:r>
            <a:r>
              <a:rPr lang="en-US" altLang="zh-CN" dirty="0">
                <a:solidFill>
                  <a:srgbClr val="FFFFFF"/>
                </a:solidFill>
              </a:rPr>
              <a:t/>
            </a:r>
            <a:br>
              <a:rPr lang="en-US" altLang="zh-CN" dirty="0">
                <a:solidFill>
                  <a:srgbClr val="FFFFFF"/>
                </a:solidFill>
              </a:rPr>
            </a:br>
            <a:r>
              <a:rPr lang="en-US" altLang="zh-CN" b="1" dirty="0">
                <a:solidFill>
                  <a:srgbClr val="FFFFFF"/>
                </a:solidFill>
              </a:rPr>
              <a:t>1933</a:t>
            </a:r>
            <a:r>
              <a:rPr lang="zh-CN" altLang="zh-CN" b="1" dirty="0">
                <a:solidFill>
                  <a:srgbClr val="FFFFFF"/>
                </a:solidFill>
              </a:rPr>
              <a:t>年</a:t>
            </a:r>
            <a:r>
              <a:rPr lang="zh-CN" altLang="en-US" dirty="0">
                <a:solidFill>
                  <a:srgbClr val="FFFFFF"/>
                </a:solidFill>
              </a:rPr>
              <a:t>：</a:t>
            </a:r>
            <a:r>
              <a:rPr lang="zh-CN" altLang="zh-CN" dirty="0">
                <a:solidFill>
                  <a:srgbClr val="FFFFFF"/>
                </a:solidFill>
              </a:rPr>
              <a:t>达到了约</a:t>
            </a:r>
            <a:r>
              <a:rPr lang="en-US" altLang="zh-CN" dirty="0">
                <a:solidFill>
                  <a:srgbClr val="FFFFFF"/>
                </a:solidFill>
              </a:rPr>
              <a:t>25%</a:t>
            </a:r>
            <a:r>
              <a:rPr lang="zh-CN" altLang="en-US" dirty="0">
                <a:solidFill>
                  <a:srgbClr val="FFFFFF"/>
                </a:solidFill>
              </a:rPr>
              <a:t>，（</a:t>
            </a:r>
            <a:r>
              <a:rPr lang="zh-CN" altLang="zh-CN" dirty="0">
                <a:solidFill>
                  <a:srgbClr val="FFFFFF"/>
                </a:solidFill>
              </a:rPr>
              <a:t>自第一次世界大战后</a:t>
            </a:r>
            <a:r>
              <a:rPr lang="en-US" altLang="zh-CN" dirty="0">
                <a:solidFill>
                  <a:srgbClr val="FFFFFF"/>
                </a:solidFill>
              </a:rPr>
              <a:t>, </a:t>
            </a:r>
            <a:r>
              <a:rPr lang="zh-CN" altLang="zh-CN" dirty="0">
                <a:solidFill>
                  <a:srgbClr val="FFFFFF"/>
                </a:solidFill>
              </a:rPr>
              <a:t>平均关税由于《斯穆特霍利关税法》以及其他国家的反应而提高</a:t>
            </a:r>
            <a:r>
              <a:rPr lang="zh-CN" altLang="en-US" dirty="0">
                <a:solidFill>
                  <a:srgbClr val="FFFFFF"/>
                </a:solidFill>
              </a:rPr>
              <a:t>）</a:t>
            </a:r>
            <a:endParaRPr kumimoji="1" lang="zh-CN" altLang="en-US" dirty="0">
              <a:solidFill>
                <a:srgbClr val="FFFFFF"/>
              </a:solidFill>
              <a:latin typeface="Times New Roman" pitchFamily="18" charset="0"/>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标题 1"/>
          <p:cNvSpPr>
            <a:spLocks noGrp="1"/>
          </p:cNvSpPr>
          <p:nvPr>
            <p:ph type="title"/>
          </p:nvPr>
        </p:nvSpPr>
        <p:spPr>
          <a:xfrm>
            <a:off x="1835150" y="4941888"/>
            <a:ext cx="5486400" cy="566737"/>
          </a:xfrm>
        </p:spPr>
        <p:txBody>
          <a:bodyPr/>
          <a:lstStyle/>
          <a:p>
            <a:pPr algn="ctr"/>
            <a:r>
              <a:rPr lang="zh-CN" altLang="zh-CN" b="0" i="0">
                <a:ea typeface="宋体" charset="-122"/>
              </a:rPr>
              <a:t>图</a:t>
            </a:r>
            <a:r>
              <a:rPr lang="en-US" altLang="zh-CN" b="0" i="0">
                <a:ea typeface="宋体" charset="-122"/>
              </a:rPr>
              <a:t>1</a:t>
            </a:r>
            <a:r>
              <a:rPr lang="zh-CN" altLang="zh-CN" b="0" i="0">
                <a:ea typeface="宋体" charset="-122"/>
              </a:rPr>
              <a:t>—</a:t>
            </a:r>
            <a:r>
              <a:rPr lang="en-US" altLang="zh-CN" b="0" i="0">
                <a:ea typeface="宋体" charset="-122"/>
              </a:rPr>
              <a:t>4</a:t>
            </a:r>
            <a:r>
              <a:rPr lang="zh-CN" altLang="zh-CN" b="0" i="0">
                <a:ea typeface="宋体" charset="-122"/>
              </a:rPr>
              <a:t>　</a:t>
            </a:r>
            <a:r>
              <a:rPr lang="en-US" altLang="zh-CN" b="0" i="0">
                <a:ea typeface="宋体" charset="-122"/>
              </a:rPr>
              <a:t>1860</a:t>
            </a:r>
            <a:r>
              <a:rPr lang="zh-CN" altLang="zh-CN" b="0" i="0">
                <a:ea typeface="宋体" charset="-122"/>
              </a:rPr>
              <a:t>—</a:t>
            </a:r>
            <a:r>
              <a:rPr lang="en-US" altLang="zh-CN" b="0" i="0">
                <a:ea typeface="宋体" charset="-122"/>
              </a:rPr>
              <a:t>2000</a:t>
            </a:r>
            <a:r>
              <a:rPr lang="zh-CN" altLang="zh-CN" b="0" i="0">
                <a:ea typeface="宋体" charset="-122"/>
              </a:rPr>
              <a:t>年全球平均关税</a:t>
            </a:r>
            <a:br>
              <a:rPr lang="zh-CN" altLang="zh-CN" b="0" i="0">
                <a:ea typeface="宋体" charset="-122"/>
              </a:rPr>
            </a:br>
            <a:endParaRPr lang="zh-CN" altLang="en-US" b="0" i="0">
              <a:ea typeface="宋体" charset="-122"/>
            </a:endParaRPr>
          </a:p>
        </p:txBody>
      </p:sp>
      <p:sp>
        <p:nvSpPr>
          <p:cNvPr id="4" name="文本占位符 3"/>
          <p:cNvSpPr>
            <a:spLocks noGrp="1"/>
          </p:cNvSpPr>
          <p:nvPr>
            <p:ph type="body" sz="half" idx="2"/>
          </p:nvPr>
        </p:nvSpPr>
        <p:spPr>
          <a:xfrm>
            <a:off x="539750" y="5373688"/>
            <a:ext cx="8135938" cy="1223962"/>
          </a:xfrm>
        </p:spPr>
        <p:txBody>
          <a:bodyPr/>
          <a:lstStyle/>
          <a:p>
            <a:pPr indent="457200"/>
            <a:r>
              <a:rPr lang="zh-CN" altLang="zh-CN">
                <a:latin typeface="NEU-BZ"/>
                <a:ea typeface="方正书宋_GBK"/>
                <a:cs typeface="Times New Roman" pitchFamily="18" charset="0"/>
              </a:rPr>
              <a:t>本图展示了</a:t>
            </a:r>
            <a:r>
              <a:rPr lang="en-US" altLang="zh-CN">
                <a:latin typeface="NEU-BZ"/>
                <a:ea typeface="方正书宋_GBK"/>
                <a:cs typeface="Times New Roman" pitchFamily="18" charset="0"/>
              </a:rPr>
              <a:t>1860</a:t>
            </a:r>
            <a:r>
              <a:rPr lang="zh-CN" altLang="zh-CN">
                <a:latin typeface="NEU-BZ"/>
                <a:ea typeface="方正书宋_GBK"/>
                <a:cs typeface="Times New Roman" pitchFamily="18" charset="0"/>
              </a:rPr>
              <a:t>—</a:t>
            </a:r>
            <a:r>
              <a:rPr lang="en-US" altLang="zh-CN">
                <a:latin typeface="NEU-BZ"/>
                <a:ea typeface="方正书宋_GBK"/>
                <a:cs typeface="Times New Roman" pitchFamily="18" charset="0"/>
              </a:rPr>
              <a:t>2000</a:t>
            </a:r>
            <a:r>
              <a:rPr lang="zh-CN" altLang="zh-CN">
                <a:latin typeface="NEU-BZ"/>
                <a:ea typeface="方正书宋_GBK"/>
                <a:cs typeface="Times New Roman" pitchFamily="18" charset="0"/>
              </a:rPr>
              <a:t>年间</a:t>
            </a:r>
            <a:r>
              <a:rPr lang="en-US" altLang="zh-CN">
                <a:latin typeface="NEU-BZ"/>
                <a:ea typeface="方正书宋_GBK"/>
                <a:cs typeface="Times New Roman" pitchFamily="18" charset="0"/>
              </a:rPr>
              <a:t>35</a:t>
            </a:r>
            <a:r>
              <a:rPr lang="zh-CN" altLang="zh-CN">
                <a:latin typeface="NEU-BZ"/>
                <a:ea typeface="方正书宋_GBK"/>
                <a:cs typeface="Times New Roman" pitchFamily="18" charset="0"/>
              </a:rPr>
              <a:t>个国家的世界平均关税。</a:t>
            </a:r>
            <a:r>
              <a:rPr lang="en-US" altLang="zh-CN">
                <a:latin typeface="NEU-BZ"/>
                <a:ea typeface="方正书宋_GBK"/>
                <a:cs typeface="Times New Roman" pitchFamily="18" charset="0"/>
              </a:rPr>
              <a:t>1860</a:t>
            </a:r>
            <a:r>
              <a:rPr lang="zh-CN" altLang="zh-CN">
                <a:latin typeface="NEU-BZ"/>
                <a:ea typeface="方正书宋_GBK"/>
                <a:cs typeface="Times New Roman" pitchFamily="18" charset="0"/>
              </a:rPr>
              <a:t>—</a:t>
            </a:r>
            <a:r>
              <a:rPr lang="en-US" altLang="zh-CN">
                <a:latin typeface="NEU-BZ"/>
                <a:ea typeface="方正书宋_GBK"/>
                <a:cs typeface="Times New Roman" pitchFamily="18" charset="0"/>
              </a:rPr>
              <a:t>1930</a:t>
            </a:r>
            <a:r>
              <a:rPr lang="zh-CN" altLang="zh-CN">
                <a:latin typeface="NEU-BZ"/>
                <a:ea typeface="方正书宋_GBK"/>
                <a:cs typeface="Times New Roman" pitchFamily="18" charset="0"/>
              </a:rPr>
              <a:t>年间</a:t>
            </a:r>
            <a:r>
              <a:rPr lang="en-US" altLang="zh-CN">
                <a:latin typeface="方正书宋_GBK"/>
                <a:ea typeface="方正书宋_GBK"/>
                <a:cs typeface="Times New Roman" pitchFamily="18" charset="0"/>
              </a:rPr>
              <a:t>,</a:t>
            </a:r>
            <a:r>
              <a:rPr lang="zh-CN" altLang="zh-CN">
                <a:latin typeface="NEU-BZ"/>
                <a:ea typeface="方正书宋_GBK"/>
                <a:cs typeface="Times New Roman" pitchFamily="18" charset="0"/>
              </a:rPr>
              <a:t>平均关税围绕着约</a:t>
            </a:r>
            <a:r>
              <a:rPr lang="en-US" altLang="zh-CN">
                <a:latin typeface="NEU-BZ"/>
                <a:ea typeface="方正书宋_GBK"/>
                <a:cs typeface="Times New Roman" pitchFamily="18" charset="0"/>
              </a:rPr>
              <a:t>15%</a:t>
            </a:r>
            <a:r>
              <a:rPr lang="zh-CN" altLang="zh-CN">
                <a:latin typeface="NEU-BZ"/>
                <a:ea typeface="方正书宋_GBK"/>
                <a:cs typeface="Times New Roman" pitchFamily="18" charset="0"/>
              </a:rPr>
              <a:t>上下波动。然而</a:t>
            </a:r>
            <a:r>
              <a:rPr lang="en-US" altLang="zh-CN">
                <a:latin typeface="方正书宋_GBK"/>
                <a:ea typeface="NEU-BZ"/>
                <a:cs typeface="Times New Roman" pitchFamily="18" charset="0"/>
              </a:rPr>
              <a:t>,</a:t>
            </a:r>
            <a:r>
              <a:rPr lang="zh-CN" altLang="zh-CN">
                <a:latin typeface="NEU-BZ"/>
                <a:ea typeface="方正书宋_GBK"/>
                <a:cs typeface="方正书宋_GBK"/>
              </a:rPr>
              <a:t>自第一次世界大战后</a:t>
            </a:r>
            <a:r>
              <a:rPr lang="en-US" altLang="zh-CN">
                <a:latin typeface="方正书宋_GBK"/>
                <a:ea typeface="宋体" charset="-122"/>
              </a:rPr>
              <a:t>,</a:t>
            </a:r>
            <a:r>
              <a:rPr lang="zh-CN" altLang="zh-CN">
                <a:latin typeface="NEU-BZ"/>
                <a:ea typeface="方正书宋_GBK"/>
                <a:cs typeface="方正书宋_GBK"/>
              </a:rPr>
              <a:t>由于美国的《斯穆特霍利关税法》以及其他国家的反应</a:t>
            </a:r>
            <a:r>
              <a:rPr lang="en-US" altLang="zh-CN">
                <a:latin typeface="方正书宋_GBK"/>
                <a:ea typeface="宋体" charset="-122"/>
              </a:rPr>
              <a:t>,</a:t>
            </a:r>
            <a:r>
              <a:rPr lang="zh-CN" altLang="zh-CN">
                <a:latin typeface="NEU-BZ"/>
                <a:ea typeface="方正书宋_GBK"/>
                <a:cs typeface="方正书宋_GBK"/>
              </a:rPr>
              <a:t>平均关税急剧上升</a:t>
            </a:r>
            <a:r>
              <a:rPr lang="en-US" altLang="zh-CN">
                <a:latin typeface="方正书宋_GBK"/>
                <a:ea typeface="宋体" charset="-122"/>
              </a:rPr>
              <a:t>,</a:t>
            </a:r>
            <a:r>
              <a:rPr lang="zh-CN" altLang="zh-CN">
                <a:latin typeface="NEU-BZ"/>
                <a:ea typeface="方正书宋_GBK"/>
                <a:cs typeface="方正书宋_GBK"/>
              </a:rPr>
              <a:t>至</a:t>
            </a:r>
            <a:r>
              <a:rPr lang="en-US" altLang="zh-CN">
                <a:latin typeface="NEU-BZ"/>
                <a:ea typeface="方正书宋_GBK"/>
                <a:cs typeface="方正书宋_GBK"/>
              </a:rPr>
              <a:t>1933</a:t>
            </a:r>
            <a:r>
              <a:rPr lang="zh-CN" altLang="zh-CN">
                <a:latin typeface="NEU-BZ"/>
                <a:ea typeface="方正书宋_GBK"/>
                <a:cs typeface="方正书宋_GBK"/>
              </a:rPr>
              <a:t>年达到了</a:t>
            </a:r>
            <a:r>
              <a:rPr lang="en-US" altLang="zh-CN">
                <a:latin typeface="NEU-BZ"/>
                <a:ea typeface="方正书宋_GBK"/>
                <a:cs typeface="方正书宋_GBK"/>
              </a:rPr>
              <a:t>25%</a:t>
            </a:r>
            <a:r>
              <a:rPr lang="zh-CN" altLang="zh-CN">
                <a:latin typeface="NEU-BZ"/>
                <a:ea typeface="方正书宋_GBK"/>
                <a:cs typeface="方正书宋_GBK"/>
              </a:rPr>
              <a:t>。自第二次世界大战结束以来</a:t>
            </a:r>
            <a:r>
              <a:rPr lang="en-US" altLang="zh-CN">
                <a:latin typeface="方正书宋_GBK"/>
                <a:ea typeface="宋体" charset="-122"/>
              </a:rPr>
              <a:t>,</a:t>
            </a:r>
            <a:r>
              <a:rPr lang="zh-CN" altLang="zh-CN">
                <a:latin typeface="NEU-BZ"/>
                <a:ea typeface="方正书宋_GBK"/>
                <a:cs typeface="方正书宋_GBK"/>
              </a:rPr>
              <a:t>关税已下降。</a:t>
            </a:r>
            <a:endParaRPr lang="en-US" altLang="zh-CN">
              <a:latin typeface="NEU-BZ"/>
              <a:ea typeface="方正书宋_GBK"/>
              <a:cs typeface="方正书宋_GBK"/>
            </a:endParaRPr>
          </a:p>
          <a:p>
            <a:pPr indent="457200"/>
            <a:r>
              <a:rPr lang="zh-CN" altLang="zh-CN">
                <a:latin typeface="Times New Roman" pitchFamily="18" charset="0"/>
                <a:ea typeface="宋体" charset="-122"/>
              </a:rPr>
              <a:t>资料来源</a:t>
            </a:r>
            <a:r>
              <a:rPr lang="en-US" altLang="zh-CN">
                <a:latin typeface="Times New Roman" pitchFamily="18" charset="0"/>
                <a:ea typeface="宋体" charset="-122"/>
              </a:rPr>
              <a:t>: Michael A.Clemens and Jeffrey G.Williamson,2004,</a:t>
            </a:r>
            <a:r>
              <a:rPr lang="zh-CN" altLang="zh-CN">
                <a:latin typeface="Times New Roman" pitchFamily="18" charset="0"/>
                <a:ea typeface="宋体" charset="-122"/>
              </a:rPr>
              <a:t>“</a:t>
            </a:r>
            <a:r>
              <a:rPr lang="en-US" altLang="zh-CN">
                <a:latin typeface="Times New Roman" pitchFamily="18" charset="0"/>
                <a:ea typeface="宋体" charset="-122"/>
              </a:rPr>
              <a:t>Why did the Tariff-Growth Correlation Change after 1950?</a:t>
            </a:r>
            <a:r>
              <a:rPr lang="zh-CN" altLang="zh-CN">
                <a:latin typeface="Times New Roman" pitchFamily="18" charset="0"/>
                <a:ea typeface="宋体" charset="-122"/>
              </a:rPr>
              <a:t>” </a:t>
            </a:r>
            <a:r>
              <a:rPr lang="en-US" altLang="zh-CN">
                <a:latin typeface="Times New Roman" pitchFamily="18" charset="0"/>
                <a:ea typeface="宋体" charset="-122"/>
              </a:rPr>
              <a:t>Journal of Economic Growth,9(1),546.</a:t>
            </a:r>
            <a:endParaRPr lang="zh-CN" altLang="zh-CN">
              <a:latin typeface="Times New Roman" pitchFamily="18" charset="0"/>
              <a:ea typeface="宋体" charset="-122"/>
            </a:endParaRPr>
          </a:p>
          <a:p>
            <a:pPr indent="457200"/>
            <a:endParaRPr lang="en-US" altLang="zh-CN">
              <a:latin typeface="NEU-BZ"/>
              <a:ea typeface="方正书宋_GBK"/>
              <a:cs typeface="方正书宋_GBK"/>
            </a:endParaRPr>
          </a:p>
          <a:p>
            <a:pPr indent="457200"/>
            <a:r>
              <a:rPr lang="zh-CN" altLang="zh-CN">
                <a:ea typeface="NEU-BZ"/>
                <a:cs typeface="NEU-BZ"/>
              </a:rPr>
              <a:t> </a:t>
            </a:r>
            <a:endParaRPr lang="zh-CN" altLang="en-US">
              <a:ea typeface="宋体" charset="-122"/>
            </a:endParaRPr>
          </a:p>
        </p:txBody>
      </p:sp>
      <p:pic>
        <p:nvPicPr>
          <p:cNvPr id="37891" name="Picture 3"/>
          <p:cNvPicPr>
            <a:picLocks noGrp="1" noChangeAspect="1" noChangeArrowheads="1"/>
          </p:cNvPicPr>
          <p:nvPr>
            <p:ph type="pic" idx="1"/>
          </p:nvPr>
        </p:nvPicPr>
        <p:blipFill>
          <a:blip r:embed="rId2"/>
          <a:srcRect t="436" b="436"/>
          <a:stretch>
            <a:fillRect/>
          </a:stretch>
        </p:blipFill>
        <p:spPr>
          <a:xfrm>
            <a:off x="684213" y="260350"/>
            <a:ext cx="7848600" cy="4467225"/>
          </a:xfr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标题 1"/>
          <p:cNvSpPr>
            <a:spLocks noGrp="1"/>
          </p:cNvSpPr>
          <p:nvPr>
            <p:ph type="title"/>
          </p:nvPr>
        </p:nvSpPr>
        <p:spPr/>
        <p:txBody>
          <a:bodyPr/>
          <a:lstStyle/>
          <a:p>
            <a:r>
              <a:rPr lang="en-US" altLang="zh-CN" sz="3200" i="0">
                <a:solidFill>
                  <a:srgbClr val="080808"/>
                </a:solidFill>
                <a:ea typeface="宋体" charset="-122"/>
              </a:rPr>
              <a:t>1.6 </a:t>
            </a:r>
            <a:r>
              <a:rPr lang="zh-CN" altLang="en-US" sz="3200" i="0">
                <a:solidFill>
                  <a:srgbClr val="000000"/>
                </a:solidFill>
                <a:ea typeface="宋体" charset="-122"/>
              </a:rPr>
              <a:t>第二个贸易“黄金时代”</a:t>
            </a:r>
            <a:endParaRPr lang="zh-CN" altLang="en-US" sz="3200">
              <a:ea typeface="宋体" charset="-122"/>
            </a:endParaRPr>
          </a:p>
        </p:txBody>
      </p:sp>
      <p:sp>
        <p:nvSpPr>
          <p:cNvPr id="4" name="Rectangle 4" descr="羊皮纸"/>
          <p:cNvSpPr>
            <a:spLocks noGrp="1" noChangeArrowheads="1"/>
          </p:cNvSpPr>
          <p:nvPr>
            <p:ph idx="1"/>
          </p:nvPr>
        </p:nvSpPr>
        <p:spPr>
          <a:xfrm>
            <a:off x="142844" y="1285860"/>
            <a:ext cx="4176712" cy="400050"/>
          </a:xfrm>
          <a:blipFill dpi="0" rotWithShape="0">
            <a:blip r:embed="rId2"/>
            <a:srcRect/>
            <a:tile tx="0" ty="0" sx="100000" sy="100000" flip="none" algn="tl"/>
          </a:blipFill>
          <a:ln w="76200" algn="ctr">
            <a:solidFill>
              <a:srgbClr val="006600"/>
            </a:solidFill>
          </a:ln>
        </p:spPr>
        <p:txBody>
          <a:bodyPr anchor="ctr">
            <a:spAutoFit/>
          </a:bodyPr>
          <a:lstStyle/>
          <a:p>
            <a:pPr marL="0" indent="0" algn="ctr" eaLnBrk="0" hangingPunct="0">
              <a:buClr>
                <a:srgbClr val="993300"/>
              </a:buClr>
              <a:buSzPct val="95000"/>
              <a:buFont typeface="Wingdings" pitchFamily="2" charset="2"/>
              <a:buNone/>
              <a:tabLst>
                <a:tab pos="2971800" algn="l"/>
              </a:tabLst>
            </a:pPr>
            <a:r>
              <a:rPr lang="zh-CN" altLang="zh-CN" sz="2000" dirty="0">
                <a:ea typeface="宋体" charset="-122"/>
              </a:rPr>
              <a:t>第二次世界大战结束</a:t>
            </a:r>
            <a:endParaRPr kumimoji="1" lang="zh-CN" altLang="en-US" sz="2000" b="1" dirty="0">
              <a:solidFill>
                <a:srgbClr val="1C1C1C"/>
              </a:solidFill>
              <a:latin typeface="宋体" charset="-122"/>
              <a:ea typeface="宋体" charset="-122"/>
            </a:endParaRPr>
          </a:p>
        </p:txBody>
      </p:sp>
      <p:sp>
        <p:nvSpPr>
          <p:cNvPr id="5" name="Rectangle 4" descr="羊皮纸"/>
          <p:cNvSpPr txBox="1">
            <a:spLocks noChangeArrowheads="1"/>
          </p:cNvSpPr>
          <p:nvPr/>
        </p:nvSpPr>
        <p:spPr bwMode="auto">
          <a:xfrm>
            <a:off x="142844" y="1785926"/>
            <a:ext cx="4176712" cy="769937"/>
          </a:xfrm>
          <a:prstGeom prst="rect">
            <a:avLst/>
          </a:prstGeom>
          <a:blipFill dpi="0" rotWithShape="0">
            <a:blip r:embed="rId2"/>
            <a:srcRect/>
            <a:tile tx="0" ty="0" sx="100000" sy="100000" flip="none" algn="tl"/>
          </a:blipFill>
          <a:ln w="76200" algn="ctr">
            <a:solidFill>
              <a:srgbClr val="006600"/>
            </a:solidFill>
            <a:miter lim="800000"/>
            <a:headEnd/>
            <a:tailEnd/>
          </a:ln>
        </p:spPr>
        <p:txBody>
          <a:bodyPr anchor="ctr">
            <a:spAutoFit/>
          </a:bodyPr>
          <a:lstStyle/>
          <a:p>
            <a:pPr algn="ctr" eaLnBrk="0" hangingPunct="0">
              <a:spcBef>
                <a:spcPct val="20000"/>
              </a:spcBef>
              <a:buClr>
                <a:srgbClr val="993300"/>
              </a:buClr>
              <a:buSzPct val="95000"/>
              <a:buFont typeface="Wingdings" pitchFamily="2" charset="2"/>
              <a:buNone/>
              <a:tabLst>
                <a:tab pos="2971800" algn="l"/>
              </a:tabLst>
            </a:pPr>
            <a:r>
              <a:rPr lang="zh-CN" altLang="zh-CN" sz="2000" dirty="0">
                <a:solidFill>
                  <a:srgbClr val="080808"/>
                </a:solidFill>
              </a:rPr>
              <a:t>在《关税和贸易总协定》作用下</a:t>
            </a:r>
            <a:endParaRPr lang="en-US" altLang="zh-CN" sz="2000" dirty="0">
              <a:solidFill>
                <a:srgbClr val="080808"/>
              </a:solidFill>
            </a:endParaRPr>
          </a:p>
          <a:p>
            <a:pPr algn="ctr" eaLnBrk="0" hangingPunct="0">
              <a:spcBef>
                <a:spcPct val="20000"/>
              </a:spcBef>
              <a:buClr>
                <a:srgbClr val="993300"/>
              </a:buClr>
              <a:buSzPct val="95000"/>
              <a:buFont typeface="Wingdings" pitchFamily="2" charset="2"/>
              <a:buNone/>
              <a:tabLst>
                <a:tab pos="2971800" algn="l"/>
              </a:tabLst>
            </a:pPr>
            <a:r>
              <a:rPr lang="zh-CN" altLang="zh-CN" sz="2000" dirty="0">
                <a:solidFill>
                  <a:srgbClr val="080808"/>
                </a:solidFill>
              </a:rPr>
              <a:t>关税削减</a:t>
            </a:r>
            <a:endParaRPr kumimoji="1" lang="zh-CN" altLang="en-US" sz="2000" b="1" dirty="0">
              <a:solidFill>
                <a:srgbClr val="1C1C1C"/>
              </a:solidFill>
              <a:latin typeface="宋体" charset="-122"/>
            </a:endParaRPr>
          </a:p>
        </p:txBody>
      </p:sp>
      <p:sp>
        <p:nvSpPr>
          <p:cNvPr id="6" name="Rectangle 4" descr="羊皮纸"/>
          <p:cNvSpPr txBox="1">
            <a:spLocks noChangeArrowheads="1"/>
          </p:cNvSpPr>
          <p:nvPr/>
        </p:nvSpPr>
        <p:spPr bwMode="auto">
          <a:xfrm>
            <a:off x="142844" y="2714620"/>
            <a:ext cx="4176712" cy="400050"/>
          </a:xfrm>
          <a:prstGeom prst="rect">
            <a:avLst/>
          </a:prstGeom>
          <a:blipFill dpi="0" rotWithShape="0">
            <a:blip r:embed="rId2"/>
            <a:srcRect/>
            <a:tile tx="0" ty="0" sx="100000" sy="100000" flip="none" algn="tl"/>
          </a:blipFill>
          <a:ln w="76200" algn="ctr">
            <a:solidFill>
              <a:srgbClr val="006600"/>
            </a:solidFill>
            <a:miter lim="800000"/>
            <a:headEnd/>
            <a:tailEnd/>
          </a:ln>
        </p:spPr>
        <p:txBody>
          <a:bodyPr anchor="ctr">
            <a:spAutoFit/>
          </a:bodyPr>
          <a:lstStyle/>
          <a:p>
            <a:pPr algn="ctr" eaLnBrk="0" hangingPunct="0">
              <a:spcBef>
                <a:spcPct val="20000"/>
              </a:spcBef>
              <a:buClr>
                <a:srgbClr val="993300"/>
              </a:buClr>
              <a:buSzPct val="95000"/>
              <a:buFont typeface="Wingdings" pitchFamily="2" charset="2"/>
              <a:buNone/>
              <a:tabLst>
                <a:tab pos="2971800" algn="l"/>
              </a:tabLst>
            </a:pPr>
            <a:r>
              <a:rPr lang="zh-CN" altLang="zh-CN" sz="2000" dirty="0">
                <a:solidFill>
                  <a:srgbClr val="080808"/>
                </a:solidFill>
              </a:rPr>
              <a:t>运输成本的降低</a:t>
            </a:r>
            <a:r>
              <a:rPr lang="zh-CN" altLang="en-US" sz="2000" dirty="0">
                <a:solidFill>
                  <a:srgbClr val="080808"/>
                </a:solidFill>
              </a:rPr>
              <a:t>（运输集装箱）</a:t>
            </a:r>
            <a:endParaRPr kumimoji="1" lang="zh-CN" altLang="en-US" sz="2000" b="1" dirty="0">
              <a:solidFill>
                <a:srgbClr val="1C1C1C"/>
              </a:solidFill>
              <a:latin typeface="宋体" charset="-122"/>
            </a:endParaRPr>
          </a:p>
        </p:txBody>
      </p:sp>
      <p:sp>
        <p:nvSpPr>
          <p:cNvPr id="7" name="AutoShape 8"/>
          <p:cNvSpPr>
            <a:spLocks/>
          </p:cNvSpPr>
          <p:nvPr/>
        </p:nvSpPr>
        <p:spPr bwMode="auto">
          <a:xfrm rot="10800000">
            <a:off x="4572000" y="1285860"/>
            <a:ext cx="587379" cy="1774823"/>
          </a:xfrm>
          <a:prstGeom prst="leftBrace">
            <a:avLst>
              <a:gd name="adj1" fmla="val 73340"/>
              <a:gd name="adj2" fmla="val 50000"/>
            </a:avLst>
          </a:prstGeom>
          <a:noFill/>
          <a:ln w="57150">
            <a:solidFill>
              <a:srgbClr val="0000CC"/>
            </a:solidFill>
            <a:round/>
            <a:headEnd/>
            <a:tailEnd/>
          </a:ln>
        </p:spPr>
        <p:txBody>
          <a:bodyPr wrap="none" anchor="ctr"/>
          <a:lstStyle/>
          <a:p>
            <a:endParaRPr lang="zh-CN" altLang="en-US">
              <a:solidFill>
                <a:srgbClr val="080808"/>
              </a:solidFill>
            </a:endParaRPr>
          </a:p>
        </p:txBody>
      </p:sp>
      <p:sp>
        <p:nvSpPr>
          <p:cNvPr id="8" name="Rectangle 15"/>
          <p:cNvSpPr>
            <a:spLocks noChangeArrowheads="1"/>
          </p:cNvSpPr>
          <p:nvPr/>
        </p:nvSpPr>
        <p:spPr bwMode="auto">
          <a:xfrm>
            <a:off x="5357818" y="1214422"/>
            <a:ext cx="3167063" cy="1938992"/>
          </a:xfrm>
          <a:prstGeom prst="rect">
            <a:avLst/>
          </a:prstGeom>
          <a:solidFill>
            <a:srgbClr val="FFFF66">
              <a:alpha val="41960"/>
            </a:srgbClr>
          </a:solidFill>
          <a:ln w="38100" cmpd="dbl">
            <a:solidFill>
              <a:srgbClr val="CC6600"/>
            </a:solidFill>
            <a:miter lim="800000"/>
            <a:headEnd/>
            <a:tailEnd/>
          </a:ln>
        </p:spPr>
        <p:txBody>
          <a:bodyPr wrap="square" anchor="ctr">
            <a:spAutoFit/>
          </a:bodyPr>
          <a:lstStyle/>
          <a:p>
            <a:r>
              <a:rPr lang="zh-CN" altLang="zh-CN" sz="2000" dirty="0">
                <a:solidFill>
                  <a:srgbClr val="080808"/>
                </a:solidFill>
              </a:rPr>
              <a:t>所有这些因素作用的结果</a:t>
            </a:r>
            <a:r>
              <a:rPr lang="zh-CN" altLang="en-US" sz="2000" dirty="0">
                <a:solidFill>
                  <a:srgbClr val="080808"/>
                </a:solidFill>
              </a:rPr>
              <a:t>：</a:t>
            </a:r>
            <a:endParaRPr lang="en-US" altLang="zh-CN" sz="2000" dirty="0">
              <a:solidFill>
                <a:srgbClr val="080808"/>
              </a:solidFill>
            </a:endParaRPr>
          </a:p>
          <a:p>
            <a:r>
              <a:rPr lang="en-US" altLang="zh-CN" sz="2000" dirty="0">
                <a:solidFill>
                  <a:srgbClr val="080808"/>
                </a:solidFill>
              </a:rPr>
              <a:t>1950</a:t>
            </a:r>
            <a:r>
              <a:rPr lang="zh-CN" altLang="zh-CN" sz="2000" dirty="0">
                <a:solidFill>
                  <a:srgbClr val="080808"/>
                </a:solidFill>
              </a:rPr>
              <a:t>年以后的世界贸易</a:t>
            </a:r>
            <a:r>
              <a:rPr lang="en-US" altLang="zh-CN" sz="2000" dirty="0">
                <a:solidFill>
                  <a:srgbClr val="080808"/>
                </a:solidFill>
              </a:rPr>
              <a:t>,</a:t>
            </a:r>
            <a:r>
              <a:rPr lang="zh-CN" altLang="zh-CN" sz="2000" dirty="0">
                <a:solidFill>
                  <a:srgbClr val="080808"/>
                </a:solidFill>
              </a:rPr>
              <a:t>无论是以美元衡量还是以贸易对</a:t>
            </a:r>
            <a:r>
              <a:rPr lang="en-US" altLang="zh-CN" sz="2000" dirty="0">
                <a:solidFill>
                  <a:srgbClr val="080808"/>
                </a:solidFill>
              </a:rPr>
              <a:t>GDP</a:t>
            </a:r>
            <a:r>
              <a:rPr lang="zh-CN" altLang="zh-CN" sz="2000" dirty="0">
                <a:solidFill>
                  <a:srgbClr val="080808"/>
                </a:solidFill>
              </a:rPr>
              <a:t>的比率衡量</a:t>
            </a:r>
            <a:r>
              <a:rPr lang="en-US" altLang="zh-CN" sz="2000" dirty="0">
                <a:solidFill>
                  <a:srgbClr val="080808"/>
                </a:solidFill>
              </a:rPr>
              <a:t>,</a:t>
            </a:r>
            <a:r>
              <a:rPr lang="zh-CN" altLang="zh-CN" sz="2000" dirty="0">
                <a:solidFill>
                  <a:srgbClr val="080808"/>
                </a:solidFill>
              </a:rPr>
              <a:t>都有了稳步增长。</a:t>
            </a:r>
          </a:p>
        </p:txBody>
      </p:sp>
      <p:sp>
        <p:nvSpPr>
          <p:cNvPr id="9" name="TextBox 8"/>
          <p:cNvSpPr txBox="1"/>
          <p:nvPr/>
        </p:nvSpPr>
        <p:spPr>
          <a:xfrm>
            <a:off x="142844" y="3286125"/>
            <a:ext cx="8768480" cy="2031325"/>
          </a:xfrm>
          <a:prstGeom prst="rect">
            <a:avLst/>
          </a:prstGeom>
          <a:noFill/>
          <a:ln>
            <a:noFill/>
          </a:ln>
          <a:effectLst>
            <a:glow rad="139700">
              <a:schemeClr val="accent2">
                <a:satMod val="175000"/>
                <a:alpha val="40000"/>
              </a:schemeClr>
            </a:glow>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angle"/>
          </a:sp3d>
        </p:spPr>
        <p:txBody>
          <a:bodyPr wrap="square">
            <a:spAutoFit/>
          </a:bodyPr>
          <a:lstStyle/>
          <a:p>
            <a:pPr fontAlgn="auto">
              <a:lnSpc>
                <a:spcPct val="150000"/>
              </a:lnSpc>
              <a:spcBef>
                <a:spcPts val="0"/>
              </a:spcBef>
              <a:spcAft>
                <a:spcPts val="0"/>
              </a:spcAft>
              <a:defRPr/>
            </a:pPr>
            <a:r>
              <a:rPr lang="zh-CN" altLang="zh-CN" dirty="0">
                <a:solidFill>
                  <a:srgbClr val="080808"/>
                </a:solidFill>
                <a:latin typeface="+mn-lt"/>
                <a:ea typeface="+mn-ea"/>
              </a:rPr>
              <a:t>图</a:t>
            </a:r>
            <a:r>
              <a:rPr lang="en-US" altLang="zh-CN" dirty="0">
                <a:solidFill>
                  <a:srgbClr val="080808"/>
                </a:solidFill>
                <a:latin typeface="+mn-lt"/>
                <a:ea typeface="+mn-ea"/>
              </a:rPr>
              <a:t>1</a:t>
            </a:r>
            <a:r>
              <a:rPr lang="zh-CN" altLang="zh-CN" dirty="0">
                <a:solidFill>
                  <a:srgbClr val="080808"/>
                </a:solidFill>
                <a:latin typeface="+mn-lt"/>
                <a:ea typeface="+mn-ea"/>
              </a:rPr>
              <a:t>—</a:t>
            </a:r>
            <a:r>
              <a:rPr lang="en-US" altLang="zh-CN" dirty="0">
                <a:solidFill>
                  <a:srgbClr val="080808"/>
                </a:solidFill>
                <a:latin typeface="+mn-lt"/>
                <a:ea typeface="+mn-ea"/>
              </a:rPr>
              <a:t>3</a:t>
            </a:r>
            <a:r>
              <a:rPr lang="zh-CN" altLang="zh-CN" dirty="0">
                <a:solidFill>
                  <a:srgbClr val="080808"/>
                </a:solidFill>
                <a:latin typeface="+mn-lt"/>
                <a:ea typeface="+mn-ea"/>
              </a:rPr>
              <a:t>显示</a:t>
            </a:r>
            <a:r>
              <a:rPr lang="en-US" altLang="zh-CN" dirty="0">
                <a:solidFill>
                  <a:srgbClr val="080808"/>
                </a:solidFill>
                <a:latin typeface="+mn-lt"/>
                <a:ea typeface="+mn-ea"/>
              </a:rPr>
              <a:t>,</a:t>
            </a:r>
            <a:r>
              <a:rPr lang="zh-CN" altLang="zh-CN" dirty="0">
                <a:solidFill>
                  <a:srgbClr val="080808"/>
                </a:solidFill>
                <a:latin typeface="+mn-lt"/>
                <a:ea typeface="+mn-ea"/>
              </a:rPr>
              <a:t>许多国家的贸易对</a:t>
            </a:r>
            <a:r>
              <a:rPr lang="en-US" altLang="zh-CN" dirty="0">
                <a:solidFill>
                  <a:srgbClr val="080808"/>
                </a:solidFill>
                <a:latin typeface="+mn-lt"/>
                <a:ea typeface="+mn-ea"/>
              </a:rPr>
              <a:t>GDP</a:t>
            </a:r>
            <a:r>
              <a:rPr lang="zh-CN" altLang="zh-CN" dirty="0">
                <a:solidFill>
                  <a:srgbClr val="080808"/>
                </a:solidFill>
                <a:latin typeface="+mn-lt"/>
                <a:ea typeface="+mn-ea"/>
              </a:rPr>
              <a:t>比率已大大超过其第一次世界大战前后的最高</a:t>
            </a:r>
            <a:r>
              <a:rPr lang="zh-CN" altLang="zh-CN" dirty="0" smtClean="0">
                <a:solidFill>
                  <a:srgbClr val="080808"/>
                </a:solidFill>
                <a:latin typeface="+mn-lt"/>
                <a:ea typeface="+mn-ea"/>
              </a:rPr>
              <a:t>水平</a:t>
            </a:r>
            <a:endParaRPr lang="en-US" altLang="zh-CN" dirty="0">
              <a:solidFill>
                <a:srgbClr val="080808"/>
              </a:solidFill>
              <a:latin typeface="+mn-lt"/>
              <a:ea typeface="+mn-ea"/>
            </a:endParaRPr>
          </a:p>
          <a:p>
            <a:pPr fontAlgn="auto">
              <a:lnSpc>
                <a:spcPct val="150000"/>
              </a:lnSpc>
              <a:spcBef>
                <a:spcPts val="0"/>
              </a:spcBef>
              <a:spcAft>
                <a:spcPts val="0"/>
              </a:spcAft>
              <a:defRPr/>
            </a:pPr>
            <a:r>
              <a:rPr lang="zh-CN" altLang="zh-CN" dirty="0">
                <a:solidFill>
                  <a:srgbClr val="080808"/>
                </a:solidFill>
                <a:latin typeface="+mn-lt"/>
                <a:ea typeface="+mn-ea"/>
              </a:rPr>
              <a:t>就世界整体而言</a:t>
            </a:r>
            <a:r>
              <a:rPr lang="en-US" altLang="zh-CN" dirty="0">
                <a:solidFill>
                  <a:srgbClr val="080808"/>
                </a:solidFill>
                <a:latin typeface="+mn-lt"/>
                <a:ea typeface="+mn-ea"/>
              </a:rPr>
              <a:t>,</a:t>
            </a:r>
            <a:r>
              <a:rPr lang="zh-CN" altLang="zh-CN" dirty="0">
                <a:solidFill>
                  <a:srgbClr val="080808"/>
                </a:solidFill>
                <a:latin typeface="+mn-lt"/>
                <a:ea typeface="+mn-ea"/>
              </a:rPr>
              <a:t>贸易对</a:t>
            </a:r>
            <a:r>
              <a:rPr lang="en-US" altLang="zh-CN" dirty="0">
                <a:solidFill>
                  <a:srgbClr val="080808"/>
                </a:solidFill>
                <a:latin typeface="+mn-lt"/>
                <a:ea typeface="+mn-ea"/>
              </a:rPr>
              <a:t>GDP</a:t>
            </a:r>
            <a:r>
              <a:rPr lang="zh-CN" altLang="zh-CN" dirty="0">
                <a:solidFill>
                  <a:srgbClr val="080808"/>
                </a:solidFill>
                <a:latin typeface="+mn-lt"/>
                <a:ea typeface="+mn-ea"/>
              </a:rPr>
              <a:t>比率从</a:t>
            </a:r>
            <a:r>
              <a:rPr lang="en-US" altLang="zh-CN" dirty="0">
                <a:solidFill>
                  <a:srgbClr val="080808"/>
                </a:solidFill>
                <a:latin typeface="+mn-lt"/>
                <a:ea typeface="+mn-ea"/>
              </a:rPr>
              <a:t>1980</a:t>
            </a:r>
            <a:r>
              <a:rPr lang="zh-CN" altLang="zh-CN" dirty="0">
                <a:solidFill>
                  <a:srgbClr val="080808"/>
                </a:solidFill>
                <a:latin typeface="+mn-lt"/>
                <a:ea typeface="+mn-ea"/>
              </a:rPr>
              <a:t>年的</a:t>
            </a:r>
            <a:r>
              <a:rPr lang="en-US" altLang="zh-CN" dirty="0">
                <a:solidFill>
                  <a:srgbClr val="080808"/>
                </a:solidFill>
                <a:latin typeface="+mn-lt"/>
                <a:ea typeface="+mn-ea"/>
              </a:rPr>
              <a:t>20%</a:t>
            </a:r>
            <a:r>
              <a:rPr lang="zh-CN" altLang="zh-CN" dirty="0">
                <a:solidFill>
                  <a:srgbClr val="080808"/>
                </a:solidFill>
                <a:latin typeface="+mn-lt"/>
                <a:ea typeface="+mn-ea"/>
              </a:rPr>
              <a:t>和</a:t>
            </a:r>
            <a:r>
              <a:rPr lang="en-US" altLang="zh-CN" dirty="0">
                <a:solidFill>
                  <a:srgbClr val="080808"/>
                </a:solidFill>
                <a:latin typeface="+mn-lt"/>
                <a:ea typeface="+mn-ea"/>
              </a:rPr>
              <a:t>1970</a:t>
            </a:r>
            <a:r>
              <a:rPr lang="zh-CN" altLang="zh-CN" dirty="0">
                <a:solidFill>
                  <a:srgbClr val="080808"/>
                </a:solidFill>
                <a:latin typeface="+mn-lt"/>
                <a:ea typeface="+mn-ea"/>
              </a:rPr>
              <a:t>年的</a:t>
            </a:r>
            <a:r>
              <a:rPr lang="en-US" altLang="zh-CN" dirty="0">
                <a:solidFill>
                  <a:srgbClr val="080808"/>
                </a:solidFill>
                <a:latin typeface="+mn-lt"/>
                <a:ea typeface="+mn-ea"/>
              </a:rPr>
              <a:t>12%</a:t>
            </a:r>
            <a:r>
              <a:rPr lang="zh-CN" altLang="zh-CN" dirty="0">
                <a:solidFill>
                  <a:srgbClr val="080808"/>
                </a:solidFill>
                <a:latin typeface="+mn-lt"/>
                <a:ea typeface="+mn-ea"/>
              </a:rPr>
              <a:t>跃升至</a:t>
            </a:r>
            <a:r>
              <a:rPr lang="en-US" altLang="zh-CN" dirty="0">
                <a:solidFill>
                  <a:srgbClr val="080808"/>
                </a:solidFill>
                <a:latin typeface="+mn-lt"/>
                <a:ea typeface="+mn-ea"/>
              </a:rPr>
              <a:t>2005</a:t>
            </a:r>
            <a:r>
              <a:rPr lang="zh-CN" altLang="zh-CN" dirty="0">
                <a:solidFill>
                  <a:srgbClr val="080808"/>
                </a:solidFill>
                <a:latin typeface="+mn-lt"/>
                <a:ea typeface="+mn-ea"/>
              </a:rPr>
              <a:t>年的约</a:t>
            </a:r>
            <a:r>
              <a:rPr lang="en-US" altLang="zh-CN" dirty="0">
                <a:solidFill>
                  <a:srgbClr val="080808"/>
                </a:solidFill>
                <a:latin typeface="+mn-lt"/>
                <a:ea typeface="+mn-ea"/>
              </a:rPr>
              <a:t>30%</a:t>
            </a:r>
            <a:r>
              <a:rPr lang="zh-CN" altLang="zh-CN" dirty="0">
                <a:solidFill>
                  <a:srgbClr val="080808"/>
                </a:solidFill>
                <a:latin typeface="+mn-lt"/>
                <a:ea typeface="+mn-ea"/>
              </a:rPr>
              <a:t>。如同</a:t>
            </a:r>
            <a:r>
              <a:rPr lang="en-US" altLang="zh-CN" dirty="0">
                <a:solidFill>
                  <a:srgbClr val="080808"/>
                </a:solidFill>
                <a:latin typeface="+mn-lt"/>
                <a:ea typeface="+mn-ea"/>
              </a:rPr>
              <a:t>1913</a:t>
            </a:r>
            <a:r>
              <a:rPr lang="zh-CN" altLang="zh-CN" dirty="0">
                <a:solidFill>
                  <a:srgbClr val="080808"/>
                </a:solidFill>
                <a:latin typeface="+mn-lt"/>
                <a:ea typeface="+mn-ea"/>
              </a:rPr>
              <a:t>年前的那个时期一样</a:t>
            </a:r>
            <a:r>
              <a:rPr lang="en-US" altLang="zh-CN" dirty="0">
                <a:solidFill>
                  <a:srgbClr val="080808"/>
                </a:solidFill>
                <a:latin typeface="+mn-lt"/>
                <a:ea typeface="+mn-ea"/>
              </a:rPr>
              <a:t>,</a:t>
            </a:r>
            <a:r>
              <a:rPr lang="zh-CN" altLang="zh-CN" dirty="0">
                <a:solidFill>
                  <a:srgbClr val="080808"/>
                </a:solidFill>
                <a:latin typeface="+mn-lt"/>
                <a:ea typeface="+mn-ea"/>
              </a:rPr>
              <a:t>世界经济确实处于贸易和全球化的</a:t>
            </a:r>
            <a:endParaRPr lang="en-US" altLang="zh-CN" dirty="0">
              <a:solidFill>
                <a:srgbClr val="080808"/>
              </a:solidFill>
              <a:latin typeface="+mn-lt"/>
              <a:ea typeface="+mn-ea"/>
            </a:endParaRPr>
          </a:p>
          <a:p>
            <a:pPr algn="ctr" fontAlgn="auto">
              <a:lnSpc>
                <a:spcPct val="150000"/>
              </a:lnSpc>
              <a:spcBef>
                <a:spcPts val="0"/>
              </a:spcBef>
              <a:spcAft>
                <a:spcPts val="0"/>
              </a:spcAft>
              <a:defRPr/>
            </a:pPr>
            <a:endParaRPr lang="zh-CN" altLang="zh-CN" b="1" dirty="0">
              <a:solidFill>
                <a:srgbClr val="080808"/>
              </a:solidFill>
              <a:latin typeface="+mn-lt"/>
              <a:ea typeface="+mn-ea"/>
            </a:endParaRPr>
          </a:p>
          <a:p>
            <a:pPr fontAlgn="auto">
              <a:spcBef>
                <a:spcPts val="0"/>
              </a:spcBef>
              <a:spcAft>
                <a:spcPts val="0"/>
              </a:spcAft>
              <a:defRPr/>
            </a:pPr>
            <a:endParaRPr lang="zh-CN" altLang="en-US" dirty="0">
              <a:solidFill>
                <a:srgbClr val="080808"/>
              </a:solidFill>
              <a:latin typeface="+mn-lt"/>
              <a:ea typeface="+mn-ea"/>
            </a:endParaRPr>
          </a:p>
        </p:txBody>
      </p:sp>
      <p:sp>
        <p:nvSpPr>
          <p:cNvPr id="10" name="TextBox 9"/>
          <p:cNvSpPr txBox="1"/>
          <p:nvPr/>
        </p:nvSpPr>
        <p:spPr>
          <a:xfrm>
            <a:off x="3000364" y="4643446"/>
            <a:ext cx="2521064" cy="369332"/>
          </a:xfrm>
          <a:prstGeom prst="rect">
            <a:avLst/>
          </a:prstGeom>
          <a:noFill/>
          <a:ln>
            <a:solidFill>
              <a:srgbClr val="FFFF00"/>
            </a:solidFill>
          </a:ln>
          <a:effectLst>
            <a:glow rad="139700">
              <a:srgbClr val="FFFF00">
                <a:alpha val="40000"/>
              </a:srgbClr>
            </a:glow>
          </a:effectLst>
        </p:spPr>
        <p:txBody>
          <a:bodyPr>
            <a:spAutoFit/>
          </a:bodyPr>
          <a:lstStyle/>
          <a:p>
            <a:pPr fontAlgn="auto">
              <a:spcBef>
                <a:spcPts val="0"/>
              </a:spcBef>
              <a:spcAft>
                <a:spcPts val="0"/>
              </a:spcAft>
              <a:defRPr/>
            </a:pPr>
            <a:r>
              <a:rPr lang="en-US" altLang="zh-CN" b="1" dirty="0">
                <a:solidFill>
                  <a:srgbClr val="080808"/>
                </a:solidFill>
                <a:latin typeface="+mn-lt"/>
                <a:ea typeface="+mn-ea"/>
              </a:rPr>
              <a:t>    </a:t>
            </a:r>
            <a:r>
              <a:rPr lang="zh-CN" altLang="zh-CN" b="1" dirty="0">
                <a:solidFill>
                  <a:srgbClr val="080808"/>
                </a:solidFill>
                <a:latin typeface="+mn-lt"/>
                <a:ea typeface="+mn-ea"/>
              </a:rPr>
              <a:t>第二个“黄金时代”</a:t>
            </a:r>
            <a:endParaRPr lang="zh-CN" altLang="en-US" dirty="0">
              <a:solidFill>
                <a:srgbClr val="080808"/>
              </a:solidFill>
              <a:latin typeface="+mn-lt"/>
              <a:ea typeface="+mn-ea"/>
            </a:endParaRPr>
          </a:p>
        </p:txBody>
      </p:sp>
      <p:sp>
        <p:nvSpPr>
          <p:cNvPr id="11" name="TextBox 10"/>
          <p:cNvSpPr txBox="1"/>
          <p:nvPr/>
        </p:nvSpPr>
        <p:spPr>
          <a:xfrm>
            <a:off x="500034" y="5357826"/>
            <a:ext cx="7429552" cy="923330"/>
          </a:xfrm>
          <a:prstGeom prst="rect">
            <a:avLst/>
          </a:prstGeom>
          <a:noFill/>
        </p:spPr>
        <p:txBody>
          <a:bodyPr wrap="square" rtlCol="0">
            <a:spAutoFit/>
          </a:bodyPr>
          <a:lstStyle/>
          <a:p>
            <a:r>
              <a:rPr lang="zh-CN" altLang="en-US" b="1" dirty="0" smtClean="0"/>
              <a:t>关贸总协定</a:t>
            </a:r>
            <a:r>
              <a:rPr lang="zh-CN" altLang="en-US" dirty="0" smtClean="0"/>
              <a:t>（</a:t>
            </a:r>
            <a:r>
              <a:rPr lang="en-US" altLang="zh-CN" dirty="0" smtClean="0"/>
              <a:t>GATT</a:t>
            </a:r>
            <a:r>
              <a:rPr lang="zh-CN" altLang="en-US" dirty="0" smtClean="0"/>
              <a:t>）于</a:t>
            </a:r>
            <a:r>
              <a:rPr lang="en-US" altLang="zh-CN" dirty="0" smtClean="0"/>
              <a:t>1947</a:t>
            </a:r>
            <a:r>
              <a:rPr lang="zh-CN" altLang="en-US" dirty="0" smtClean="0"/>
              <a:t>年</a:t>
            </a:r>
            <a:r>
              <a:rPr lang="en-US" altLang="zh-CN" dirty="0" smtClean="0"/>
              <a:t>10</a:t>
            </a:r>
            <a:r>
              <a:rPr lang="zh-CN" altLang="en-US" dirty="0" smtClean="0"/>
              <a:t>月</a:t>
            </a:r>
            <a:r>
              <a:rPr lang="en-US" altLang="zh-CN" dirty="0" smtClean="0"/>
              <a:t>30</a:t>
            </a:r>
            <a:r>
              <a:rPr lang="zh-CN" altLang="en-US" dirty="0" smtClean="0"/>
              <a:t>日在</a:t>
            </a:r>
            <a:r>
              <a:rPr lang="zh-CN" altLang="en-US" dirty="0" smtClean="0">
                <a:hlinkClick r:id="rId3"/>
              </a:rPr>
              <a:t>日内瓦</a:t>
            </a:r>
            <a:r>
              <a:rPr lang="zh-CN" altLang="en-US" dirty="0" smtClean="0"/>
              <a:t>签订，并于</a:t>
            </a:r>
            <a:r>
              <a:rPr lang="en-US" altLang="zh-CN" dirty="0" smtClean="0"/>
              <a:t>1948</a:t>
            </a:r>
            <a:r>
              <a:rPr lang="zh-CN" altLang="en-US" dirty="0" smtClean="0"/>
              <a:t>年</a:t>
            </a:r>
            <a:r>
              <a:rPr lang="en-US" altLang="zh-CN" dirty="0" smtClean="0"/>
              <a:t>1</a:t>
            </a:r>
            <a:r>
              <a:rPr lang="zh-CN" altLang="en-US" dirty="0" smtClean="0"/>
              <a:t>月</a:t>
            </a:r>
            <a:r>
              <a:rPr lang="en-US" altLang="zh-CN" dirty="0" smtClean="0"/>
              <a:t>1</a:t>
            </a:r>
            <a:r>
              <a:rPr lang="zh-CN" altLang="en-US" dirty="0" smtClean="0"/>
              <a:t>日开始临时适用。 </a:t>
            </a:r>
            <a:r>
              <a:rPr lang="en-US" altLang="zh-CN" dirty="0" smtClean="0"/>
              <a:t>1995</a:t>
            </a:r>
            <a:r>
              <a:rPr lang="zh-CN" altLang="en-US" dirty="0" smtClean="0"/>
              <a:t>年</a:t>
            </a:r>
            <a:r>
              <a:rPr lang="en-US" altLang="zh-CN" dirty="0" smtClean="0"/>
              <a:t>1</a:t>
            </a:r>
            <a:r>
              <a:rPr lang="zh-CN" altLang="en-US" dirty="0" smtClean="0"/>
              <a:t>月</a:t>
            </a:r>
            <a:r>
              <a:rPr lang="en-US" altLang="zh-CN" dirty="0" smtClean="0"/>
              <a:t>1</a:t>
            </a:r>
            <a:r>
              <a:rPr lang="zh-CN" altLang="en-US" dirty="0" smtClean="0"/>
              <a:t>日，</a:t>
            </a:r>
            <a:r>
              <a:rPr lang="zh-CN" altLang="en-US" b="1" dirty="0" smtClean="0"/>
              <a:t>世界贸易组织</a:t>
            </a:r>
            <a:r>
              <a:rPr lang="en-US" altLang="zh-CN" dirty="0" smtClean="0"/>
              <a:t>(WTO)</a:t>
            </a:r>
            <a:r>
              <a:rPr lang="zh-CN" altLang="en-US" dirty="0" smtClean="0"/>
              <a:t>正式开始运作</a:t>
            </a:r>
            <a:r>
              <a:rPr lang="en-US" altLang="zh-CN" dirty="0" smtClean="0"/>
              <a:t>,</a:t>
            </a:r>
            <a:r>
              <a:rPr lang="zh-CN" altLang="en-US" dirty="0" smtClean="0"/>
              <a:t> </a:t>
            </a:r>
            <a:r>
              <a:rPr lang="en-US" altLang="zh-CN" dirty="0" smtClean="0"/>
              <a:t>2001</a:t>
            </a:r>
            <a:r>
              <a:rPr lang="zh-CN" altLang="en-US" dirty="0" smtClean="0"/>
              <a:t>年</a:t>
            </a:r>
            <a:r>
              <a:rPr lang="en-US" altLang="zh-CN" dirty="0" smtClean="0"/>
              <a:t>12</a:t>
            </a:r>
            <a:r>
              <a:rPr lang="zh-CN" altLang="en-US" dirty="0" smtClean="0"/>
              <a:t>月</a:t>
            </a:r>
            <a:r>
              <a:rPr lang="en-US" altLang="zh-CN" dirty="0" smtClean="0"/>
              <a:t>11</a:t>
            </a:r>
            <a:r>
              <a:rPr lang="zh-CN" altLang="en-US" dirty="0" smtClean="0"/>
              <a:t>日，中国正式加入世界贸易组织。</a:t>
            </a:r>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blinds(horizontal)">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blinds(horizontal)">
                                      <p:cBhvr>
                                        <p:cTn id="2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7" name="标题 1"/>
          <p:cNvSpPr>
            <a:spLocks noGrp="1"/>
          </p:cNvSpPr>
          <p:nvPr>
            <p:ph type="title"/>
          </p:nvPr>
        </p:nvSpPr>
        <p:spPr>
          <a:xfrm>
            <a:off x="250825" y="115888"/>
            <a:ext cx="8229600" cy="868362"/>
          </a:xfrm>
        </p:spPr>
        <p:txBody>
          <a:bodyPr/>
          <a:lstStyle/>
          <a:p>
            <a:pPr algn="l"/>
            <a:r>
              <a:rPr lang="zh-CN" altLang="en-US" sz="2400" i="0">
                <a:ea typeface="宋体" charset="-122"/>
              </a:rPr>
              <a:t>新闻摘要</a:t>
            </a:r>
          </a:p>
        </p:txBody>
      </p:sp>
      <p:sp>
        <p:nvSpPr>
          <p:cNvPr id="4" name="Rectangle 5" descr="信纸"/>
          <p:cNvSpPr>
            <a:spLocks noGrp="1" noChangeArrowheads="1"/>
          </p:cNvSpPr>
          <p:nvPr>
            <p:ph idx="1"/>
          </p:nvPr>
        </p:nvSpPr>
        <p:spPr>
          <a:xfrm>
            <a:off x="250825" y="981075"/>
            <a:ext cx="8447088" cy="1076325"/>
          </a:xfrm>
          <a:blipFill dpi="0" rotWithShape="0">
            <a:blip r:embed="rId2"/>
            <a:srcRect/>
            <a:tile tx="0" ty="0" sx="100000" sy="100000" flip="none" algn="tl"/>
          </a:blipFill>
          <a:ln w="38100" algn="ctr">
            <a:solidFill>
              <a:srgbClr val="CC6600"/>
            </a:solidFill>
          </a:ln>
          <a:extLst/>
        </p:spPr>
        <p:txBody>
          <a:bodyPr>
            <a:spAutoFit/>
          </a:bodyPr>
          <a:lstStyle/>
          <a:p>
            <a:pPr algn="ctr"/>
            <a:r>
              <a:rPr lang="en-US" altLang="zh-CN" sz="2000" b="1">
                <a:ea typeface="宋体" charset="-122"/>
              </a:rPr>
              <a:t>50</a:t>
            </a:r>
            <a:r>
              <a:rPr lang="zh-CN" altLang="zh-CN" sz="2000" b="1">
                <a:ea typeface="宋体" charset="-122"/>
              </a:rPr>
              <a:t>年前的一次航运巨变</a:t>
            </a:r>
          </a:p>
          <a:p>
            <a:pPr>
              <a:buFont typeface="Wingdings" pitchFamily="2" charset="2"/>
              <a:buNone/>
            </a:pPr>
            <a:r>
              <a:rPr lang="zh-CN" altLang="zh-CN" sz="2000">
                <a:ea typeface="宋体" charset="-122"/>
              </a:rPr>
              <a:t>以下这篇文章讨论了</a:t>
            </a:r>
            <a:r>
              <a:rPr lang="en-US" altLang="zh-CN" sz="2000">
                <a:ea typeface="宋体" charset="-122"/>
              </a:rPr>
              <a:t>50</a:t>
            </a:r>
            <a:r>
              <a:rPr lang="zh-CN" altLang="zh-CN" sz="2000">
                <a:ea typeface="宋体" charset="-122"/>
              </a:rPr>
              <a:t>年前运输集装箱的发明</a:t>
            </a:r>
            <a:r>
              <a:rPr lang="en-US" altLang="zh-CN" sz="2000">
                <a:ea typeface="宋体" charset="-122"/>
              </a:rPr>
              <a:t>,</a:t>
            </a:r>
            <a:r>
              <a:rPr lang="zh-CN" altLang="zh-CN" sz="2000">
                <a:ea typeface="宋体" charset="-122"/>
              </a:rPr>
              <a:t>这使得货物在国家间的运输成本大大下降了。</a:t>
            </a:r>
          </a:p>
        </p:txBody>
      </p:sp>
      <p:sp>
        <p:nvSpPr>
          <p:cNvPr id="39940" name="TextBox 5"/>
          <p:cNvSpPr txBox="1">
            <a:spLocks noChangeArrowheads="1"/>
          </p:cNvSpPr>
          <p:nvPr/>
        </p:nvSpPr>
        <p:spPr bwMode="auto">
          <a:xfrm>
            <a:off x="250826" y="4800600"/>
            <a:ext cx="8496300" cy="1754326"/>
          </a:xfrm>
          <a:prstGeom prst="rect">
            <a:avLst/>
          </a:prstGeom>
          <a:noFill/>
          <a:ln w="9525">
            <a:noFill/>
            <a:miter lim="800000"/>
            <a:headEnd/>
            <a:tailEnd/>
          </a:ln>
        </p:spPr>
        <p:txBody>
          <a:bodyPr wrap="square">
            <a:spAutoFit/>
          </a:bodyPr>
          <a:lstStyle/>
          <a:p>
            <a:r>
              <a:rPr lang="zh-CN" altLang="zh-CN" dirty="0">
                <a:solidFill>
                  <a:srgbClr val="080808"/>
                </a:solidFill>
              </a:rPr>
              <a:t>一艘满载集装箱的轮船可以装载数千个</a:t>
            </a:r>
            <a:r>
              <a:rPr lang="zh-CN" altLang="zh-CN" dirty="0" smtClean="0">
                <a:solidFill>
                  <a:srgbClr val="080808"/>
                </a:solidFill>
              </a:rPr>
              <a:t>集装箱</a:t>
            </a:r>
            <a:endParaRPr lang="en-US" altLang="zh-CN" dirty="0" smtClean="0">
              <a:solidFill>
                <a:srgbClr val="080808"/>
              </a:solidFill>
            </a:endParaRPr>
          </a:p>
          <a:p>
            <a:endParaRPr lang="en-US" altLang="zh-CN" dirty="0" smtClean="0"/>
          </a:p>
          <a:p>
            <a:r>
              <a:rPr lang="zh-CN" altLang="en-US" smtClean="0"/>
              <a:t>集装箱标准尺寸：</a:t>
            </a:r>
            <a:endParaRPr lang="en-US" altLang="zh-CN" dirty="0" smtClean="0"/>
          </a:p>
          <a:p>
            <a:r>
              <a:rPr lang="en-US" altLang="zh-CN" dirty="0" smtClean="0"/>
              <a:t>20</a:t>
            </a:r>
            <a:r>
              <a:rPr lang="zh-CN" altLang="en-US" dirty="0"/>
              <a:t>尺柜：内尺寸</a:t>
            </a:r>
            <a:r>
              <a:rPr lang="en-US" altLang="zh-CN" dirty="0"/>
              <a:t>5.69</a:t>
            </a:r>
            <a:r>
              <a:rPr lang="zh-CN" altLang="en-US" dirty="0"/>
              <a:t>米</a:t>
            </a:r>
            <a:r>
              <a:rPr lang="en-US" altLang="zh-CN" dirty="0"/>
              <a:t>X2.13</a:t>
            </a:r>
            <a:r>
              <a:rPr lang="zh-CN" altLang="en-US" dirty="0"/>
              <a:t>米</a:t>
            </a:r>
            <a:r>
              <a:rPr lang="en-US" altLang="zh-CN" dirty="0"/>
              <a:t>X2.18</a:t>
            </a:r>
            <a:r>
              <a:rPr lang="zh-CN" altLang="en-US" dirty="0"/>
              <a:t>米</a:t>
            </a:r>
            <a:r>
              <a:rPr lang="en-US" altLang="zh-CN" dirty="0"/>
              <a:t>/</a:t>
            </a:r>
            <a:r>
              <a:rPr lang="zh-CN" altLang="en-US" dirty="0"/>
              <a:t>配货毛重一般</a:t>
            </a:r>
            <a:r>
              <a:rPr lang="en-US" altLang="zh-CN" dirty="0"/>
              <a:t>17.5</a:t>
            </a:r>
            <a:r>
              <a:rPr lang="zh-CN" altLang="en-US" dirty="0"/>
              <a:t>吨</a:t>
            </a:r>
            <a:r>
              <a:rPr lang="en-US" altLang="zh-CN" dirty="0"/>
              <a:t>/</a:t>
            </a:r>
            <a:r>
              <a:rPr lang="zh-CN" altLang="en-US" dirty="0"/>
              <a:t>体积</a:t>
            </a:r>
            <a:r>
              <a:rPr lang="en-US" altLang="zh-CN" dirty="0"/>
              <a:t>24-26</a:t>
            </a:r>
            <a:r>
              <a:rPr lang="zh-CN" altLang="en-US" dirty="0"/>
              <a:t>立方</a:t>
            </a:r>
          </a:p>
          <a:p>
            <a:r>
              <a:rPr lang="en-US" altLang="zh-CN" dirty="0"/>
              <a:t>40</a:t>
            </a:r>
            <a:r>
              <a:rPr lang="zh-CN" altLang="en-US" dirty="0"/>
              <a:t>尺柜：内尺寸</a:t>
            </a:r>
            <a:r>
              <a:rPr lang="en-US" altLang="zh-CN" dirty="0"/>
              <a:t>11.8</a:t>
            </a:r>
            <a:r>
              <a:rPr lang="zh-CN" altLang="en-US" dirty="0"/>
              <a:t>米</a:t>
            </a:r>
            <a:r>
              <a:rPr lang="en-US" altLang="zh-CN" dirty="0"/>
              <a:t>X2.13</a:t>
            </a:r>
            <a:r>
              <a:rPr lang="zh-CN" altLang="en-US" dirty="0"/>
              <a:t>米</a:t>
            </a:r>
            <a:r>
              <a:rPr lang="en-US" altLang="zh-CN" dirty="0"/>
              <a:t>X2.18</a:t>
            </a:r>
            <a:r>
              <a:rPr lang="zh-CN" altLang="en-US" dirty="0"/>
              <a:t>米</a:t>
            </a:r>
            <a:r>
              <a:rPr lang="en-US" altLang="zh-CN" dirty="0"/>
              <a:t>/</a:t>
            </a:r>
            <a:r>
              <a:rPr lang="zh-CN" altLang="en-US" dirty="0"/>
              <a:t>配货毛重一般</a:t>
            </a:r>
            <a:r>
              <a:rPr lang="en-US" altLang="zh-CN" dirty="0"/>
              <a:t>22</a:t>
            </a:r>
            <a:r>
              <a:rPr lang="zh-CN" altLang="en-US" dirty="0"/>
              <a:t>吨</a:t>
            </a:r>
            <a:r>
              <a:rPr lang="en-US" altLang="zh-CN" dirty="0"/>
              <a:t>/</a:t>
            </a:r>
            <a:r>
              <a:rPr lang="zh-CN" altLang="en-US" dirty="0"/>
              <a:t>体积</a:t>
            </a:r>
            <a:r>
              <a:rPr lang="en-US" altLang="zh-CN" dirty="0"/>
              <a:t>54</a:t>
            </a:r>
            <a:r>
              <a:rPr lang="zh-CN" altLang="en-US" dirty="0"/>
              <a:t>立方</a:t>
            </a:r>
          </a:p>
          <a:p>
            <a:r>
              <a:rPr lang="en-US" altLang="zh-CN" dirty="0"/>
              <a:t>40</a:t>
            </a:r>
            <a:r>
              <a:rPr lang="zh-CN" altLang="en-US" dirty="0"/>
              <a:t>高柜：内尺寸</a:t>
            </a:r>
            <a:r>
              <a:rPr lang="en-US" altLang="zh-CN" dirty="0"/>
              <a:t>11.8</a:t>
            </a:r>
            <a:r>
              <a:rPr lang="zh-CN" altLang="en-US" dirty="0"/>
              <a:t>米</a:t>
            </a:r>
            <a:r>
              <a:rPr lang="en-US" altLang="zh-CN" dirty="0"/>
              <a:t>X2.13</a:t>
            </a:r>
            <a:r>
              <a:rPr lang="zh-CN" altLang="en-US" dirty="0"/>
              <a:t>米</a:t>
            </a:r>
            <a:r>
              <a:rPr lang="en-US" altLang="zh-CN" dirty="0"/>
              <a:t>X2.72</a:t>
            </a:r>
            <a:r>
              <a:rPr lang="zh-CN" altLang="en-US" dirty="0"/>
              <a:t>米</a:t>
            </a:r>
            <a:r>
              <a:rPr lang="en-US" altLang="zh-CN" dirty="0"/>
              <a:t>/</a:t>
            </a:r>
            <a:r>
              <a:rPr lang="zh-CN" altLang="en-US" dirty="0"/>
              <a:t>配货毛重一般</a:t>
            </a:r>
            <a:r>
              <a:rPr lang="en-US" altLang="zh-CN" dirty="0"/>
              <a:t>22</a:t>
            </a:r>
            <a:r>
              <a:rPr lang="zh-CN" altLang="en-US" dirty="0"/>
              <a:t>吨</a:t>
            </a:r>
            <a:r>
              <a:rPr lang="en-US" altLang="zh-CN" dirty="0"/>
              <a:t>/</a:t>
            </a:r>
            <a:r>
              <a:rPr lang="zh-CN" altLang="en-US" dirty="0"/>
              <a:t>体积</a:t>
            </a:r>
            <a:r>
              <a:rPr lang="en-US" altLang="zh-CN" dirty="0"/>
              <a:t>68</a:t>
            </a:r>
            <a:r>
              <a:rPr lang="zh-CN" altLang="en-US" dirty="0" smtClean="0"/>
              <a:t>立方</a:t>
            </a:r>
            <a:endParaRPr lang="zh-CN" altLang="en-US" dirty="0"/>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825" y="2142744"/>
            <a:ext cx="8496300" cy="257251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9"/>
          <p:cNvSpPr>
            <a:spLocks noGrp="1" noChangeArrowheads="1"/>
          </p:cNvSpPr>
          <p:nvPr>
            <p:ph type="title"/>
          </p:nvPr>
        </p:nvSpPr>
        <p:spPr/>
        <p:txBody>
          <a:bodyPr/>
          <a:lstStyle/>
          <a:p>
            <a:r>
              <a:rPr lang="en-US" altLang="zh-CN" sz="3600" i="0">
                <a:ea typeface="宋体" charset="-122"/>
              </a:rPr>
              <a:t>2</a:t>
            </a:r>
            <a:r>
              <a:rPr lang="zh-CN" altLang="en-US" sz="3600" i="0">
                <a:ea typeface="宋体" charset="-122"/>
              </a:rPr>
              <a:t>、移民和对外直接投资</a:t>
            </a:r>
            <a:endParaRPr lang="en-US" altLang="zh-CN" sz="3600" i="0">
              <a:ea typeface="宋体" charset="-122"/>
            </a:endParaRPr>
          </a:p>
        </p:txBody>
      </p:sp>
      <p:sp>
        <p:nvSpPr>
          <p:cNvPr id="40962" name="内容占位符 6"/>
          <p:cNvSpPr>
            <a:spLocks noGrp="1"/>
          </p:cNvSpPr>
          <p:nvPr>
            <p:ph idx="1"/>
          </p:nvPr>
        </p:nvSpPr>
        <p:spPr>
          <a:xfrm>
            <a:off x="428596" y="1142984"/>
            <a:ext cx="8501122" cy="1500198"/>
          </a:xfrm>
        </p:spPr>
        <p:txBody>
          <a:bodyPr/>
          <a:lstStyle/>
          <a:p>
            <a:pPr marL="0" indent="457200">
              <a:lnSpc>
                <a:spcPct val="150000"/>
              </a:lnSpc>
              <a:buFont typeface="Wingdings" pitchFamily="2" charset="2"/>
              <a:buNone/>
            </a:pPr>
            <a:r>
              <a:rPr lang="zh-CN" altLang="zh-CN" sz="2000" dirty="0">
                <a:ea typeface="宋体" charset="-122"/>
              </a:rPr>
              <a:t>除了考察国际贸易</a:t>
            </a:r>
            <a:r>
              <a:rPr lang="en-US" altLang="zh-CN" sz="2000" dirty="0">
                <a:ea typeface="宋体" charset="-122"/>
              </a:rPr>
              <a:t>(</a:t>
            </a:r>
            <a:r>
              <a:rPr lang="zh-CN" altLang="zh-CN" sz="2000" dirty="0">
                <a:ea typeface="宋体" charset="-122"/>
              </a:rPr>
              <a:t>货物和服务在国家间的流动</a:t>
            </a:r>
            <a:r>
              <a:rPr lang="en-US" altLang="zh-CN" sz="2000" dirty="0">
                <a:ea typeface="宋体" charset="-122"/>
              </a:rPr>
              <a:t>)</a:t>
            </a:r>
            <a:r>
              <a:rPr lang="zh-CN" altLang="zh-CN" sz="2000" dirty="0">
                <a:ea typeface="宋体" charset="-122"/>
              </a:rPr>
              <a:t>的原因和效应以外</a:t>
            </a:r>
            <a:r>
              <a:rPr lang="en-US" altLang="zh-CN" sz="2000" dirty="0">
                <a:ea typeface="宋体" charset="-122"/>
              </a:rPr>
              <a:t>,</a:t>
            </a:r>
            <a:r>
              <a:rPr lang="zh-CN" altLang="zh-CN" sz="2000" dirty="0">
                <a:ea typeface="宋体" charset="-122"/>
              </a:rPr>
              <a:t>我们还要分析移民和对外直接投资</a:t>
            </a:r>
            <a:r>
              <a:rPr lang="en-US" altLang="zh-CN" sz="2000" dirty="0">
                <a:ea typeface="宋体" charset="-122"/>
              </a:rPr>
              <a:t>(FDI,</a:t>
            </a:r>
            <a:r>
              <a:rPr lang="zh-CN" altLang="zh-CN" sz="2000" dirty="0">
                <a:ea typeface="宋体" charset="-122"/>
              </a:rPr>
              <a:t>资本的跨境流动</a:t>
            </a:r>
            <a:r>
              <a:rPr lang="en-US" altLang="zh-CN" sz="2000" dirty="0">
                <a:ea typeface="宋体" charset="-122"/>
              </a:rPr>
              <a:t>)</a:t>
            </a:r>
            <a:r>
              <a:rPr lang="zh-CN" altLang="zh-CN" sz="2000" dirty="0">
                <a:ea typeface="宋体" charset="-122"/>
              </a:rPr>
              <a:t>。所有这三个流动都会影响一个开放其边境且与其他国家发生相互作用的国家的经济。</a:t>
            </a:r>
            <a:endParaRPr lang="zh-CN" altLang="en-US" sz="2000" dirty="0">
              <a:ea typeface="宋体" charset="-122"/>
            </a:endParaRPr>
          </a:p>
        </p:txBody>
      </p:sp>
      <p:sp>
        <p:nvSpPr>
          <p:cNvPr id="8" name="Rectangle 5"/>
          <p:cNvSpPr>
            <a:spLocks noChangeArrowheads="1"/>
          </p:cNvSpPr>
          <p:nvPr/>
        </p:nvSpPr>
        <p:spPr bwMode="auto">
          <a:xfrm>
            <a:off x="500034" y="2714620"/>
            <a:ext cx="8135937" cy="3785652"/>
          </a:xfrm>
          <a:prstGeom prst="rect">
            <a:avLst/>
          </a:prstGeom>
          <a:solidFill>
            <a:srgbClr val="F7FEE8"/>
          </a:solidFill>
          <a:ln w="76200" algn="ctr">
            <a:solidFill>
              <a:srgbClr val="006600"/>
            </a:solidFill>
            <a:miter lim="800000"/>
            <a:headEnd/>
            <a:tailEnd/>
          </a:ln>
        </p:spPr>
        <p:txBody>
          <a:bodyPr wrap="square" anchor="ctr">
            <a:spAutoFit/>
          </a:bodyPr>
          <a:lstStyle/>
          <a:p>
            <a:pPr indent="457200">
              <a:lnSpc>
                <a:spcPct val="150000"/>
              </a:lnSpc>
            </a:pPr>
            <a:r>
              <a:rPr lang="zh-CN" altLang="zh-CN" sz="2000" dirty="0">
                <a:solidFill>
                  <a:srgbClr val="080808"/>
                </a:solidFill>
              </a:rPr>
              <a:t>在</a:t>
            </a:r>
            <a:r>
              <a:rPr lang="zh-CN" altLang="en-US" sz="2000" dirty="0">
                <a:solidFill>
                  <a:srgbClr val="080808"/>
                </a:solidFill>
              </a:rPr>
              <a:t>下</a:t>
            </a:r>
            <a:r>
              <a:rPr lang="zh-CN" altLang="zh-CN" sz="2000" dirty="0">
                <a:solidFill>
                  <a:srgbClr val="080808"/>
                </a:solidFill>
              </a:rPr>
              <a:t>图</a:t>
            </a:r>
            <a:r>
              <a:rPr lang="en-US" altLang="zh-CN" sz="2000" dirty="0">
                <a:solidFill>
                  <a:srgbClr val="080808"/>
                </a:solidFill>
              </a:rPr>
              <a:t>1</a:t>
            </a:r>
            <a:r>
              <a:rPr lang="zh-CN" altLang="zh-CN" sz="2000" dirty="0">
                <a:solidFill>
                  <a:srgbClr val="080808"/>
                </a:solidFill>
              </a:rPr>
              <a:t>—</a:t>
            </a:r>
            <a:r>
              <a:rPr lang="en-US" altLang="zh-CN" sz="2000" dirty="0">
                <a:solidFill>
                  <a:srgbClr val="080808"/>
                </a:solidFill>
              </a:rPr>
              <a:t>5</a:t>
            </a:r>
            <a:r>
              <a:rPr lang="zh-CN" altLang="zh-CN" sz="2000" dirty="0">
                <a:solidFill>
                  <a:srgbClr val="080808"/>
                </a:solidFill>
              </a:rPr>
              <a:t>中</a:t>
            </a:r>
            <a:r>
              <a:rPr lang="en-US" altLang="zh-CN" sz="2000" dirty="0">
                <a:solidFill>
                  <a:srgbClr val="080808"/>
                </a:solidFill>
              </a:rPr>
              <a:t>,</a:t>
            </a:r>
            <a:r>
              <a:rPr lang="zh-CN" altLang="zh-CN" sz="2000" dirty="0">
                <a:solidFill>
                  <a:srgbClr val="080808"/>
                </a:solidFill>
              </a:rPr>
              <a:t>我们展示了一幅描绘全世界移民数量的地图。图中的数值是指</a:t>
            </a:r>
            <a:r>
              <a:rPr lang="en-US" altLang="zh-CN" sz="2000" dirty="0">
                <a:solidFill>
                  <a:srgbClr val="080808"/>
                </a:solidFill>
              </a:rPr>
              <a:t>2000</a:t>
            </a:r>
            <a:r>
              <a:rPr lang="zh-CN" altLang="zh-CN" sz="2000" dirty="0">
                <a:solidFill>
                  <a:srgbClr val="080808"/>
                </a:solidFill>
              </a:rPr>
              <a:t>年在其出生国家以外的某个国家</a:t>
            </a:r>
            <a:r>
              <a:rPr lang="en-US" altLang="zh-CN" sz="2000" dirty="0">
                <a:solidFill>
                  <a:srgbClr val="080808"/>
                </a:solidFill>
              </a:rPr>
              <a:t>(</a:t>
            </a:r>
            <a:r>
              <a:rPr lang="zh-CN" altLang="zh-CN" sz="2000" dirty="0">
                <a:solidFill>
                  <a:srgbClr val="080808"/>
                </a:solidFill>
              </a:rPr>
              <a:t>合法地或非法地</a:t>
            </a:r>
            <a:r>
              <a:rPr lang="en-US" altLang="zh-CN" sz="2000" dirty="0">
                <a:solidFill>
                  <a:srgbClr val="080808"/>
                </a:solidFill>
              </a:rPr>
              <a:t>)</a:t>
            </a:r>
            <a:r>
              <a:rPr lang="zh-CN" altLang="zh-CN" sz="2000" dirty="0">
                <a:solidFill>
                  <a:srgbClr val="080808"/>
                </a:solidFill>
              </a:rPr>
              <a:t>生活的人员数量。</a:t>
            </a:r>
            <a:endParaRPr lang="en-US" altLang="zh-CN" sz="2000" dirty="0">
              <a:solidFill>
                <a:srgbClr val="080808"/>
              </a:solidFill>
            </a:endParaRPr>
          </a:p>
          <a:p>
            <a:pPr indent="457200">
              <a:lnSpc>
                <a:spcPct val="150000"/>
              </a:lnSpc>
            </a:pPr>
            <a:r>
              <a:rPr lang="zh-CN" altLang="zh-CN" sz="2000" dirty="0">
                <a:solidFill>
                  <a:srgbClr val="080808"/>
                </a:solidFill>
              </a:rPr>
              <a:t>对于这幅地图</a:t>
            </a:r>
            <a:r>
              <a:rPr lang="en-US" altLang="zh-CN" sz="2000" dirty="0">
                <a:solidFill>
                  <a:srgbClr val="080808"/>
                </a:solidFill>
              </a:rPr>
              <a:t>,</a:t>
            </a:r>
            <a:r>
              <a:rPr lang="zh-CN" altLang="zh-CN" sz="2000" dirty="0">
                <a:solidFill>
                  <a:srgbClr val="080808"/>
                </a:solidFill>
              </a:rPr>
              <a:t>我们加总了两个来源的数据</a:t>
            </a:r>
            <a:r>
              <a:rPr lang="en-US" altLang="zh-CN" sz="2000" dirty="0">
                <a:solidFill>
                  <a:srgbClr val="080808"/>
                </a:solidFill>
              </a:rPr>
              <a:t>:</a:t>
            </a:r>
          </a:p>
          <a:p>
            <a:pPr indent="457200">
              <a:lnSpc>
                <a:spcPct val="150000"/>
              </a:lnSpc>
            </a:pPr>
            <a:r>
              <a:rPr lang="en-US" altLang="zh-CN" sz="2000" dirty="0">
                <a:solidFill>
                  <a:srgbClr val="080808"/>
                </a:solidFill>
              </a:rPr>
              <a:t>(1)</a:t>
            </a:r>
            <a:r>
              <a:rPr lang="zh-CN" altLang="zh-CN" sz="2000" dirty="0">
                <a:solidFill>
                  <a:srgbClr val="080808"/>
                </a:solidFill>
              </a:rPr>
              <a:t>从一国向另一国的人员流动</a:t>
            </a:r>
            <a:r>
              <a:rPr lang="en-US" altLang="zh-CN" sz="2000" dirty="0">
                <a:solidFill>
                  <a:srgbClr val="080808"/>
                </a:solidFill>
              </a:rPr>
              <a:t>,</a:t>
            </a:r>
            <a:r>
              <a:rPr lang="zh-CN" altLang="zh-CN" sz="2000" dirty="0">
                <a:solidFill>
                  <a:srgbClr val="080808"/>
                </a:solidFill>
              </a:rPr>
              <a:t>只包括经济合作与发展组织成员国的报告数据</a:t>
            </a:r>
            <a:r>
              <a:rPr lang="en-US" altLang="zh-CN" sz="2000" dirty="0">
                <a:solidFill>
                  <a:srgbClr val="080808"/>
                </a:solidFill>
              </a:rPr>
              <a:t>,</a:t>
            </a:r>
            <a:r>
              <a:rPr lang="zh-CN" altLang="zh-CN" sz="2000" dirty="0">
                <a:solidFill>
                  <a:srgbClr val="080808"/>
                </a:solidFill>
              </a:rPr>
              <a:t>以一国指向另一国的箭头表示</a:t>
            </a:r>
            <a:r>
              <a:rPr lang="zh-CN" altLang="en-US" sz="2000" baseline="30000" dirty="0">
                <a:solidFill>
                  <a:srgbClr val="080808"/>
                </a:solidFill>
                <a:sym typeface="Symbol" pitchFamily="18" charset="2"/>
              </a:rPr>
              <a:t>：</a:t>
            </a:r>
            <a:endParaRPr lang="en-US" altLang="zh-CN" sz="2000" dirty="0">
              <a:solidFill>
                <a:srgbClr val="080808"/>
              </a:solidFill>
            </a:endParaRPr>
          </a:p>
          <a:p>
            <a:pPr indent="457200">
              <a:lnSpc>
                <a:spcPct val="150000"/>
              </a:lnSpc>
            </a:pPr>
            <a:r>
              <a:rPr lang="en-US" altLang="zh-CN" sz="2000" dirty="0">
                <a:solidFill>
                  <a:srgbClr val="080808"/>
                </a:solidFill>
              </a:rPr>
              <a:t>(2)</a:t>
            </a:r>
            <a:r>
              <a:rPr lang="zh-CN" altLang="zh-CN" sz="2000" dirty="0">
                <a:solidFill>
                  <a:srgbClr val="080808"/>
                </a:solidFill>
              </a:rPr>
              <a:t>在每个地区居住但在国外出生</a:t>
            </a:r>
            <a:r>
              <a:rPr lang="en-US" altLang="zh-CN" sz="2000" dirty="0">
                <a:solidFill>
                  <a:srgbClr val="080808"/>
                </a:solidFill>
              </a:rPr>
              <a:t>(</a:t>
            </a:r>
            <a:r>
              <a:rPr lang="zh-CN" altLang="zh-CN" sz="2000" dirty="0">
                <a:solidFill>
                  <a:srgbClr val="080808"/>
                </a:solidFill>
              </a:rPr>
              <a:t>却不知其原出生国</a:t>
            </a:r>
            <a:r>
              <a:rPr lang="en-US" altLang="zh-CN" sz="2000" dirty="0">
                <a:solidFill>
                  <a:srgbClr val="080808"/>
                </a:solidFill>
              </a:rPr>
              <a:t>)</a:t>
            </a:r>
            <a:r>
              <a:rPr lang="zh-CN" altLang="zh-CN" sz="2000" dirty="0">
                <a:solidFill>
                  <a:srgbClr val="080808"/>
                </a:solidFill>
              </a:rPr>
              <a:t>的人员数量</a:t>
            </a:r>
            <a:r>
              <a:rPr lang="en-US" altLang="zh-CN" sz="2000" dirty="0">
                <a:solidFill>
                  <a:srgbClr val="080808"/>
                </a:solidFill>
              </a:rPr>
              <a:t>,</a:t>
            </a:r>
            <a:r>
              <a:rPr lang="zh-CN" altLang="zh-CN" sz="2000" dirty="0">
                <a:solidFill>
                  <a:srgbClr val="080808"/>
                </a:solidFill>
              </a:rPr>
              <a:t>以黑体箭头表示从世界流入亚洲、非洲和拉丁美洲的数量。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标题 3"/>
          <p:cNvSpPr>
            <a:spLocks noGrp="1"/>
          </p:cNvSpPr>
          <p:nvPr>
            <p:ph type="title"/>
          </p:nvPr>
        </p:nvSpPr>
        <p:spPr>
          <a:xfrm>
            <a:off x="1979613" y="5229225"/>
            <a:ext cx="5486400" cy="284163"/>
          </a:xfrm>
        </p:spPr>
        <p:txBody>
          <a:bodyPr/>
          <a:lstStyle/>
          <a:p>
            <a:pPr algn="ctr"/>
            <a:r>
              <a:rPr lang="zh-CN" altLang="zh-CN" i="0">
                <a:ea typeface="宋体" charset="-122"/>
              </a:rPr>
              <a:t>图</a:t>
            </a:r>
            <a:r>
              <a:rPr lang="en-US" altLang="zh-CN" i="0">
                <a:ea typeface="宋体" charset="-122"/>
              </a:rPr>
              <a:t>1</a:t>
            </a:r>
            <a:r>
              <a:rPr lang="zh-CN" altLang="zh-CN" i="0">
                <a:ea typeface="宋体" charset="-122"/>
              </a:rPr>
              <a:t>—</a:t>
            </a:r>
            <a:r>
              <a:rPr lang="en-US" altLang="zh-CN" i="0">
                <a:ea typeface="宋体" charset="-122"/>
              </a:rPr>
              <a:t>5</a:t>
            </a:r>
            <a:r>
              <a:rPr lang="zh-CN" altLang="zh-CN" i="0">
                <a:ea typeface="宋体" charset="-122"/>
              </a:rPr>
              <a:t>　</a:t>
            </a:r>
            <a:r>
              <a:rPr lang="en-US" altLang="zh-CN" i="0">
                <a:ea typeface="宋体" charset="-122"/>
              </a:rPr>
              <a:t>2000</a:t>
            </a:r>
            <a:r>
              <a:rPr lang="zh-CN" altLang="zh-CN" i="0">
                <a:ea typeface="宋体" charset="-122"/>
              </a:rPr>
              <a:t>年国外出生的移民</a:t>
            </a:r>
            <a:r>
              <a:rPr lang="en-US" altLang="zh-CN" i="0">
                <a:ea typeface="宋体" charset="-122"/>
              </a:rPr>
              <a:t>(</a:t>
            </a:r>
            <a:r>
              <a:rPr lang="zh-CN" altLang="zh-CN" i="0">
                <a:ea typeface="宋体" charset="-122"/>
              </a:rPr>
              <a:t>百万</a:t>
            </a:r>
            <a:r>
              <a:rPr lang="en-US" altLang="zh-CN" i="0">
                <a:ea typeface="宋体" charset="-122"/>
              </a:rPr>
              <a:t>)</a:t>
            </a:r>
            <a:r>
              <a:rPr lang="zh-CN" altLang="zh-CN" i="0">
                <a:ea typeface="宋体" charset="-122"/>
              </a:rPr>
              <a:t/>
            </a:r>
            <a:br>
              <a:rPr lang="zh-CN" altLang="zh-CN" i="0">
                <a:ea typeface="宋体" charset="-122"/>
              </a:rPr>
            </a:br>
            <a:endParaRPr lang="zh-CN" altLang="en-US" i="0">
              <a:ea typeface="宋体" charset="-122"/>
            </a:endParaRPr>
          </a:p>
        </p:txBody>
      </p:sp>
      <p:sp>
        <p:nvSpPr>
          <p:cNvPr id="6" name="文本占位符 5"/>
          <p:cNvSpPr>
            <a:spLocks noGrp="1"/>
          </p:cNvSpPr>
          <p:nvPr>
            <p:ph type="body" sz="half" idx="2"/>
          </p:nvPr>
        </p:nvSpPr>
        <p:spPr>
          <a:xfrm>
            <a:off x="611188" y="5300663"/>
            <a:ext cx="7921625" cy="1008062"/>
          </a:xfrm>
        </p:spPr>
        <p:txBody>
          <a:bodyPr/>
          <a:lstStyle/>
          <a:p>
            <a:pPr indent="457200">
              <a:lnSpc>
                <a:spcPct val="150000"/>
              </a:lnSpc>
            </a:pPr>
            <a:r>
              <a:rPr lang="zh-CN" altLang="zh-CN">
                <a:ea typeface="宋体" charset="-122"/>
              </a:rPr>
              <a:t>本图展示了</a:t>
            </a:r>
            <a:r>
              <a:rPr lang="en-US" altLang="zh-CN">
                <a:ea typeface="宋体" charset="-122"/>
              </a:rPr>
              <a:t>2000</a:t>
            </a:r>
            <a:r>
              <a:rPr lang="zh-CN" altLang="zh-CN">
                <a:ea typeface="宋体" charset="-122"/>
              </a:rPr>
              <a:t>年在国外出生但在世界上所选定国家或地区生活的人员数量</a:t>
            </a:r>
            <a:r>
              <a:rPr lang="en-US" altLang="zh-CN">
                <a:ea typeface="宋体" charset="-122"/>
              </a:rPr>
              <a:t>,</a:t>
            </a:r>
            <a:r>
              <a:rPr lang="zh-CN" altLang="zh-CN">
                <a:ea typeface="宋体" charset="-122"/>
              </a:rPr>
              <a:t>以百万为单位。移民水平以线条的宽度表示</a:t>
            </a:r>
            <a:r>
              <a:rPr lang="en-US" altLang="zh-CN">
                <a:ea typeface="宋体" charset="-122"/>
              </a:rPr>
              <a:t>,</a:t>
            </a:r>
            <a:r>
              <a:rPr lang="zh-CN" altLang="zh-CN">
                <a:ea typeface="宋体" charset="-122"/>
              </a:rPr>
              <a:t>最粗的线条代表最大移民数</a:t>
            </a:r>
            <a:r>
              <a:rPr lang="en-US" altLang="zh-CN">
                <a:ea typeface="宋体" charset="-122"/>
              </a:rPr>
              <a:t>,</a:t>
            </a:r>
            <a:r>
              <a:rPr lang="zh-CN" altLang="zh-CN">
                <a:ea typeface="宋体" charset="-122"/>
              </a:rPr>
              <a:t>虚线代表最小的移民数。</a:t>
            </a:r>
          </a:p>
          <a:p>
            <a:pPr indent="457200">
              <a:lnSpc>
                <a:spcPct val="150000"/>
              </a:lnSpc>
            </a:pPr>
            <a:r>
              <a:rPr lang="zh-CN" altLang="zh-CN">
                <a:ea typeface="宋体" charset="-122"/>
              </a:rPr>
              <a:t>资料来源</a:t>
            </a:r>
            <a:r>
              <a:rPr lang="en-US" altLang="zh-CN">
                <a:ea typeface="宋体" charset="-122"/>
              </a:rPr>
              <a:t>: </a:t>
            </a:r>
            <a:r>
              <a:rPr lang="zh-CN" altLang="zh-CN">
                <a:ea typeface="宋体" charset="-122"/>
              </a:rPr>
              <a:t>经济合作与发展组织和联合国移民数据。</a:t>
            </a:r>
          </a:p>
          <a:p>
            <a:pPr indent="457200"/>
            <a:endParaRPr lang="zh-CN" altLang="en-US">
              <a:ea typeface="宋体" charset="-122"/>
            </a:endParaRPr>
          </a:p>
        </p:txBody>
      </p:sp>
      <p:pic>
        <p:nvPicPr>
          <p:cNvPr id="41987" name="1A5.EPS"/>
          <p:cNvPicPr>
            <a:picLocks noGrp="1"/>
          </p:cNvPicPr>
          <p:nvPr>
            <p:ph type="pic" idx="1"/>
          </p:nvPr>
        </p:nvPicPr>
        <p:blipFill>
          <a:blip r:embed="rId2"/>
          <a:srcRect t="2870" b="2870"/>
          <a:stretch>
            <a:fillRect/>
          </a:stretch>
        </p:blipFill>
        <p:spPr>
          <a:xfrm>
            <a:off x="1042988" y="188913"/>
            <a:ext cx="7200900" cy="4608512"/>
          </a:xfrm>
        </p:spPr>
      </p:pic>
      <p:sp>
        <p:nvSpPr>
          <p:cNvPr id="41988" name="TextBox 13"/>
          <p:cNvSpPr txBox="1">
            <a:spLocks noChangeArrowheads="1"/>
          </p:cNvSpPr>
          <p:nvPr/>
        </p:nvSpPr>
        <p:spPr bwMode="auto">
          <a:xfrm>
            <a:off x="284163" y="1031875"/>
            <a:ext cx="615950" cy="2247900"/>
          </a:xfrm>
          <a:prstGeom prst="rect">
            <a:avLst/>
          </a:prstGeom>
          <a:noFill/>
          <a:ln w="9525">
            <a:noFill/>
            <a:miter lim="800000"/>
            <a:headEnd/>
            <a:tailEnd/>
          </a:ln>
        </p:spPr>
        <p:txBody>
          <a:bodyPr>
            <a:spAutoFit/>
          </a:bodyPr>
          <a:lstStyle/>
          <a:p>
            <a:r>
              <a:rPr lang="en-US" altLang="zh-CN" sz="2800" b="1">
                <a:solidFill>
                  <a:srgbClr val="080808"/>
                </a:solidFill>
              </a:rPr>
              <a:t>2-1 </a:t>
            </a:r>
            <a:r>
              <a:rPr lang="zh-CN" altLang="en-US" sz="2800" b="1">
                <a:solidFill>
                  <a:srgbClr val="080808"/>
                </a:solidFill>
              </a:rPr>
              <a:t>移民图</a:t>
            </a: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descr="瓦形"/>
          <p:cNvSpPr>
            <a:spLocks noGrp="1" noChangeArrowheads="1"/>
          </p:cNvSpPr>
          <p:nvPr>
            <p:ph idx="1"/>
          </p:nvPr>
        </p:nvSpPr>
        <p:spPr>
          <a:xfrm>
            <a:off x="209550" y="692150"/>
            <a:ext cx="8858250" cy="1701800"/>
          </a:xfrm>
          <a:pattFill prst="shingle">
            <a:fgClr>
              <a:srgbClr val="CCFFFF"/>
            </a:fgClr>
            <a:bgClr>
              <a:srgbClr val="FFFFFF"/>
            </a:bgClr>
          </a:pattFill>
          <a:ln w="57150" cmpd="thinThick">
            <a:solidFill>
              <a:srgbClr val="30C24F"/>
            </a:solidFill>
          </a:ln>
        </p:spPr>
        <p:txBody>
          <a:bodyPr/>
          <a:lstStyle/>
          <a:p>
            <a:pPr marL="0" indent="0">
              <a:lnSpc>
                <a:spcPct val="130000"/>
              </a:lnSpc>
              <a:spcBef>
                <a:spcPct val="5000"/>
              </a:spcBef>
              <a:spcAft>
                <a:spcPct val="5000"/>
              </a:spcAft>
              <a:buClr>
                <a:schemeClr val="hlink"/>
              </a:buClr>
              <a:buSzPct val="95000"/>
              <a:buNone/>
            </a:pPr>
            <a:r>
              <a:rPr lang="en-US" altLang="zh-CN" sz="2000" dirty="0">
                <a:ea typeface="宋体" charset="-122"/>
              </a:rPr>
              <a:t>2000</a:t>
            </a:r>
            <a:r>
              <a:rPr lang="zh-CN" altLang="zh-CN" sz="2000" dirty="0">
                <a:ea typeface="宋体" charset="-122"/>
              </a:rPr>
              <a:t>年有</a:t>
            </a:r>
            <a:r>
              <a:rPr lang="en-US" altLang="zh-CN" sz="2000" dirty="0">
                <a:ea typeface="宋体" charset="-122"/>
              </a:rPr>
              <a:t>8 400</a:t>
            </a:r>
            <a:r>
              <a:rPr lang="zh-CN" altLang="zh-CN" sz="2000" dirty="0">
                <a:ea typeface="宋体" charset="-122"/>
              </a:rPr>
              <a:t>万生活在</a:t>
            </a:r>
            <a:r>
              <a:rPr lang="en-US" altLang="zh-CN" sz="2000" dirty="0" smtClean="0">
                <a:ea typeface="宋体" charset="-122"/>
              </a:rPr>
              <a:t>OECD</a:t>
            </a:r>
            <a:r>
              <a:rPr lang="zh-CN" altLang="en-US" sz="2000" dirty="0" smtClean="0">
                <a:ea typeface="宋体" charset="-122"/>
              </a:rPr>
              <a:t>（</a:t>
            </a:r>
            <a:r>
              <a:rPr lang="zh-CN" altLang="en-US" sz="2000" b="1" dirty="0" smtClean="0"/>
              <a:t>经济合作与发展组织</a:t>
            </a:r>
            <a:r>
              <a:rPr lang="zh-CN" altLang="en-US" sz="2000" dirty="0" smtClean="0">
                <a:ea typeface="宋体" charset="-122"/>
              </a:rPr>
              <a:t>）</a:t>
            </a:r>
            <a:r>
              <a:rPr lang="zh-CN" altLang="zh-CN" sz="2000" dirty="0" smtClean="0">
                <a:ea typeface="宋体" charset="-122"/>
              </a:rPr>
              <a:t>成员国</a:t>
            </a:r>
            <a:r>
              <a:rPr lang="zh-CN" altLang="zh-CN" sz="2000" dirty="0">
                <a:ea typeface="宋体" charset="-122"/>
              </a:rPr>
              <a:t>的人是在国外出生的</a:t>
            </a:r>
            <a:r>
              <a:rPr lang="en-US" altLang="zh-CN" sz="2000" dirty="0">
                <a:ea typeface="宋体" charset="-122"/>
              </a:rPr>
              <a:t>,</a:t>
            </a:r>
            <a:r>
              <a:rPr lang="zh-CN" altLang="zh-CN" sz="2000" dirty="0">
                <a:ea typeface="宋体" charset="-122"/>
              </a:rPr>
              <a:t>但这还不到全世界国外出生人员总数</a:t>
            </a:r>
            <a:r>
              <a:rPr lang="en-US" altLang="zh-CN" sz="2000" dirty="0">
                <a:ea typeface="宋体" charset="-122"/>
              </a:rPr>
              <a:t>17 700</a:t>
            </a:r>
            <a:r>
              <a:rPr lang="zh-CN" altLang="zh-CN" sz="2000" dirty="0">
                <a:ea typeface="宋体" charset="-122"/>
              </a:rPr>
              <a:t>万的一半。这些数字表明</a:t>
            </a:r>
            <a:r>
              <a:rPr lang="en-US" altLang="zh-CN" sz="2000" dirty="0">
                <a:ea typeface="宋体" charset="-122"/>
              </a:rPr>
              <a:t>,</a:t>
            </a:r>
            <a:r>
              <a:rPr lang="zh-CN" altLang="zh-CN" sz="2000" dirty="0">
                <a:ea typeface="宋体" charset="-122"/>
              </a:rPr>
              <a:t>移民不像贸易</a:t>
            </a:r>
            <a:r>
              <a:rPr lang="en-US" altLang="zh-CN" sz="2000" dirty="0">
                <a:ea typeface="宋体" charset="-122"/>
              </a:rPr>
              <a:t>(</a:t>
            </a:r>
            <a:r>
              <a:rPr lang="zh-CN" altLang="zh-CN" sz="2000" dirty="0">
                <a:ea typeface="宋体" charset="-122"/>
              </a:rPr>
              <a:t>大多数贸易发生在</a:t>
            </a:r>
            <a:r>
              <a:rPr lang="en-US" altLang="zh-CN" sz="2000" dirty="0">
                <a:ea typeface="宋体" charset="-122"/>
              </a:rPr>
              <a:t>OECD</a:t>
            </a:r>
            <a:r>
              <a:rPr lang="zh-CN" altLang="zh-CN" sz="2000" dirty="0">
                <a:ea typeface="宋体" charset="-122"/>
              </a:rPr>
              <a:t>成员国之间</a:t>
            </a:r>
            <a:r>
              <a:rPr lang="en-US" altLang="zh-CN" sz="2000" dirty="0">
                <a:ea typeface="宋体" charset="-122"/>
              </a:rPr>
              <a:t>),</a:t>
            </a:r>
            <a:r>
              <a:rPr lang="zh-CN" altLang="zh-CN" sz="2000" dirty="0">
                <a:ea typeface="宋体" charset="-122"/>
              </a:rPr>
              <a:t>大多数外来移民发生在</a:t>
            </a:r>
            <a:r>
              <a:rPr lang="en-US" altLang="zh-CN" sz="2000" dirty="0">
                <a:ea typeface="宋体" charset="-122"/>
              </a:rPr>
              <a:t>OECD</a:t>
            </a:r>
            <a:r>
              <a:rPr lang="zh-CN" altLang="zh-CN" sz="2000" dirty="0">
                <a:ea typeface="宋体" charset="-122"/>
              </a:rPr>
              <a:t>成员国以外的欠富裕国家之间。</a:t>
            </a:r>
            <a:endParaRPr lang="zh-CN" altLang="en-US" sz="2000" b="1" dirty="0">
              <a:latin typeface="宋体" charset="-122"/>
              <a:ea typeface="宋体" charset="-122"/>
            </a:endParaRPr>
          </a:p>
        </p:txBody>
      </p:sp>
      <p:sp>
        <p:nvSpPr>
          <p:cNvPr id="7" name="Rectangle 5" descr="瓦形"/>
          <p:cNvSpPr txBox="1">
            <a:spLocks noChangeArrowheads="1"/>
          </p:cNvSpPr>
          <p:nvPr/>
        </p:nvSpPr>
        <p:spPr bwMode="auto">
          <a:xfrm>
            <a:off x="179388" y="2852738"/>
            <a:ext cx="8856662" cy="1439862"/>
          </a:xfrm>
          <a:prstGeom prst="rect">
            <a:avLst/>
          </a:prstGeom>
          <a:pattFill prst="shingle">
            <a:fgClr>
              <a:srgbClr val="CCFFFF"/>
            </a:fgClr>
            <a:bgClr>
              <a:srgbClr val="FFFFFF"/>
            </a:bgClr>
          </a:pattFill>
          <a:ln w="57150" cmpd="thinThick">
            <a:solidFill>
              <a:srgbClr val="30C24F"/>
            </a:solidFill>
            <a:miter lim="800000"/>
            <a:headEnd/>
            <a:tailEnd/>
          </a:ln>
        </p:spPr>
        <p:txBody>
          <a:bodyPr/>
          <a:lstStyle/>
          <a:p>
            <a:pPr>
              <a:lnSpc>
                <a:spcPct val="130000"/>
              </a:lnSpc>
              <a:spcBef>
                <a:spcPct val="5000"/>
              </a:spcBef>
              <a:spcAft>
                <a:spcPct val="5000"/>
              </a:spcAft>
              <a:buClr>
                <a:srgbClr val="F77A1D"/>
              </a:buClr>
              <a:buSzPct val="95000"/>
              <a:buFont typeface="Wingdings" pitchFamily="2" charset="2"/>
              <a:buNone/>
            </a:pPr>
            <a:r>
              <a:rPr lang="zh-CN" altLang="zh-CN" sz="2000">
                <a:solidFill>
                  <a:srgbClr val="080808"/>
                </a:solidFill>
              </a:rPr>
              <a:t>在可以选择的情况下</a:t>
            </a:r>
            <a:r>
              <a:rPr lang="en-US" altLang="zh-CN" sz="2000">
                <a:solidFill>
                  <a:srgbClr val="080808"/>
                </a:solidFill>
              </a:rPr>
              <a:t>,</a:t>
            </a:r>
            <a:r>
              <a:rPr lang="zh-CN" altLang="zh-CN" sz="2000">
                <a:solidFill>
                  <a:srgbClr val="080808"/>
                </a:solidFill>
              </a:rPr>
              <a:t>这些移民可能愿意移居到高工资的工业国</a:t>
            </a:r>
            <a:r>
              <a:rPr lang="en-US" altLang="zh-CN" sz="2000">
                <a:solidFill>
                  <a:srgbClr val="080808"/>
                </a:solidFill>
              </a:rPr>
              <a:t>,</a:t>
            </a:r>
            <a:r>
              <a:rPr lang="zh-CN" altLang="zh-CN" sz="2000">
                <a:solidFill>
                  <a:srgbClr val="080808"/>
                </a:solidFill>
              </a:rPr>
              <a:t>但人们不可能像国际贸易中的货物和服务流动那样从一国流动到另一国。所有国家都有允许谁进入该国和在那里工作的种种限制。</a:t>
            </a:r>
            <a:endParaRPr lang="zh-CN" altLang="en-US" sz="2000" b="1">
              <a:solidFill>
                <a:srgbClr val="080808"/>
              </a:solidFill>
              <a:latin typeface="宋体" charset="-122"/>
            </a:endParaRPr>
          </a:p>
        </p:txBody>
      </p:sp>
      <p:sp>
        <p:nvSpPr>
          <p:cNvPr id="8" name="Rectangle 5" descr="瓦形"/>
          <p:cNvSpPr txBox="1">
            <a:spLocks noChangeArrowheads="1"/>
          </p:cNvSpPr>
          <p:nvPr/>
        </p:nvSpPr>
        <p:spPr bwMode="auto">
          <a:xfrm>
            <a:off x="153988" y="4652963"/>
            <a:ext cx="8856662" cy="1439862"/>
          </a:xfrm>
          <a:prstGeom prst="rect">
            <a:avLst/>
          </a:prstGeom>
          <a:pattFill prst="shingle">
            <a:fgClr>
              <a:srgbClr val="CCFFFF"/>
            </a:fgClr>
            <a:bgClr>
              <a:srgbClr val="FFFFFF"/>
            </a:bgClr>
          </a:pattFill>
          <a:ln w="57150" cmpd="thinThick">
            <a:solidFill>
              <a:srgbClr val="30C24F"/>
            </a:solidFill>
            <a:miter lim="800000"/>
            <a:headEnd/>
            <a:tailEnd/>
          </a:ln>
        </p:spPr>
        <p:txBody>
          <a:bodyPr/>
          <a:lstStyle/>
          <a:p>
            <a:pPr>
              <a:lnSpc>
                <a:spcPct val="130000"/>
              </a:lnSpc>
              <a:spcBef>
                <a:spcPct val="5000"/>
              </a:spcBef>
              <a:spcAft>
                <a:spcPct val="5000"/>
              </a:spcAft>
              <a:buClr>
                <a:srgbClr val="F77A1D"/>
              </a:buClr>
              <a:buSzPct val="95000"/>
              <a:buFont typeface="Wingdings" pitchFamily="2" charset="2"/>
              <a:buNone/>
            </a:pPr>
            <a:r>
              <a:rPr lang="zh-CN" altLang="zh-CN" sz="2000">
                <a:solidFill>
                  <a:srgbClr val="080808"/>
                </a:solidFill>
              </a:rPr>
              <a:t>对低工资国家对外移民的限制在一定程度上被这些国家出口产品的能力所抵消。国际贸易可以起到替代劳动或资本跨境流动的作用</a:t>
            </a:r>
            <a:r>
              <a:rPr lang="en-US" altLang="zh-CN" sz="2000">
                <a:solidFill>
                  <a:srgbClr val="080808"/>
                </a:solidFill>
              </a:rPr>
              <a:t>,</a:t>
            </a:r>
            <a:r>
              <a:rPr lang="zh-CN" altLang="zh-CN" sz="2000">
                <a:solidFill>
                  <a:srgbClr val="080808"/>
                </a:solidFill>
              </a:rPr>
              <a:t>就此而言</a:t>
            </a:r>
            <a:r>
              <a:rPr lang="en-US" altLang="zh-CN" sz="2000">
                <a:solidFill>
                  <a:srgbClr val="080808"/>
                </a:solidFill>
              </a:rPr>
              <a:t>,</a:t>
            </a:r>
            <a:r>
              <a:rPr lang="zh-CN" altLang="zh-CN" sz="2000">
                <a:solidFill>
                  <a:srgbClr val="080808"/>
                </a:solidFill>
              </a:rPr>
              <a:t>贸易可以以工人流向工资较高国家的相同方式提高其生活水准。</a:t>
            </a:r>
            <a:endParaRPr lang="zh-CN" altLang="en-US" sz="2000" b="1">
              <a:solidFill>
                <a:srgbClr val="080808"/>
              </a:solidFill>
              <a:latin typeface="宋体"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标题 1"/>
          <p:cNvSpPr>
            <a:spLocks noGrp="1"/>
          </p:cNvSpPr>
          <p:nvPr>
            <p:ph type="title"/>
          </p:nvPr>
        </p:nvSpPr>
        <p:spPr/>
        <p:txBody>
          <a:bodyPr/>
          <a:lstStyle/>
          <a:p>
            <a:r>
              <a:rPr lang="zh-CN" altLang="zh-CN" sz="2400" i="0">
                <a:ea typeface="宋体" charset="-122"/>
              </a:rPr>
              <a:t>欧洲和美国的外来移民</a:t>
            </a:r>
            <a:endParaRPr lang="zh-CN" altLang="en-US" sz="2400" i="0">
              <a:ea typeface="宋体" charset="-122"/>
            </a:endParaRPr>
          </a:p>
        </p:txBody>
      </p:sp>
      <p:sp>
        <p:nvSpPr>
          <p:cNvPr id="3" name="内容占位符 2"/>
          <p:cNvSpPr>
            <a:spLocks noGrp="1"/>
          </p:cNvSpPr>
          <p:nvPr>
            <p:ph idx="1"/>
          </p:nvPr>
        </p:nvSpPr>
        <p:spPr>
          <a:xfrm>
            <a:off x="539750" y="1196975"/>
            <a:ext cx="8229600" cy="5256213"/>
          </a:xfrm>
        </p:spPr>
        <p:txBody>
          <a:bodyPr/>
          <a:lstStyle/>
          <a:p>
            <a:pPr marL="0" indent="457200">
              <a:lnSpc>
                <a:spcPct val="150000"/>
              </a:lnSpc>
              <a:buFont typeface="Wingdings" pitchFamily="2" charset="2"/>
              <a:buNone/>
            </a:pPr>
            <a:r>
              <a:rPr lang="zh-CN" altLang="en-US" sz="2000" b="1">
                <a:ea typeface="宋体" charset="-122"/>
              </a:rPr>
              <a:t>欧洲移民</a:t>
            </a:r>
            <a:r>
              <a:rPr lang="zh-CN" altLang="en-US" sz="2000">
                <a:ea typeface="宋体" charset="-122"/>
              </a:rPr>
              <a:t>：</a:t>
            </a:r>
            <a:r>
              <a:rPr lang="en-US" altLang="zh-CN" sz="2000">
                <a:ea typeface="宋体" charset="-122"/>
              </a:rPr>
              <a:t>2004</a:t>
            </a:r>
            <a:r>
              <a:rPr lang="zh-CN" altLang="zh-CN" sz="2000">
                <a:ea typeface="宋体" charset="-122"/>
              </a:rPr>
              <a:t>年以前</a:t>
            </a:r>
            <a:r>
              <a:rPr lang="en-US" altLang="zh-CN" sz="2000">
                <a:ea typeface="宋体" charset="-122"/>
              </a:rPr>
              <a:t>,</a:t>
            </a:r>
            <a:r>
              <a:rPr lang="zh-CN" altLang="zh-CN" sz="2000">
                <a:ea typeface="宋体" charset="-122"/>
              </a:rPr>
              <a:t>欧盟由</a:t>
            </a:r>
            <a:r>
              <a:rPr lang="en-US" altLang="zh-CN" sz="2000">
                <a:ea typeface="宋体" charset="-122"/>
              </a:rPr>
              <a:t>15</a:t>
            </a:r>
            <a:r>
              <a:rPr lang="zh-CN" altLang="zh-CN" sz="2000">
                <a:ea typeface="宋体" charset="-122"/>
              </a:rPr>
              <a:t>个西欧国家组成</a:t>
            </a:r>
            <a:r>
              <a:rPr lang="en-US" altLang="zh-CN" sz="2000">
                <a:ea typeface="宋体" charset="-122"/>
              </a:rPr>
              <a:t>,</a:t>
            </a:r>
            <a:r>
              <a:rPr lang="zh-CN" altLang="zh-CN" sz="2000">
                <a:ea typeface="宋体" charset="-122"/>
              </a:rPr>
              <a:t>它们之间的劳动力流动是非常开放的。如图</a:t>
            </a:r>
            <a:r>
              <a:rPr lang="en-US" altLang="zh-CN" sz="2000">
                <a:ea typeface="宋体" charset="-122"/>
              </a:rPr>
              <a:t>1</a:t>
            </a:r>
            <a:r>
              <a:rPr lang="zh-CN" altLang="zh-CN" sz="2000">
                <a:ea typeface="宋体" charset="-122"/>
              </a:rPr>
              <a:t>—</a:t>
            </a:r>
            <a:r>
              <a:rPr lang="en-US" altLang="zh-CN" sz="2000">
                <a:ea typeface="宋体" charset="-122"/>
              </a:rPr>
              <a:t>5</a:t>
            </a:r>
            <a:r>
              <a:rPr lang="zh-CN" altLang="zh-CN" sz="2000">
                <a:ea typeface="宋体" charset="-122"/>
              </a:rPr>
              <a:t>所示</a:t>
            </a:r>
            <a:r>
              <a:rPr lang="en-US" altLang="zh-CN" sz="2000">
                <a:ea typeface="宋体" charset="-122"/>
              </a:rPr>
              <a:t>, 2000</a:t>
            </a:r>
            <a:r>
              <a:rPr lang="zh-CN" altLang="zh-CN" sz="2000">
                <a:ea typeface="宋体" charset="-122"/>
              </a:rPr>
              <a:t>年有</a:t>
            </a:r>
            <a:r>
              <a:rPr lang="en-US" altLang="zh-CN" sz="2000">
                <a:ea typeface="宋体" charset="-122"/>
              </a:rPr>
              <a:t>2 150</a:t>
            </a:r>
            <a:r>
              <a:rPr lang="zh-CN" altLang="zh-CN" sz="2000">
                <a:ea typeface="宋体" charset="-122"/>
              </a:rPr>
              <a:t>万来自欧洲的人员在某个欧盟国家生活</a:t>
            </a:r>
            <a:r>
              <a:rPr lang="en-US" altLang="zh-CN" sz="2000">
                <a:ea typeface="宋体" charset="-122"/>
              </a:rPr>
              <a:t>,</a:t>
            </a:r>
            <a:r>
              <a:rPr lang="zh-CN" altLang="zh-CN" sz="2000">
                <a:ea typeface="宋体" charset="-122"/>
              </a:rPr>
              <a:t>但他们不是在该国出生的。</a:t>
            </a:r>
            <a:r>
              <a:rPr lang="en-US" altLang="zh-CN" sz="2000">
                <a:ea typeface="宋体" charset="-122"/>
              </a:rPr>
              <a:t>2004</a:t>
            </a:r>
            <a:r>
              <a:rPr lang="zh-CN" altLang="zh-CN" sz="2000">
                <a:ea typeface="宋体" charset="-122"/>
              </a:rPr>
              <a:t>年</a:t>
            </a:r>
            <a:r>
              <a:rPr lang="en-US" altLang="zh-CN" sz="2000">
                <a:ea typeface="宋体" charset="-122"/>
              </a:rPr>
              <a:t>5</a:t>
            </a:r>
            <a:r>
              <a:rPr lang="zh-CN" altLang="zh-CN" sz="2000">
                <a:ea typeface="宋体" charset="-122"/>
              </a:rPr>
              <a:t>月</a:t>
            </a:r>
            <a:r>
              <a:rPr lang="en-US" altLang="zh-CN" sz="2000">
                <a:ea typeface="宋体" charset="-122"/>
              </a:rPr>
              <a:t>1</a:t>
            </a:r>
            <a:r>
              <a:rPr lang="zh-CN" altLang="zh-CN" sz="2000">
                <a:ea typeface="宋体" charset="-122"/>
              </a:rPr>
              <a:t>日</a:t>
            </a:r>
            <a:r>
              <a:rPr lang="en-US" altLang="zh-CN" sz="2000">
                <a:ea typeface="宋体" charset="-122"/>
              </a:rPr>
              <a:t>,10</a:t>
            </a:r>
            <a:r>
              <a:rPr lang="zh-CN" altLang="zh-CN" sz="2000">
                <a:ea typeface="宋体" charset="-122"/>
              </a:rPr>
              <a:t>个中欧国家加入欧盟</a:t>
            </a:r>
            <a:r>
              <a:rPr lang="en-US" altLang="zh-CN" sz="2000">
                <a:ea typeface="宋体" charset="-122"/>
              </a:rPr>
              <a:t>,</a:t>
            </a:r>
            <a:r>
              <a:rPr lang="zh-CN" altLang="zh-CN" sz="2000">
                <a:ea typeface="宋体" charset="-122"/>
              </a:rPr>
              <a:t>这些国家的人均收入只有原来西欧成员国的约一半</a:t>
            </a:r>
            <a:r>
              <a:rPr lang="en-US" altLang="zh-CN" sz="2000">
                <a:ea typeface="宋体" charset="-122"/>
              </a:rPr>
              <a:t>,</a:t>
            </a:r>
            <a:r>
              <a:rPr lang="zh-CN" altLang="zh-CN" sz="2000">
                <a:ea typeface="宋体" charset="-122"/>
              </a:rPr>
              <a:t>由此产生了强烈的劳动力迁移动力。</a:t>
            </a:r>
            <a:r>
              <a:rPr lang="zh-CN" altLang="zh-CN" sz="2000" b="1">
                <a:ea typeface="宋体" charset="-122"/>
              </a:rPr>
              <a:t>原则上</a:t>
            </a:r>
            <a:r>
              <a:rPr lang="en-US" altLang="zh-CN" sz="2000" b="1">
                <a:ea typeface="宋体" charset="-122"/>
              </a:rPr>
              <a:t>, </a:t>
            </a:r>
            <a:r>
              <a:rPr lang="zh-CN" altLang="zh-CN" sz="2000">
                <a:ea typeface="宋体" charset="-122"/>
              </a:rPr>
              <a:t>来自这些新入盟国家的公民可以允许在欧盟的任何地方工作。</a:t>
            </a:r>
            <a:r>
              <a:rPr lang="zh-CN" altLang="zh-CN" sz="2000" b="1">
                <a:ea typeface="宋体" charset="-122"/>
              </a:rPr>
              <a:t>而事实上</a:t>
            </a:r>
            <a:r>
              <a:rPr lang="en-US" altLang="zh-CN" sz="2000" b="1">
                <a:ea typeface="宋体" charset="-122"/>
              </a:rPr>
              <a:t>, </a:t>
            </a:r>
            <a:r>
              <a:rPr lang="zh-CN" altLang="zh-CN" sz="2000">
                <a:ea typeface="宋体" charset="-122"/>
              </a:rPr>
              <a:t>出于对劳动力急迫流入的担心导致相关国家在政策上的分歧。</a:t>
            </a:r>
            <a:endParaRPr lang="en-US" altLang="zh-CN" sz="2000">
              <a:ea typeface="宋体" charset="-122"/>
            </a:endParaRPr>
          </a:p>
          <a:p>
            <a:pPr marL="0" indent="457200">
              <a:lnSpc>
                <a:spcPct val="150000"/>
              </a:lnSpc>
              <a:buFont typeface="Wingdings" pitchFamily="2" charset="2"/>
              <a:buNone/>
            </a:pPr>
            <a:r>
              <a:rPr lang="en-US" altLang="zh-CN" sz="2000">
                <a:ea typeface="宋体" charset="-122"/>
              </a:rPr>
              <a:t>2007</a:t>
            </a:r>
            <a:r>
              <a:rPr lang="zh-CN" altLang="zh-CN" sz="2000">
                <a:ea typeface="宋体" charset="-122"/>
              </a:rPr>
              <a:t>年</a:t>
            </a:r>
            <a:r>
              <a:rPr lang="en-US" altLang="zh-CN" sz="2000">
                <a:ea typeface="宋体" charset="-122"/>
              </a:rPr>
              <a:t>1</a:t>
            </a:r>
            <a:r>
              <a:rPr lang="zh-CN" altLang="zh-CN" sz="2000">
                <a:ea typeface="宋体" charset="-122"/>
              </a:rPr>
              <a:t>月</a:t>
            </a:r>
            <a:r>
              <a:rPr lang="en-US" altLang="zh-CN" sz="2000">
                <a:ea typeface="宋体" charset="-122"/>
              </a:rPr>
              <a:t>,</a:t>
            </a:r>
            <a:r>
              <a:rPr lang="zh-CN" altLang="zh-CN" sz="2000">
                <a:ea typeface="宋体" charset="-122"/>
              </a:rPr>
              <a:t>又有两个国家入盟</a:t>
            </a:r>
            <a:r>
              <a:rPr lang="en-US" altLang="zh-CN" sz="2000">
                <a:ea typeface="宋体" charset="-122"/>
              </a:rPr>
              <a:t>,</a:t>
            </a:r>
            <a:r>
              <a:rPr lang="zh-CN" altLang="zh-CN" sz="2000">
                <a:ea typeface="宋体" charset="-122"/>
              </a:rPr>
              <a:t>它们是罗马尼亚和保加利亚。已证明</a:t>
            </a:r>
            <a:r>
              <a:rPr lang="en-US" altLang="zh-CN" sz="2000">
                <a:ea typeface="宋体" charset="-122"/>
              </a:rPr>
              <a:t>,</a:t>
            </a:r>
            <a:r>
              <a:rPr lang="zh-CN" altLang="zh-CN" sz="2000">
                <a:ea typeface="宋体" charset="-122"/>
              </a:rPr>
              <a:t>来自这两个国家的潜在流入量对英国而言太大了</a:t>
            </a:r>
            <a:r>
              <a:rPr lang="en-US" altLang="zh-CN" sz="2000">
                <a:ea typeface="宋体" charset="-122"/>
              </a:rPr>
              <a:t>,</a:t>
            </a:r>
            <a:r>
              <a:rPr lang="zh-CN" altLang="zh-CN" sz="2000">
                <a:ea typeface="宋体" charset="-122"/>
              </a:rPr>
              <a:t>英国已声明它不会立即接纳这些工人</a:t>
            </a:r>
            <a:r>
              <a:rPr lang="en-US" altLang="zh-CN" sz="2000">
                <a:ea typeface="宋体" charset="-122"/>
              </a:rPr>
              <a:t>(</a:t>
            </a:r>
            <a:r>
              <a:rPr lang="zh-CN" altLang="zh-CN" sz="2000">
                <a:ea typeface="宋体" charset="-122"/>
              </a:rPr>
              <a:t>见新闻提要</a:t>
            </a:r>
            <a:r>
              <a:rPr lang="en-US" altLang="zh-CN" sz="2000">
                <a:ea typeface="宋体" charset="-122"/>
              </a:rPr>
              <a:t>:</a:t>
            </a:r>
            <a:r>
              <a:rPr lang="zh-CN" altLang="zh-CN" sz="2000">
                <a:ea typeface="宋体" charset="-122"/>
              </a:rPr>
              <a:t>巴尔干人不要申请了</a:t>
            </a:r>
            <a:r>
              <a:rPr lang="en-US" altLang="zh-CN" sz="2000">
                <a:ea typeface="宋体" charset="-122"/>
              </a:rPr>
              <a:t>)</a:t>
            </a:r>
            <a:r>
              <a:rPr lang="zh-CN" altLang="zh-CN" sz="2000">
                <a:ea typeface="宋体" charset="-122"/>
              </a:rPr>
              <a:t>。这个例子说明</a:t>
            </a:r>
            <a:r>
              <a:rPr lang="en-US" altLang="zh-CN" sz="2000">
                <a:ea typeface="宋体" charset="-122"/>
              </a:rPr>
              <a:t>,</a:t>
            </a:r>
            <a:r>
              <a:rPr lang="zh-CN" altLang="zh-CN" sz="2000">
                <a:ea typeface="宋体" charset="-122"/>
              </a:rPr>
              <a:t>欧盟内部由于欠富裕国家的新入盟而引起了紧张。</a:t>
            </a:r>
          </a:p>
          <a:p>
            <a:pPr marL="0" indent="457200"/>
            <a:endParaRPr lang="zh-CN" altLang="en-US" sz="2400">
              <a:ea typeface="宋体"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圆角矩形标注 3"/>
          <p:cNvSpPr/>
          <p:nvPr/>
        </p:nvSpPr>
        <p:spPr>
          <a:xfrm>
            <a:off x="255588" y="188913"/>
            <a:ext cx="2519362" cy="539750"/>
          </a:xfrm>
          <a:prstGeom prst="wedgeRoundRectCallout">
            <a:avLst>
              <a:gd name="adj1" fmla="val -19019"/>
              <a:gd name="adj2" fmla="val 93541"/>
              <a:gd name="adj3" fmla="val 16667"/>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zh-CN" altLang="en-US" sz="2400" dirty="0">
                <a:solidFill>
                  <a:srgbClr val="FFFFFF"/>
                </a:solidFill>
              </a:rPr>
              <a:t>新闻摘要</a:t>
            </a:r>
          </a:p>
        </p:txBody>
      </p:sp>
      <p:sp>
        <p:nvSpPr>
          <p:cNvPr id="5" name="Rectangle 27"/>
          <p:cNvSpPr>
            <a:spLocks noChangeArrowheads="1"/>
          </p:cNvSpPr>
          <p:nvPr/>
        </p:nvSpPr>
        <p:spPr bwMode="auto">
          <a:xfrm>
            <a:off x="247650" y="981075"/>
            <a:ext cx="8496300" cy="1016000"/>
          </a:xfrm>
          <a:prstGeom prst="rect">
            <a:avLst/>
          </a:prstGeom>
          <a:solidFill>
            <a:srgbClr val="FF9900">
              <a:alpha val="21001"/>
            </a:srgbClr>
          </a:solidFill>
          <a:ln w="57150" cmpd="thinThick" algn="ctr">
            <a:solidFill>
              <a:srgbClr val="FF9900"/>
            </a:solidFill>
            <a:miter lim="800000"/>
            <a:headEnd/>
            <a:tailEnd/>
          </a:ln>
          <a:effectLst/>
          <a:extLst/>
        </p:spPr>
        <p:txBody>
          <a:bodyPr>
            <a:spAutoFit/>
          </a:bodyPr>
          <a:lstStyle/>
          <a:p>
            <a:pPr algn="ctr" fontAlgn="auto">
              <a:spcBef>
                <a:spcPts val="0"/>
              </a:spcBef>
              <a:spcAft>
                <a:spcPts val="0"/>
              </a:spcAft>
              <a:defRPr/>
            </a:pPr>
            <a:r>
              <a:rPr lang="zh-CN" altLang="zh-CN" sz="2000" b="1" dirty="0">
                <a:solidFill>
                  <a:srgbClr val="080808"/>
                </a:solidFill>
                <a:latin typeface="+mn-lt"/>
                <a:ea typeface="+mn-ea"/>
              </a:rPr>
              <a:t>巴尔干人不要申请了</a:t>
            </a:r>
          </a:p>
          <a:p>
            <a:pPr indent="457200" fontAlgn="auto">
              <a:spcBef>
                <a:spcPts val="0"/>
              </a:spcBef>
              <a:spcAft>
                <a:spcPts val="0"/>
              </a:spcAft>
              <a:defRPr/>
            </a:pPr>
            <a:r>
              <a:rPr lang="zh-CN" altLang="zh-CN" sz="2000" dirty="0">
                <a:solidFill>
                  <a:srgbClr val="080808"/>
                </a:solidFill>
                <a:latin typeface="+mn-lt"/>
                <a:ea typeface="+mn-ea"/>
              </a:rPr>
              <a:t>本文讨论了英国针对</a:t>
            </a:r>
            <a:r>
              <a:rPr lang="en-US" altLang="zh-CN" sz="2000" dirty="0">
                <a:solidFill>
                  <a:srgbClr val="080808"/>
                </a:solidFill>
                <a:latin typeface="+mn-lt"/>
                <a:ea typeface="+mn-ea"/>
              </a:rPr>
              <a:t>2007</a:t>
            </a:r>
            <a:r>
              <a:rPr lang="zh-CN" altLang="zh-CN" sz="2000" dirty="0">
                <a:solidFill>
                  <a:srgbClr val="080808"/>
                </a:solidFill>
                <a:latin typeface="+mn-lt"/>
                <a:ea typeface="+mn-ea"/>
              </a:rPr>
              <a:t>年</a:t>
            </a:r>
            <a:r>
              <a:rPr lang="en-US" altLang="zh-CN" sz="2000" dirty="0">
                <a:solidFill>
                  <a:srgbClr val="080808"/>
                </a:solidFill>
                <a:latin typeface="+mn-lt"/>
                <a:ea typeface="+mn-ea"/>
              </a:rPr>
              <a:t>1</a:t>
            </a:r>
            <a:r>
              <a:rPr lang="zh-CN" altLang="zh-CN" sz="2000" dirty="0">
                <a:solidFill>
                  <a:srgbClr val="080808"/>
                </a:solidFill>
                <a:latin typeface="+mn-lt"/>
                <a:ea typeface="+mn-ea"/>
              </a:rPr>
              <a:t>月罗马尼亚和保加利亚加入欧盟所作出的反应。英国已放言它不准备允许来自这些国家的工人在英国自由工作。</a:t>
            </a:r>
          </a:p>
        </p:txBody>
      </p:sp>
      <p:sp>
        <p:nvSpPr>
          <p:cNvPr id="45059" name="Rectangle 3"/>
          <p:cNvSpPr txBox="1">
            <a:spLocks noChangeArrowheads="1"/>
          </p:cNvSpPr>
          <p:nvPr/>
        </p:nvSpPr>
        <p:spPr bwMode="auto">
          <a:xfrm>
            <a:off x="247650" y="2205038"/>
            <a:ext cx="8496300" cy="2087562"/>
          </a:xfrm>
          <a:prstGeom prst="rect">
            <a:avLst/>
          </a:prstGeom>
          <a:noFill/>
          <a:ln w="9525">
            <a:solidFill>
              <a:schemeClr val="tx1"/>
            </a:solidFill>
            <a:miter lim="800000"/>
            <a:headEnd/>
            <a:tailEnd/>
          </a:ln>
        </p:spPr>
        <p:txBody>
          <a:bodyPr/>
          <a:lstStyle/>
          <a:p>
            <a:pPr indent="457200">
              <a:spcBef>
                <a:spcPct val="20000"/>
              </a:spcBef>
              <a:buClr>
                <a:srgbClr val="5BBE4E"/>
              </a:buClr>
              <a:buFont typeface="Wingdings" pitchFamily="2" charset="2"/>
              <a:buNone/>
            </a:pPr>
            <a:r>
              <a:rPr lang="zh-CN" altLang="zh-CN" sz="2000">
                <a:solidFill>
                  <a:srgbClr val="080808"/>
                </a:solidFill>
              </a:rPr>
              <a:t>如</a:t>
            </a:r>
            <a:r>
              <a:rPr lang="zh-CN" altLang="en-US" sz="2000">
                <a:solidFill>
                  <a:srgbClr val="080808"/>
                </a:solidFill>
              </a:rPr>
              <a:t>上</a:t>
            </a:r>
            <a:r>
              <a:rPr lang="zh-CN" altLang="zh-CN" sz="2000">
                <a:solidFill>
                  <a:srgbClr val="080808"/>
                </a:solidFill>
              </a:rPr>
              <a:t>图</a:t>
            </a:r>
            <a:r>
              <a:rPr lang="en-US" altLang="zh-CN" sz="2000">
                <a:solidFill>
                  <a:srgbClr val="080808"/>
                </a:solidFill>
              </a:rPr>
              <a:t>1</a:t>
            </a:r>
            <a:r>
              <a:rPr lang="zh-CN" altLang="zh-CN" sz="2000">
                <a:solidFill>
                  <a:srgbClr val="080808"/>
                </a:solidFill>
              </a:rPr>
              <a:t>—</a:t>
            </a:r>
            <a:r>
              <a:rPr lang="en-US" altLang="zh-CN" sz="2000">
                <a:solidFill>
                  <a:srgbClr val="080808"/>
                </a:solidFill>
              </a:rPr>
              <a:t>5</a:t>
            </a:r>
            <a:r>
              <a:rPr lang="zh-CN" altLang="zh-CN" sz="2000">
                <a:solidFill>
                  <a:srgbClr val="080808"/>
                </a:solidFill>
              </a:rPr>
              <a:t>所示</a:t>
            </a:r>
            <a:r>
              <a:rPr lang="en-US" altLang="zh-CN" sz="2000" b="1">
                <a:solidFill>
                  <a:srgbClr val="080808"/>
                </a:solidFill>
              </a:rPr>
              <a:t>, 2000</a:t>
            </a:r>
            <a:r>
              <a:rPr lang="zh-CN" altLang="zh-CN" sz="2000" b="1">
                <a:solidFill>
                  <a:srgbClr val="080808"/>
                </a:solidFill>
              </a:rPr>
              <a:t>年</a:t>
            </a:r>
            <a:r>
              <a:rPr lang="zh-CN" altLang="zh-CN" sz="2000">
                <a:solidFill>
                  <a:srgbClr val="080808"/>
                </a:solidFill>
              </a:rPr>
              <a:t>有</a:t>
            </a:r>
            <a:r>
              <a:rPr lang="en-US" altLang="zh-CN" sz="2000">
                <a:solidFill>
                  <a:srgbClr val="080808"/>
                </a:solidFill>
              </a:rPr>
              <a:t>1850</a:t>
            </a:r>
            <a:r>
              <a:rPr lang="zh-CN" altLang="zh-CN" sz="2000">
                <a:solidFill>
                  <a:srgbClr val="080808"/>
                </a:solidFill>
              </a:rPr>
              <a:t>万来自拉丁美洲的人在美国和加拿大生活</a:t>
            </a:r>
            <a:r>
              <a:rPr lang="en-US" altLang="zh-CN" sz="2000">
                <a:solidFill>
                  <a:srgbClr val="080808"/>
                </a:solidFill>
              </a:rPr>
              <a:t>,</a:t>
            </a:r>
            <a:r>
              <a:rPr lang="zh-CN" altLang="zh-CN" sz="2000">
                <a:solidFill>
                  <a:srgbClr val="080808"/>
                </a:solidFill>
              </a:rPr>
              <a:t>其中最大的移民群体是在美国生活的墨西哥人</a:t>
            </a:r>
            <a:r>
              <a:rPr lang="zh-CN" altLang="en-US" sz="2000">
                <a:solidFill>
                  <a:srgbClr val="080808"/>
                </a:solidFill>
              </a:rPr>
              <a:t>。</a:t>
            </a:r>
            <a:r>
              <a:rPr lang="zh-CN" altLang="zh-CN" sz="2000">
                <a:solidFill>
                  <a:srgbClr val="080808"/>
                </a:solidFill>
              </a:rPr>
              <a:t>至</a:t>
            </a:r>
            <a:r>
              <a:rPr lang="en-US" altLang="zh-CN" sz="2000" b="1">
                <a:solidFill>
                  <a:srgbClr val="080808"/>
                </a:solidFill>
              </a:rPr>
              <a:t>2005</a:t>
            </a:r>
            <a:r>
              <a:rPr lang="zh-CN" altLang="zh-CN" sz="2000" b="1">
                <a:solidFill>
                  <a:srgbClr val="080808"/>
                </a:solidFill>
              </a:rPr>
              <a:t>年</a:t>
            </a:r>
            <a:r>
              <a:rPr lang="en-US" altLang="zh-CN" sz="2000">
                <a:solidFill>
                  <a:srgbClr val="080808"/>
                </a:solidFill>
              </a:rPr>
              <a:t>,</a:t>
            </a:r>
            <a:r>
              <a:rPr lang="zh-CN" altLang="zh-CN" sz="2000">
                <a:solidFill>
                  <a:srgbClr val="080808"/>
                </a:solidFill>
              </a:rPr>
              <a:t>估计有近</a:t>
            </a:r>
            <a:r>
              <a:rPr lang="en-US" altLang="zh-CN" sz="2000">
                <a:solidFill>
                  <a:srgbClr val="080808"/>
                </a:solidFill>
              </a:rPr>
              <a:t>1200</a:t>
            </a:r>
            <a:r>
              <a:rPr lang="zh-CN" altLang="zh-CN" sz="2000">
                <a:solidFill>
                  <a:srgbClr val="080808"/>
                </a:solidFill>
              </a:rPr>
              <a:t>万墨西哥人在美国生活</a:t>
            </a:r>
            <a:r>
              <a:rPr lang="en-US" altLang="zh-CN" sz="2000">
                <a:solidFill>
                  <a:srgbClr val="080808"/>
                </a:solidFill>
              </a:rPr>
              <a:t>,</a:t>
            </a:r>
            <a:r>
              <a:rPr lang="zh-CN" altLang="zh-CN" sz="2000">
                <a:solidFill>
                  <a:srgbClr val="080808"/>
                </a:solidFill>
              </a:rPr>
              <a:t>其中合法的和非法的各占一半。这个数量占墨西哥</a:t>
            </a:r>
            <a:r>
              <a:rPr lang="en-US" altLang="zh-CN" sz="2000">
                <a:solidFill>
                  <a:srgbClr val="080808"/>
                </a:solidFill>
              </a:rPr>
              <a:t>11600</a:t>
            </a:r>
            <a:r>
              <a:rPr lang="zh-CN" altLang="zh-CN" sz="2000">
                <a:solidFill>
                  <a:srgbClr val="080808"/>
                </a:solidFill>
              </a:rPr>
              <a:t>万人口的</a:t>
            </a:r>
            <a:r>
              <a:rPr lang="en-US" altLang="zh-CN" sz="2000">
                <a:solidFill>
                  <a:srgbClr val="080808"/>
                </a:solidFill>
              </a:rPr>
              <a:t>10%</a:t>
            </a:r>
            <a:r>
              <a:rPr lang="zh-CN" altLang="en-US" sz="2000">
                <a:solidFill>
                  <a:srgbClr val="080808"/>
                </a:solidFill>
              </a:rPr>
              <a:t>。</a:t>
            </a:r>
            <a:endParaRPr lang="en-US" altLang="zh-CN" sz="2000">
              <a:solidFill>
                <a:srgbClr val="080808"/>
              </a:solidFill>
            </a:endParaRPr>
          </a:p>
          <a:p>
            <a:pPr indent="457200">
              <a:spcBef>
                <a:spcPct val="20000"/>
              </a:spcBef>
              <a:buClr>
                <a:srgbClr val="5BBE4E"/>
              </a:buClr>
              <a:buFont typeface="Wingdings" pitchFamily="2" charset="2"/>
              <a:buNone/>
            </a:pPr>
            <a:r>
              <a:rPr lang="zh-CN" altLang="zh-CN" sz="2000">
                <a:solidFill>
                  <a:srgbClr val="080808"/>
                </a:solidFill>
              </a:rPr>
              <a:t>在美国的政策制定者中存在着这样一种普遍的认识</a:t>
            </a:r>
            <a:r>
              <a:rPr lang="en-US" altLang="zh-CN" sz="2000">
                <a:solidFill>
                  <a:srgbClr val="080808"/>
                </a:solidFill>
              </a:rPr>
              <a:t>,</a:t>
            </a:r>
            <a:r>
              <a:rPr lang="zh-CN" altLang="zh-CN" sz="2000">
                <a:solidFill>
                  <a:srgbClr val="080808"/>
                </a:solidFill>
              </a:rPr>
              <a:t>即现行的入境移民制度不管用</a:t>
            </a:r>
            <a:r>
              <a:rPr lang="en-US" altLang="zh-CN" sz="2000">
                <a:solidFill>
                  <a:srgbClr val="080808"/>
                </a:solidFill>
              </a:rPr>
              <a:t>,</a:t>
            </a:r>
            <a:r>
              <a:rPr lang="zh-CN" altLang="zh-CN" sz="2000">
                <a:solidFill>
                  <a:srgbClr val="080808"/>
                </a:solidFill>
              </a:rPr>
              <a:t>需要修改。</a:t>
            </a:r>
          </a:p>
        </p:txBody>
      </p:sp>
      <p:sp>
        <p:nvSpPr>
          <p:cNvPr id="7" name="Rectangle 27"/>
          <p:cNvSpPr>
            <a:spLocks noChangeArrowheads="1"/>
          </p:cNvSpPr>
          <p:nvPr/>
        </p:nvSpPr>
        <p:spPr bwMode="auto">
          <a:xfrm>
            <a:off x="247650" y="4508500"/>
            <a:ext cx="8496300" cy="1323975"/>
          </a:xfrm>
          <a:prstGeom prst="rect">
            <a:avLst/>
          </a:prstGeom>
          <a:solidFill>
            <a:srgbClr val="FF9900">
              <a:alpha val="21001"/>
            </a:srgbClr>
          </a:solidFill>
          <a:ln w="57150" cmpd="thinThick" algn="ctr">
            <a:solidFill>
              <a:srgbClr val="FF9900"/>
            </a:solidFill>
            <a:miter lim="800000"/>
            <a:headEnd/>
            <a:tailEnd/>
          </a:ln>
          <a:effectLst/>
          <a:extLst/>
        </p:spPr>
        <p:txBody>
          <a:bodyPr>
            <a:spAutoFit/>
          </a:bodyPr>
          <a:lstStyle/>
          <a:p>
            <a:pPr algn="ctr" fontAlgn="auto">
              <a:spcBef>
                <a:spcPts val="0"/>
              </a:spcBef>
              <a:spcAft>
                <a:spcPts val="0"/>
              </a:spcAft>
              <a:defRPr/>
            </a:pPr>
            <a:r>
              <a:rPr lang="zh-CN" altLang="zh-CN" sz="2000" b="1" dirty="0">
                <a:solidFill>
                  <a:srgbClr val="080808"/>
                </a:solidFill>
                <a:latin typeface="+mn-lt"/>
                <a:ea typeface="+mn-ea"/>
              </a:rPr>
              <a:t>来自墨西哥的低工资工人支配着新一轮移民大潮</a:t>
            </a:r>
          </a:p>
          <a:p>
            <a:pPr indent="457200" fontAlgn="auto">
              <a:spcBef>
                <a:spcPts val="0"/>
              </a:spcBef>
              <a:spcAft>
                <a:spcPts val="0"/>
              </a:spcAft>
              <a:defRPr/>
            </a:pPr>
            <a:r>
              <a:rPr lang="zh-CN" altLang="zh-CN" sz="2000" dirty="0">
                <a:solidFill>
                  <a:srgbClr val="080808"/>
                </a:solidFill>
                <a:latin typeface="+mn-lt"/>
                <a:ea typeface="+mn-ea"/>
              </a:rPr>
              <a:t>本文讨论了墨西哥工人向美国移民问题。入境移民可以由在美国的身为美国公民的家庭成员帮助办理</a:t>
            </a:r>
            <a:r>
              <a:rPr lang="en-US" altLang="zh-CN" sz="2000" dirty="0">
                <a:solidFill>
                  <a:srgbClr val="080808"/>
                </a:solidFill>
                <a:latin typeface="+mn-lt"/>
                <a:ea typeface="+mn-ea"/>
              </a:rPr>
              <a:t>,</a:t>
            </a:r>
            <a:r>
              <a:rPr lang="zh-CN" altLang="zh-CN" sz="2000" dirty="0">
                <a:solidFill>
                  <a:srgbClr val="080808"/>
                </a:solidFill>
                <a:latin typeface="+mn-lt"/>
                <a:ea typeface="+mn-ea"/>
              </a:rPr>
              <a:t>但由于这类申请的大量积压</a:t>
            </a:r>
            <a:r>
              <a:rPr lang="en-US" altLang="zh-CN" sz="2000" dirty="0">
                <a:solidFill>
                  <a:srgbClr val="080808"/>
                </a:solidFill>
                <a:latin typeface="+mn-lt"/>
                <a:ea typeface="+mn-ea"/>
              </a:rPr>
              <a:t>,</a:t>
            </a:r>
            <a:r>
              <a:rPr lang="zh-CN" altLang="zh-CN" sz="2000" dirty="0">
                <a:solidFill>
                  <a:srgbClr val="080808"/>
                </a:solidFill>
                <a:latin typeface="+mn-lt"/>
                <a:ea typeface="+mn-ea"/>
              </a:rPr>
              <a:t>人们必须等待许多年才能得到申请的审查结果。</a:t>
            </a:r>
          </a:p>
        </p:txBody>
      </p:sp>
      <p:sp>
        <p:nvSpPr>
          <p:cNvPr id="9" name="AutoShape 4"/>
          <p:cNvSpPr>
            <a:spLocks noChangeArrowheads="1"/>
          </p:cNvSpPr>
          <p:nvPr/>
        </p:nvSpPr>
        <p:spPr bwMode="auto">
          <a:xfrm>
            <a:off x="5148263" y="6059488"/>
            <a:ext cx="2736850" cy="539750"/>
          </a:xfrm>
          <a:prstGeom prst="wedgeRoundRectCallout">
            <a:avLst>
              <a:gd name="adj1" fmla="val -76690"/>
              <a:gd name="adj2" fmla="val -38731"/>
              <a:gd name="adj3" fmla="val 16667"/>
            </a:avLst>
          </a:prstGeom>
          <a:solidFill>
            <a:schemeClr val="accent1"/>
          </a:solidFill>
          <a:ln w="9525" algn="ctr">
            <a:solidFill>
              <a:schemeClr val="tx1"/>
            </a:solidFill>
            <a:miter lim="800000"/>
            <a:headEnd/>
            <a:tailEnd/>
          </a:ln>
        </p:spPr>
        <p:txBody>
          <a:bodyPr/>
          <a:lstStyle/>
          <a:p>
            <a:pPr algn="ctr" eaLnBrk="0" hangingPunct="0">
              <a:lnSpc>
                <a:spcPct val="110000"/>
              </a:lnSpc>
            </a:pPr>
            <a:r>
              <a:rPr kumimoji="1" lang="zh-CN" altLang="en-US" sz="2400">
                <a:solidFill>
                  <a:srgbClr val="080808"/>
                </a:solidFill>
                <a:latin typeface="Times New Roman" pitchFamily="18" charset="0"/>
              </a:rPr>
              <a:t>新闻摘要</a:t>
            </a:r>
            <a:endParaRPr kumimoji="1" lang="en-US" altLang="zh-CN" sz="2400">
              <a:solidFill>
                <a:srgbClr val="080808"/>
              </a:solidFill>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blinds(horizontal)">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80401" y="548680"/>
            <a:ext cx="8783198" cy="986109"/>
          </a:xfrm>
        </p:spPr>
        <p:txBody>
          <a:bodyPr>
            <a:normAutofit/>
          </a:bodyPr>
          <a:lstStyle/>
          <a:p>
            <a:r>
              <a:rPr lang="en-US" altLang="zh-CN" sz="2700" i="0" dirty="0" smtClean="0"/>
              <a:t>2023</a:t>
            </a:r>
            <a:r>
              <a:rPr lang="zh-CN" altLang="en-US" sz="2700" i="0" dirty="0" smtClean="0"/>
              <a:t>年前</a:t>
            </a:r>
            <a:r>
              <a:rPr lang="en-US" altLang="zh-CN" sz="2700" i="0" dirty="0"/>
              <a:t>8</a:t>
            </a:r>
            <a:r>
              <a:rPr lang="zh-CN" altLang="en-US" sz="2700" i="0" dirty="0"/>
              <a:t>个月我国外贸进出口总值</a:t>
            </a:r>
            <a:r>
              <a:rPr lang="en-US" altLang="zh-CN" sz="2700" i="0" dirty="0"/>
              <a:t>27.08</a:t>
            </a:r>
            <a:r>
              <a:rPr lang="zh-CN" altLang="en-US" sz="2700" i="0" dirty="0"/>
              <a:t>万亿元人民币</a:t>
            </a:r>
          </a:p>
        </p:txBody>
      </p:sp>
      <p:sp>
        <p:nvSpPr>
          <p:cNvPr id="3" name="内容占位符 2"/>
          <p:cNvSpPr>
            <a:spLocks noGrp="1"/>
          </p:cNvSpPr>
          <p:nvPr>
            <p:ph idx="1"/>
          </p:nvPr>
        </p:nvSpPr>
        <p:spPr>
          <a:xfrm>
            <a:off x="258896" y="1340768"/>
            <a:ext cx="8626208" cy="4824536"/>
          </a:xfrm>
        </p:spPr>
        <p:txBody>
          <a:bodyPr/>
          <a:lstStyle/>
          <a:p>
            <a:pPr>
              <a:lnSpc>
                <a:spcPct val="150000"/>
              </a:lnSpc>
            </a:pPr>
            <a:r>
              <a:rPr lang="en-US" altLang="zh-CN" sz="2000" dirty="0"/>
              <a:t>2023</a:t>
            </a:r>
            <a:r>
              <a:rPr lang="zh-CN" altLang="zh-CN" sz="2000" dirty="0"/>
              <a:t>年前</a:t>
            </a:r>
            <a:r>
              <a:rPr lang="en-US" altLang="zh-CN" sz="2000" dirty="0"/>
              <a:t>8</a:t>
            </a:r>
            <a:r>
              <a:rPr lang="zh-CN" altLang="zh-CN" sz="2000" dirty="0"/>
              <a:t>个月，我国进出口总值</a:t>
            </a:r>
            <a:r>
              <a:rPr lang="en-US" altLang="zh-CN" sz="2000" dirty="0"/>
              <a:t>27.08</a:t>
            </a:r>
            <a:r>
              <a:rPr lang="zh-CN" altLang="zh-CN" sz="2000" dirty="0"/>
              <a:t>万亿元，微降</a:t>
            </a:r>
            <a:r>
              <a:rPr lang="en-US" altLang="zh-CN" sz="2000" dirty="0"/>
              <a:t>0.1%</a:t>
            </a:r>
            <a:r>
              <a:rPr lang="zh-CN" altLang="zh-CN" sz="2000" dirty="0"/>
              <a:t>。出口方面，机电产品出口增势强劲，占出口总值的</a:t>
            </a:r>
            <a:r>
              <a:rPr lang="en-US" altLang="zh-CN" sz="2000" dirty="0"/>
              <a:t>58%</a:t>
            </a:r>
            <a:r>
              <a:rPr lang="zh-CN" altLang="zh-CN" sz="2000" dirty="0"/>
              <a:t>；而劳密产品出口下滑</a:t>
            </a:r>
            <a:r>
              <a:rPr lang="en-US" altLang="zh-CN" sz="2000" dirty="0"/>
              <a:t>2.4%</a:t>
            </a:r>
            <a:r>
              <a:rPr lang="zh-CN" altLang="zh-CN" sz="2000" dirty="0"/>
              <a:t>。大宗商品进口量普遍上升，但价格大多呈下降趋势，其中煤炭和成品油进口量增长显著</a:t>
            </a:r>
            <a:r>
              <a:rPr lang="zh-CN" altLang="zh-CN" sz="2000" dirty="0" smtClean="0"/>
              <a:t>。</a:t>
            </a:r>
            <a:endParaRPr lang="en-US" altLang="zh-CN" sz="2000" dirty="0" smtClean="0"/>
          </a:p>
          <a:p>
            <a:pPr>
              <a:lnSpc>
                <a:spcPct val="150000"/>
              </a:lnSpc>
            </a:pPr>
            <a:r>
              <a:rPr lang="zh-CN" altLang="zh-CN" sz="2000" dirty="0" smtClean="0"/>
              <a:t>在</a:t>
            </a:r>
            <a:r>
              <a:rPr lang="zh-CN" altLang="zh-CN" sz="2000" dirty="0"/>
              <a:t>贸易伙伴中，东盟位列第一，与我国的贸易总值增长</a:t>
            </a:r>
            <a:r>
              <a:rPr lang="en-US" altLang="zh-CN" sz="2000" dirty="0"/>
              <a:t>1.6%</a:t>
            </a:r>
            <a:r>
              <a:rPr lang="zh-CN" altLang="zh-CN" sz="2000" dirty="0"/>
              <a:t>；而与美国的贸易下滑</a:t>
            </a:r>
            <a:r>
              <a:rPr lang="en-US" altLang="zh-CN" sz="2000" dirty="0"/>
              <a:t>8.7%</a:t>
            </a:r>
            <a:r>
              <a:rPr lang="zh-CN" altLang="zh-CN" sz="2000" dirty="0"/>
              <a:t>。民营企业进出口继续增长，达到</a:t>
            </a:r>
            <a:r>
              <a:rPr lang="en-US" altLang="zh-CN" sz="2000" dirty="0"/>
              <a:t>14.33</a:t>
            </a:r>
            <a:r>
              <a:rPr lang="zh-CN" altLang="zh-CN" sz="2000" dirty="0"/>
              <a:t>万亿元，增幅为</a:t>
            </a:r>
            <a:r>
              <a:rPr lang="en-US" altLang="zh-CN" sz="2000" dirty="0"/>
              <a:t>6%</a:t>
            </a:r>
            <a:r>
              <a:rPr lang="zh-CN" altLang="zh-CN" sz="2000" dirty="0"/>
              <a:t>，而外商投资企业进出口则下降</a:t>
            </a:r>
            <a:r>
              <a:rPr lang="en-US" altLang="zh-CN" sz="2000" dirty="0"/>
              <a:t>9.6%</a:t>
            </a:r>
            <a:r>
              <a:rPr lang="zh-CN" altLang="zh-CN" sz="2000" dirty="0"/>
              <a:t>。此外，我国对</a:t>
            </a:r>
            <a:r>
              <a:rPr lang="en-US" altLang="zh-CN" sz="2000" dirty="0"/>
              <a:t>“</a:t>
            </a:r>
            <a:r>
              <a:rPr lang="zh-CN" altLang="zh-CN" sz="2000" dirty="0"/>
              <a:t>一带一路</a:t>
            </a:r>
            <a:r>
              <a:rPr lang="en-US" altLang="zh-CN" sz="2000" dirty="0"/>
              <a:t>”</a:t>
            </a:r>
            <a:r>
              <a:rPr lang="zh-CN" altLang="zh-CN" sz="2000" dirty="0"/>
              <a:t>共建国家的贸易额增长</a:t>
            </a:r>
            <a:r>
              <a:rPr lang="en-US" altLang="zh-CN" sz="2000" dirty="0"/>
              <a:t>3.6%</a:t>
            </a:r>
            <a:r>
              <a:rPr lang="zh-CN" altLang="zh-CN" sz="2000" dirty="0"/>
              <a:t>。</a:t>
            </a:r>
          </a:p>
          <a:p>
            <a:endParaRPr lang="zh-CN" altLang="en-US" sz="2400" dirty="0"/>
          </a:p>
        </p:txBody>
      </p:sp>
    </p:spTree>
    <p:extLst>
      <p:ext uri="{BB962C8B-B14F-4D97-AF65-F5344CB8AC3E}">
        <p14:creationId xmlns:p14="http://schemas.microsoft.com/office/powerpoint/2010/main" val="106027923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标题 1"/>
          <p:cNvSpPr>
            <a:spLocks noGrp="1"/>
          </p:cNvSpPr>
          <p:nvPr>
            <p:ph type="title"/>
          </p:nvPr>
        </p:nvSpPr>
        <p:spPr/>
        <p:txBody>
          <a:bodyPr/>
          <a:lstStyle/>
          <a:p>
            <a:r>
              <a:rPr lang="en-US" altLang="zh-CN" sz="2800" i="0">
                <a:ea typeface="宋体" charset="-122"/>
              </a:rPr>
              <a:t>2.2 </a:t>
            </a:r>
            <a:r>
              <a:rPr lang="zh-CN" altLang="en-US" sz="2800" i="0">
                <a:ea typeface="宋体" charset="-122"/>
              </a:rPr>
              <a:t>对外直接投资图</a:t>
            </a:r>
          </a:p>
        </p:txBody>
      </p:sp>
      <p:sp>
        <p:nvSpPr>
          <p:cNvPr id="4" name="Rectangle 3"/>
          <p:cNvSpPr txBox="1">
            <a:spLocks noGrp="1" noChangeArrowheads="1"/>
          </p:cNvSpPr>
          <p:nvPr>
            <p:ph idx="1"/>
          </p:nvPr>
        </p:nvSpPr>
        <p:spPr>
          <a:xfrm>
            <a:off x="539750" y="1268413"/>
            <a:ext cx="8229600" cy="1944687"/>
          </a:xfrm>
          <a:ln w="28575">
            <a:solidFill>
              <a:schemeClr val="tx1"/>
            </a:solidFill>
          </a:ln>
          <a:extLst/>
        </p:spPr>
        <p:txBody>
          <a:bodyPr/>
          <a:lstStyle/>
          <a:p>
            <a:pPr marL="0" indent="457200">
              <a:buFont typeface="Wingdings" pitchFamily="2" charset="2"/>
              <a:buNone/>
            </a:pPr>
            <a:r>
              <a:rPr lang="zh-CN" altLang="zh-CN" sz="2000">
                <a:ea typeface="宋体" charset="-122"/>
              </a:rPr>
              <a:t>如本章前面所说的</a:t>
            </a:r>
            <a:r>
              <a:rPr lang="en-US" altLang="zh-CN" sz="2000">
                <a:ea typeface="宋体" charset="-122"/>
              </a:rPr>
              <a:t>,</a:t>
            </a:r>
            <a:r>
              <a:rPr lang="zh-CN" altLang="zh-CN" sz="2000">
                <a:ea typeface="宋体" charset="-122"/>
              </a:rPr>
              <a:t>当某个国家的一家厂商在另一个国家拥有一家公司时</a:t>
            </a:r>
            <a:r>
              <a:rPr lang="en-US" altLang="zh-CN" sz="2000">
                <a:ea typeface="宋体" charset="-122"/>
              </a:rPr>
              <a:t>,</a:t>
            </a:r>
            <a:r>
              <a:rPr lang="zh-CN" altLang="zh-CN" sz="2000">
                <a:ea typeface="宋体" charset="-122"/>
              </a:rPr>
              <a:t>对外直接投资</a:t>
            </a:r>
            <a:r>
              <a:rPr lang="en-US" altLang="zh-CN" sz="2000">
                <a:ea typeface="宋体" charset="-122"/>
              </a:rPr>
              <a:t>(FDI)</a:t>
            </a:r>
            <a:r>
              <a:rPr lang="zh-CN" altLang="zh-CN" sz="2000">
                <a:ea typeface="宋体" charset="-122"/>
              </a:rPr>
              <a:t>就发生了。</a:t>
            </a:r>
            <a:endParaRPr lang="en-US" altLang="zh-CN" sz="2000">
              <a:ea typeface="宋体" charset="-122"/>
            </a:endParaRPr>
          </a:p>
          <a:p>
            <a:pPr marL="0" indent="457200">
              <a:buFont typeface="Wingdings" pitchFamily="2" charset="2"/>
              <a:buNone/>
            </a:pPr>
            <a:r>
              <a:rPr lang="zh-CN" altLang="zh-CN" sz="2000">
                <a:ea typeface="宋体" charset="-122"/>
              </a:rPr>
              <a:t>图</a:t>
            </a:r>
            <a:r>
              <a:rPr lang="en-US" altLang="zh-CN" sz="2000">
                <a:ea typeface="宋体" charset="-122"/>
              </a:rPr>
              <a:t>1</a:t>
            </a:r>
            <a:r>
              <a:rPr lang="zh-CN" altLang="zh-CN" sz="2000">
                <a:ea typeface="宋体" charset="-122"/>
              </a:rPr>
              <a:t>—</a:t>
            </a:r>
            <a:r>
              <a:rPr lang="en-US" altLang="zh-CN" sz="2000">
                <a:ea typeface="宋体" charset="-122"/>
              </a:rPr>
              <a:t>6 </a:t>
            </a:r>
            <a:r>
              <a:rPr lang="zh-CN" altLang="zh-CN" sz="2000">
                <a:ea typeface="宋体" charset="-122"/>
              </a:rPr>
              <a:t>展示了</a:t>
            </a:r>
            <a:r>
              <a:rPr lang="en-US" altLang="zh-CN" sz="2000">
                <a:ea typeface="宋体" charset="-122"/>
              </a:rPr>
              <a:t>2000</a:t>
            </a:r>
            <a:r>
              <a:rPr lang="zh-CN" altLang="zh-CN" sz="2000">
                <a:ea typeface="宋体" charset="-122"/>
              </a:rPr>
              <a:t>年主要的</a:t>
            </a:r>
            <a:r>
              <a:rPr lang="en-US" altLang="zh-CN" sz="2000">
                <a:ea typeface="宋体" charset="-122"/>
              </a:rPr>
              <a:t> FDI </a:t>
            </a:r>
            <a:r>
              <a:rPr lang="zh-CN" altLang="zh-CN" sz="2000">
                <a:ea typeface="宋体" charset="-122"/>
              </a:rPr>
              <a:t>流动</a:t>
            </a:r>
            <a:r>
              <a:rPr lang="en-US" altLang="zh-CN" sz="2000">
                <a:ea typeface="宋体" charset="-122"/>
              </a:rPr>
              <a:t>,</a:t>
            </a:r>
            <a:r>
              <a:rPr lang="zh-CN" altLang="zh-CN" sz="2000">
                <a:ea typeface="宋体" charset="-122"/>
              </a:rPr>
              <a:t>流量的大小以线条的宽度表示。如同在分析移民问题时所做的那样</a:t>
            </a:r>
            <a:r>
              <a:rPr lang="en-US" altLang="zh-CN" sz="2000">
                <a:ea typeface="宋体" charset="-122"/>
              </a:rPr>
              <a:t>,</a:t>
            </a:r>
            <a:r>
              <a:rPr lang="zh-CN" altLang="zh-CN" sz="2000">
                <a:ea typeface="宋体" charset="-122"/>
              </a:rPr>
              <a:t>我们再次将两个来源的信息结合在一起</a:t>
            </a:r>
            <a:r>
              <a:rPr lang="en-US" altLang="zh-CN" sz="2000">
                <a:ea typeface="宋体" charset="-122"/>
              </a:rPr>
              <a:t>: (1) </a:t>
            </a:r>
            <a:r>
              <a:rPr lang="zh-CN" altLang="zh-CN" sz="2000">
                <a:ea typeface="宋体" charset="-122"/>
              </a:rPr>
              <a:t>流入或流出</a:t>
            </a:r>
            <a:r>
              <a:rPr lang="en-US" altLang="zh-CN" sz="2000">
                <a:ea typeface="宋体" charset="-122"/>
              </a:rPr>
              <a:t>OECD</a:t>
            </a:r>
            <a:r>
              <a:rPr lang="zh-CN" altLang="zh-CN" sz="2000">
                <a:ea typeface="宋体" charset="-122"/>
              </a:rPr>
              <a:t>国家的</a:t>
            </a:r>
            <a:r>
              <a:rPr lang="en-US" altLang="zh-CN" sz="2000">
                <a:ea typeface="宋体" charset="-122"/>
              </a:rPr>
              <a:t>FDI</a:t>
            </a:r>
            <a:r>
              <a:rPr lang="zh-CN" altLang="zh-CN" sz="2000">
                <a:ea typeface="宋体" charset="-122"/>
              </a:rPr>
              <a:t>流量</a:t>
            </a:r>
            <a:r>
              <a:rPr lang="en-US" altLang="zh-CN" sz="2000">
                <a:ea typeface="宋体" charset="-122"/>
              </a:rPr>
              <a:t>,</a:t>
            </a:r>
            <a:r>
              <a:rPr lang="zh-CN" altLang="zh-CN" sz="2000">
                <a:ea typeface="宋体" charset="-122"/>
              </a:rPr>
              <a:t>用一国指向另一国的箭头表示</a:t>
            </a:r>
            <a:r>
              <a:rPr lang="en-US" altLang="zh-CN" sz="2000">
                <a:ea typeface="宋体" charset="-122"/>
              </a:rPr>
              <a:t>; (2) </a:t>
            </a:r>
            <a:r>
              <a:rPr lang="zh-CN" altLang="zh-CN" sz="2000">
                <a:ea typeface="宋体" charset="-122"/>
              </a:rPr>
              <a:t>从世界流入非洲、亚洲和拉丁美洲的</a:t>
            </a:r>
            <a:r>
              <a:rPr lang="en-US" altLang="zh-CN" sz="2000">
                <a:ea typeface="宋体" charset="-122"/>
              </a:rPr>
              <a:t>FDI</a:t>
            </a:r>
            <a:r>
              <a:rPr lang="zh-CN" altLang="zh-CN" sz="2000">
                <a:ea typeface="宋体" charset="-122"/>
              </a:rPr>
              <a:t>流量。</a:t>
            </a:r>
          </a:p>
        </p:txBody>
      </p:sp>
      <p:sp>
        <p:nvSpPr>
          <p:cNvPr id="6" name="Rectangle 14" descr="羊皮纸"/>
          <p:cNvSpPr>
            <a:spLocks noChangeArrowheads="1"/>
          </p:cNvSpPr>
          <p:nvPr/>
        </p:nvSpPr>
        <p:spPr bwMode="auto">
          <a:xfrm>
            <a:off x="542925" y="3481388"/>
            <a:ext cx="8275638" cy="1079500"/>
          </a:xfrm>
          <a:prstGeom prst="rect">
            <a:avLst/>
          </a:prstGeom>
          <a:blipFill dpi="0" rotWithShape="0">
            <a:blip r:embed="rId2"/>
            <a:srcRect/>
            <a:tile tx="0" ty="0" sx="100000" sy="100000" flip="none" algn="tl"/>
          </a:blipFill>
          <a:ln w="76200">
            <a:solidFill>
              <a:srgbClr val="006600"/>
            </a:solidFill>
            <a:miter lim="800000"/>
            <a:headEnd/>
            <a:tailEnd/>
          </a:ln>
        </p:spPr>
        <p:txBody>
          <a:bodyPr>
            <a:spAutoFit/>
          </a:bodyPr>
          <a:lstStyle/>
          <a:p>
            <a:pPr>
              <a:lnSpc>
                <a:spcPct val="110000"/>
              </a:lnSpc>
              <a:spcBef>
                <a:spcPct val="20000"/>
              </a:spcBef>
              <a:buClr>
                <a:srgbClr val="993300"/>
              </a:buClr>
            </a:pPr>
            <a:r>
              <a:rPr lang="en-US" altLang="zh-CN" sz="2000">
                <a:solidFill>
                  <a:srgbClr val="080808"/>
                </a:solidFill>
              </a:rPr>
              <a:t>2000</a:t>
            </a:r>
            <a:r>
              <a:rPr lang="zh-CN" altLang="zh-CN" sz="2000">
                <a:solidFill>
                  <a:srgbClr val="080808"/>
                </a:solidFill>
              </a:rPr>
              <a:t>年</a:t>
            </a:r>
            <a:r>
              <a:rPr lang="en-US" altLang="zh-CN" sz="2000">
                <a:solidFill>
                  <a:srgbClr val="080808"/>
                </a:solidFill>
              </a:rPr>
              <a:t>,</a:t>
            </a:r>
            <a:r>
              <a:rPr lang="zh-CN" altLang="zh-CN" sz="2000">
                <a:solidFill>
                  <a:srgbClr val="080808"/>
                </a:solidFill>
              </a:rPr>
              <a:t>有</a:t>
            </a:r>
            <a:r>
              <a:rPr lang="en-US" altLang="zh-CN" sz="2000">
                <a:solidFill>
                  <a:srgbClr val="080808"/>
                </a:solidFill>
              </a:rPr>
              <a:t>1.3</a:t>
            </a:r>
            <a:r>
              <a:rPr lang="zh-CN" altLang="zh-CN" sz="2000">
                <a:solidFill>
                  <a:srgbClr val="080808"/>
                </a:solidFill>
              </a:rPr>
              <a:t>兆美元的</a:t>
            </a:r>
            <a:r>
              <a:rPr lang="en-US" altLang="zh-CN" sz="2000">
                <a:solidFill>
                  <a:srgbClr val="080808"/>
                </a:solidFill>
              </a:rPr>
              <a:t>FDI</a:t>
            </a:r>
            <a:r>
              <a:rPr lang="zh-CN" altLang="zh-CN" sz="2000">
                <a:solidFill>
                  <a:srgbClr val="080808"/>
                </a:solidFill>
              </a:rPr>
              <a:t>流入或流出</a:t>
            </a:r>
            <a:r>
              <a:rPr lang="en-US" altLang="zh-CN" sz="2000">
                <a:solidFill>
                  <a:srgbClr val="080808"/>
                </a:solidFill>
              </a:rPr>
              <a:t>OECD</a:t>
            </a:r>
            <a:r>
              <a:rPr lang="zh-CN" altLang="zh-CN" sz="2000">
                <a:solidFill>
                  <a:srgbClr val="080808"/>
                </a:solidFill>
              </a:rPr>
              <a:t>成员国家</a:t>
            </a:r>
            <a:r>
              <a:rPr lang="en-US" altLang="zh-CN" sz="2000">
                <a:solidFill>
                  <a:srgbClr val="080808"/>
                </a:solidFill>
              </a:rPr>
              <a:t>, </a:t>
            </a:r>
            <a:r>
              <a:rPr lang="zh-CN" altLang="zh-CN" sz="2000">
                <a:solidFill>
                  <a:srgbClr val="080808"/>
                </a:solidFill>
              </a:rPr>
              <a:t>意味着这么多价值的企业或资产被外国公司所购买</a:t>
            </a:r>
            <a:r>
              <a:rPr lang="en-US" altLang="zh-CN" sz="2000">
                <a:solidFill>
                  <a:srgbClr val="080808"/>
                </a:solidFill>
              </a:rPr>
              <a:t>(</a:t>
            </a:r>
            <a:r>
              <a:rPr lang="zh-CN" altLang="zh-CN" sz="2000">
                <a:solidFill>
                  <a:srgbClr val="080808"/>
                </a:solidFill>
              </a:rPr>
              <a:t>部分或全部</a:t>
            </a:r>
            <a:r>
              <a:rPr lang="en-US" altLang="zh-CN" sz="2000">
                <a:solidFill>
                  <a:srgbClr val="080808"/>
                </a:solidFill>
              </a:rPr>
              <a:t>)</a:t>
            </a:r>
            <a:r>
              <a:rPr lang="zh-CN" altLang="zh-CN" sz="2000">
                <a:solidFill>
                  <a:srgbClr val="080808"/>
                </a:solidFill>
              </a:rPr>
              <a:t>。这个数值超过了</a:t>
            </a:r>
            <a:r>
              <a:rPr lang="en-US" altLang="zh-CN" sz="2000">
                <a:solidFill>
                  <a:srgbClr val="080808"/>
                </a:solidFill>
              </a:rPr>
              <a:t>2000</a:t>
            </a:r>
            <a:r>
              <a:rPr lang="zh-CN" altLang="zh-CN" sz="2000">
                <a:solidFill>
                  <a:srgbClr val="080808"/>
                </a:solidFill>
              </a:rPr>
              <a:t>年世界</a:t>
            </a:r>
            <a:r>
              <a:rPr lang="en-US" altLang="zh-CN" sz="2000">
                <a:solidFill>
                  <a:srgbClr val="080808"/>
                </a:solidFill>
              </a:rPr>
              <a:t>FDI</a:t>
            </a:r>
            <a:r>
              <a:rPr lang="zh-CN" altLang="zh-CN" sz="2000">
                <a:solidFill>
                  <a:srgbClr val="080808"/>
                </a:solidFill>
              </a:rPr>
              <a:t>总量</a:t>
            </a:r>
            <a:r>
              <a:rPr lang="en-US" altLang="zh-CN" sz="2000">
                <a:solidFill>
                  <a:srgbClr val="080808"/>
                </a:solidFill>
              </a:rPr>
              <a:t>1.4</a:t>
            </a:r>
            <a:r>
              <a:rPr lang="zh-CN" altLang="zh-CN" sz="2000">
                <a:solidFill>
                  <a:srgbClr val="080808"/>
                </a:solidFill>
              </a:rPr>
              <a:t>兆美元的</a:t>
            </a:r>
            <a:r>
              <a:rPr lang="en-US" altLang="zh-CN" sz="2000">
                <a:solidFill>
                  <a:srgbClr val="080808"/>
                </a:solidFill>
              </a:rPr>
              <a:t>90%</a:t>
            </a:r>
            <a:r>
              <a:rPr lang="zh-CN" altLang="zh-CN" sz="2000">
                <a:solidFill>
                  <a:srgbClr val="080808"/>
                </a:solidFill>
              </a:rPr>
              <a:t>。</a:t>
            </a:r>
            <a:endParaRPr kumimoji="1" lang="zh-CN" altLang="en-US" sz="2000" b="1">
              <a:solidFill>
                <a:srgbClr val="1C1C1C"/>
              </a:solidFill>
              <a:latin typeface="宋体" charset="-122"/>
            </a:endParaRPr>
          </a:p>
        </p:txBody>
      </p:sp>
      <p:sp>
        <p:nvSpPr>
          <p:cNvPr id="46084" name="Rectangle 3"/>
          <p:cNvSpPr txBox="1">
            <a:spLocks noChangeArrowheads="1"/>
          </p:cNvSpPr>
          <p:nvPr/>
        </p:nvSpPr>
        <p:spPr bwMode="auto">
          <a:xfrm>
            <a:off x="542925" y="4797425"/>
            <a:ext cx="8229600" cy="1152525"/>
          </a:xfrm>
          <a:prstGeom prst="rect">
            <a:avLst/>
          </a:prstGeom>
          <a:noFill/>
          <a:ln w="28575">
            <a:solidFill>
              <a:schemeClr val="tx1"/>
            </a:solidFill>
            <a:miter lim="800000"/>
            <a:headEnd/>
            <a:tailEnd/>
          </a:ln>
        </p:spPr>
        <p:txBody>
          <a:bodyPr/>
          <a:lstStyle/>
          <a:p>
            <a:pPr indent="457200">
              <a:spcBef>
                <a:spcPct val="20000"/>
              </a:spcBef>
              <a:buClr>
                <a:srgbClr val="5BBE4E"/>
              </a:buClr>
              <a:buFont typeface="Wingdings" pitchFamily="2" charset="2"/>
              <a:buNone/>
            </a:pPr>
            <a:r>
              <a:rPr lang="zh-CN" altLang="zh-CN" sz="2000">
                <a:solidFill>
                  <a:srgbClr val="080808"/>
                </a:solidFill>
              </a:rPr>
              <a:t>因此</a:t>
            </a:r>
            <a:r>
              <a:rPr lang="en-US" altLang="zh-CN" sz="2000">
                <a:solidFill>
                  <a:srgbClr val="080808"/>
                </a:solidFill>
              </a:rPr>
              <a:t>,</a:t>
            </a:r>
            <a:r>
              <a:rPr lang="zh-CN" altLang="zh-CN" sz="2000">
                <a:solidFill>
                  <a:srgbClr val="080808"/>
                </a:solidFill>
              </a:rPr>
              <a:t>与在分析移民问题时所发现的不同</a:t>
            </a:r>
            <a:r>
              <a:rPr lang="en-US" altLang="zh-CN" sz="2000">
                <a:solidFill>
                  <a:srgbClr val="080808"/>
                </a:solidFill>
              </a:rPr>
              <a:t>,</a:t>
            </a:r>
            <a:r>
              <a:rPr lang="zh-CN" altLang="zh-CN" sz="2000">
                <a:solidFill>
                  <a:srgbClr val="080808"/>
                </a:solidFill>
              </a:rPr>
              <a:t>绝大多数</a:t>
            </a:r>
            <a:r>
              <a:rPr lang="en-US" altLang="zh-CN" sz="2000">
                <a:solidFill>
                  <a:srgbClr val="080808"/>
                </a:solidFill>
              </a:rPr>
              <a:t>FDI</a:t>
            </a:r>
            <a:r>
              <a:rPr lang="zh-CN" altLang="zh-CN" sz="2000">
                <a:solidFill>
                  <a:srgbClr val="080808"/>
                </a:solidFill>
              </a:rPr>
              <a:t>都涉及流入或流出</a:t>
            </a:r>
            <a:r>
              <a:rPr lang="en-US" altLang="zh-CN" sz="2000">
                <a:solidFill>
                  <a:srgbClr val="080808"/>
                </a:solidFill>
              </a:rPr>
              <a:t>OECD</a:t>
            </a:r>
            <a:r>
              <a:rPr lang="zh-CN" altLang="zh-CN" sz="2000">
                <a:solidFill>
                  <a:srgbClr val="080808"/>
                </a:solidFill>
              </a:rPr>
              <a:t>国家。</a:t>
            </a:r>
            <a:r>
              <a:rPr lang="en-US" altLang="zh-CN" sz="2000">
                <a:solidFill>
                  <a:srgbClr val="080808"/>
                </a:solidFill>
              </a:rPr>
              <a:t>FDI</a:t>
            </a:r>
            <a:r>
              <a:rPr lang="zh-CN" altLang="zh-CN" sz="2000">
                <a:solidFill>
                  <a:srgbClr val="080808"/>
                </a:solidFill>
              </a:rPr>
              <a:t>在富裕国家之间流动的高集中度甚至超过了相应的国际贸易流量集中度。</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p:cNvSpPr>
            <a:spLocks noGrp="1"/>
          </p:cNvSpPr>
          <p:nvPr>
            <p:ph type="body" sz="half" idx="2"/>
          </p:nvPr>
        </p:nvSpPr>
        <p:spPr>
          <a:xfrm>
            <a:off x="9525" y="5222875"/>
            <a:ext cx="9134475" cy="1655763"/>
          </a:xfrm>
        </p:spPr>
        <p:txBody>
          <a:bodyPr/>
          <a:lstStyle/>
          <a:p>
            <a:pPr algn="ctr"/>
            <a:r>
              <a:rPr lang="zh-CN" altLang="zh-CN" sz="1800" b="1">
                <a:ea typeface="宋体" charset="-122"/>
              </a:rPr>
              <a:t>图</a:t>
            </a:r>
            <a:r>
              <a:rPr lang="en-US" altLang="zh-CN" sz="1800" b="1">
                <a:ea typeface="宋体" charset="-122"/>
              </a:rPr>
              <a:t>1</a:t>
            </a:r>
            <a:r>
              <a:rPr lang="zh-CN" altLang="zh-CN" sz="1800" b="1">
                <a:ea typeface="宋体" charset="-122"/>
              </a:rPr>
              <a:t>—</a:t>
            </a:r>
            <a:r>
              <a:rPr lang="en-US" altLang="zh-CN" sz="1800" b="1">
                <a:ea typeface="宋体" charset="-122"/>
              </a:rPr>
              <a:t>6</a:t>
            </a:r>
            <a:r>
              <a:rPr lang="zh-CN" altLang="zh-CN" sz="1800" b="1">
                <a:ea typeface="宋体" charset="-122"/>
              </a:rPr>
              <a:t>　</a:t>
            </a:r>
            <a:r>
              <a:rPr lang="en-US" altLang="zh-CN" sz="1800" b="1">
                <a:ea typeface="宋体" charset="-122"/>
              </a:rPr>
              <a:t>2000</a:t>
            </a:r>
            <a:r>
              <a:rPr lang="zh-CN" altLang="zh-CN" sz="1800" b="1">
                <a:ea typeface="宋体" charset="-122"/>
              </a:rPr>
              <a:t>年对外直接投资流量</a:t>
            </a:r>
            <a:r>
              <a:rPr lang="en-US" altLang="zh-CN" sz="1800" b="1">
                <a:ea typeface="宋体" charset="-122"/>
              </a:rPr>
              <a:t>(</a:t>
            </a:r>
            <a:r>
              <a:rPr lang="zh-CN" altLang="zh-CN" sz="1800" b="1">
                <a:ea typeface="宋体" charset="-122"/>
              </a:rPr>
              <a:t>十亿美元</a:t>
            </a:r>
            <a:r>
              <a:rPr lang="en-US" altLang="zh-CN" sz="1800" b="1">
                <a:ea typeface="宋体" charset="-122"/>
              </a:rPr>
              <a:t>)</a:t>
            </a:r>
          </a:p>
          <a:p>
            <a:r>
              <a:rPr lang="zh-CN" altLang="zh-CN" sz="1600">
                <a:ea typeface="宋体" charset="-122"/>
              </a:rPr>
              <a:t>本图展示了</a:t>
            </a:r>
            <a:r>
              <a:rPr lang="en-US" altLang="zh-CN" sz="1600">
                <a:ea typeface="宋体" charset="-122"/>
              </a:rPr>
              <a:t>2000</a:t>
            </a:r>
            <a:r>
              <a:rPr lang="zh-CN" altLang="zh-CN" sz="1600">
                <a:ea typeface="宋体" charset="-122"/>
              </a:rPr>
              <a:t>年世界上所选国家和地区之间的对外直接投资流量</a:t>
            </a:r>
            <a:r>
              <a:rPr lang="en-US" altLang="zh-CN" sz="1600">
                <a:ea typeface="宋体" charset="-122"/>
              </a:rPr>
              <a:t>,</a:t>
            </a:r>
            <a:r>
              <a:rPr lang="zh-CN" altLang="zh-CN" sz="1600">
                <a:ea typeface="宋体" charset="-122"/>
              </a:rPr>
              <a:t>以十亿美元为单位。投资流量以线条的宽度表示</a:t>
            </a:r>
            <a:r>
              <a:rPr lang="en-US" altLang="zh-CN" sz="1600">
                <a:ea typeface="宋体" charset="-122"/>
              </a:rPr>
              <a:t>,</a:t>
            </a:r>
            <a:r>
              <a:rPr lang="zh-CN" altLang="zh-CN" sz="1600">
                <a:ea typeface="宋体" charset="-122"/>
              </a:rPr>
              <a:t>最粗的线条表示最大的流量</a:t>
            </a:r>
            <a:r>
              <a:rPr lang="en-US" altLang="zh-CN" sz="1600">
                <a:ea typeface="宋体" charset="-122"/>
              </a:rPr>
              <a:t>,</a:t>
            </a:r>
            <a:r>
              <a:rPr lang="zh-CN" altLang="zh-CN" sz="1600">
                <a:ea typeface="宋体" charset="-122"/>
              </a:rPr>
              <a:t>虚线表示最小的流量。</a:t>
            </a:r>
          </a:p>
          <a:p>
            <a:r>
              <a:rPr lang="zh-CN" altLang="zh-CN" sz="1600">
                <a:ea typeface="宋体" charset="-122"/>
              </a:rPr>
              <a:t>资料来源</a:t>
            </a:r>
            <a:r>
              <a:rPr lang="en-US" altLang="zh-CN" sz="1600">
                <a:ea typeface="宋体" charset="-122"/>
              </a:rPr>
              <a:t>:</a:t>
            </a:r>
            <a:r>
              <a:rPr lang="zh-CN" altLang="zh-CN" sz="1600">
                <a:ea typeface="宋体" charset="-122"/>
              </a:rPr>
              <a:t>经济合作与发展组织以及联合国对外投资数据</a:t>
            </a:r>
            <a:r>
              <a:rPr lang="zh-CN" altLang="zh-CN" sz="1800">
                <a:ea typeface="宋体" charset="-122"/>
              </a:rPr>
              <a:t>。</a:t>
            </a:r>
            <a:endParaRPr lang="zh-CN" altLang="en-US" sz="1800" b="1">
              <a:ea typeface="宋体" charset="-122"/>
            </a:endParaRPr>
          </a:p>
        </p:txBody>
      </p:sp>
      <p:pic>
        <p:nvPicPr>
          <p:cNvPr id="47106" name="1A6.EPS"/>
          <p:cNvPicPr>
            <a:picLocks noGrp="1"/>
          </p:cNvPicPr>
          <p:nvPr>
            <p:ph type="pic" idx="1"/>
          </p:nvPr>
        </p:nvPicPr>
        <p:blipFill>
          <a:blip r:embed="rId2"/>
          <a:srcRect t="1476" b="1476"/>
          <a:stretch>
            <a:fillRect/>
          </a:stretch>
        </p:blipFill>
        <p:spPr>
          <a:xfrm>
            <a:off x="1116013" y="333375"/>
            <a:ext cx="7272337" cy="4824413"/>
          </a:xfr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xmlns="" id="{B18E0846-E459-4844-80D2-F3FBDE276463}"/>
              </a:ext>
            </a:extLst>
          </p:cNvPr>
          <p:cNvPicPr>
            <a:picLocks noChangeAspect="1"/>
          </p:cNvPicPr>
          <p:nvPr/>
        </p:nvPicPr>
        <p:blipFill>
          <a:blip r:embed="rId3">
            <a:clrChange>
              <a:clrFrom>
                <a:srgbClr val="FFFFFF"/>
              </a:clrFrom>
              <a:clrTo>
                <a:srgbClr val="FFFFFF">
                  <a:alpha val="0"/>
                </a:srgbClr>
              </a:clrTo>
            </a:clrChange>
            <a:duotone>
              <a:prstClr val="black"/>
              <a:schemeClr val="accent4">
                <a:tint val="45000"/>
                <a:satMod val="400000"/>
              </a:schemeClr>
            </a:duotone>
          </a:blip>
          <a:stretch>
            <a:fillRect/>
          </a:stretch>
        </p:blipFill>
        <p:spPr>
          <a:xfrm>
            <a:off x="216938" y="1340768"/>
            <a:ext cx="8710124" cy="4846971"/>
          </a:xfrm>
          <a:prstGeom prst="rect">
            <a:avLst/>
          </a:prstGeom>
        </p:spPr>
      </p:pic>
      <p:pic>
        <p:nvPicPr>
          <p:cNvPr id="6" name="图片 5">
            <a:extLst>
              <a:ext uri="{FF2B5EF4-FFF2-40B4-BE49-F238E27FC236}">
                <a16:creationId xmlns:a16="http://schemas.microsoft.com/office/drawing/2014/main" xmlns="" id="{44617D7C-4254-4930-AD13-0A5F63442A7F}"/>
              </a:ext>
            </a:extLst>
          </p:cNvPr>
          <p:cNvPicPr>
            <a:picLocks noChangeAspect="1"/>
          </p:cNvPicPr>
          <p:nvPr/>
        </p:nvPicPr>
        <p:blipFill>
          <a:blip r:embed="rId4"/>
          <a:stretch>
            <a:fillRect/>
          </a:stretch>
        </p:blipFill>
        <p:spPr>
          <a:xfrm>
            <a:off x="251520" y="980727"/>
            <a:ext cx="6732240" cy="131597"/>
          </a:xfrm>
          <a:prstGeom prst="rect">
            <a:avLst/>
          </a:prstGeom>
        </p:spPr>
      </p:pic>
      <p:sp>
        <p:nvSpPr>
          <p:cNvPr id="10" name="文本框 9">
            <a:extLst>
              <a:ext uri="{FF2B5EF4-FFF2-40B4-BE49-F238E27FC236}">
                <a16:creationId xmlns:a16="http://schemas.microsoft.com/office/drawing/2014/main" xmlns="" id="{55B42112-BDC0-426F-80C1-2771563BFC22}"/>
              </a:ext>
            </a:extLst>
          </p:cNvPr>
          <p:cNvSpPr txBox="1"/>
          <p:nvPr/>
        </p:nvSpPr>
        <p:spPr>
          <a:xfrm>
            <a:off x="3098558" y="5894576"/>
            <a:ext cx="5639198" cy="430887"/>
          </a:xfrm>
          <a:prstGeom prst="rect">
            <a:avLst/>
          </a:prstGeom>
          <a:noFill/>
        </p:spPr>
        <p:txBody>
          <a:bodyPr wrap="square" rtlCol="0">
            <a:spAutoFit/>
          </a:bodyPr>
          <a:lstStyle/>
          <a:p>
            <a:pPr marL="0" marR="0" lvl="0" indent="0" algn="ctr" defTabSz="1218987" rtl="0" eaLnBrk="1" fontAlgn="auto" latinLnBrk="0" hangingPunct="1">
              <a:lnSpc>
                <a:spcPct val="100000"/>
              </a:lnSpc>
              <a:spcBef>
                <a:spcPts val="0"/>
              </a:spcBef>
              <a:spcAft>
                <a:spcPts val="0"/>
              </a:spcAft>
              <a:buClrTx/>
              <a:buSzTx/>
              <a:buFontTx/>
              <a:buNone/>
              <a:tabLst/>
              <a:defRPr/>
            </a:pPr>
            <a:r>
              <a:rPr kumimoji="0" lang="zh-CN" altLang="en-US" sz="2200" b="1" i="0" u="none" strike="noStrike" kern="1200" cap="none" spc="0" normalizeH="0" baseline="0" noProof="0" dirty="0">
                <a:ln>
                  <a:noFill/>
                </a:ln>
                <a:solidFill>
                  <a:srgbClr val="374C81"/>
                </a:solidFill>
                <a:effectLst/>
                <a:uLnTx/>
                <a:uFillTx/>
                <a:latin typeface="Times New Roman" panose="02020603050405020304" pitchFamily="18" charset="0"/>
                <a:ea typeface="黑体" panose="02010609060101010101" pitchFamily="49" charset="-122"/>
                <a:cs typeface="+mn-cs"/>
              </a:rPr>
              <a:t>图</a:t>
            </a:r>
            <a:r>
              <a:rPr kumimoji="0" lang="en-US" altLang="zh-CN" sz="2200" b="1" i="0" u="none" strike="noStrike" kern="1200" cap="none" spc="0" normalizeH="0" baseline="0" noProof="0" dirty="0">
                <a:ln>
                  <a:noFill/>
                </a:ln>
                <a:solidFill>
                  <a:srgbClr val="374C81"/>
                </a:solidFill>
                <a:effectLst/>
                <a:uLnTx/>
                <a:uFillTx/>
                <a:latin typeface="Times New Roman" panose="02020603050405020304" pitchFamily="18" charset="0"/>
                <a:ea typeface="黑体" panose="02010609060101010101" pitchFamily="49" charset="-122"/>
                <a:cs typeface="+mn-cs"/>
              </a:rPr>
              <a:t>1-6  2010</a:t>
            </a:r>
            <a:r>
              <a:rPr kumimoji="0" lang="zh-CN" altLang="en-US" sz="2200" b="1" i="0" u="none" strike="noStrike" kern="1200" cap="none" spc="0" normalizeH="0" baseline="0" noProof="0" dirty="0">
                <a:ln>
                  <a:noFill/>
                </a:ln>
                <a:solidFill>
                  <a:srgbClr val="374C81"/>
                </a:solidFill>
                <a:effectLst/>
                <a:uLnTx/>
                <a:uFillTx/>
                <a:latin typeface="Times New Roman" panose="02020603050405020304" pitchFamily="18" charset="0"/>
                <a:ea typeface="黑体" panose="02010609060101010101" pitchFamily="49" charset="-122"/>
                <a:cs typeface="+mn-cs"/>
              </a:rPr>
              <a:t>年对外直接投资流量（</a:t>
            </a:r>
            <a:r>
              <a:rPr kumimoji="0" lang="en-US" altLang="zh-CN" sz="2200" b="1" i="0" u="none" strike="noStrike" kern="1200" cap="none" spc="0" normalizeH="0" baseline="0" noProof="0" dirty="0">
                <a:ln>
                  <a:noFill/>
                </a:ln>
                <a:solidFill>
                  <a:srgbClr val="374C81"/>
                </a:solidFill>
                <a:effectLst/>
                <a:uLnTx/>
                <a:uFillTx/>
                <a:latin typeface="Times New Roman" panose="02020603050405020304" pitchFamily="18" charset="0"/>
                <a:ea typeface="黑体" panose="02010609060101010101" pitchFamily="49" charset="-122"/>
                <a:cs typeface="+mn-cs"/>
              </a:rPr>
              <a:t>10</a:t>
            </a:r>
            <a:r>
              <a:rPr kumimoji="0" lang="zh-CN" altLang="en-US" sz="2200" b="1" i="0" u="none" strike="noStrike" kern="1200" cap="none" spc="0" normalizeH="0" baseline="0" noProof="0" dirty="0">
                <a:ln>
                  <a:noFill/>
                </a:ln>
                <a:solidFill>
                  <a:srgbClr val="374C81"/>
                </a:solidFill>
                <a:effectLst/>
                <a:uLnTx/>
                <a:uFillTx/>
                <a:latin typeface="Times New Roman" panose="02020603050405020304" pitchFamily="18" charset="0"/>
                <a:ea typeface="黑体" panose="02010609060101010101" pitchFamily="49" charset="-122"/>
                <a:cs typeface="+mn-cs"/>
              </a:rPr>
              <a:t>亿美元）</a:t>
            </a:r>
          </a:p>
        </p:txBody>
      </p:sp>
    </p:spTree>
    <p:extLst>
      <p:ext uri="{BB962C8B-B14F-4D97-AF65-F5344CB8AC3E}">
        <p14:creationId xmlns:p14="http://schemas.microsoft.com/office/powerpoint/2010/main" val="308085708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94ECCEEA-1A7A-4D4D-AE97-4D1D401C6ABF}"/>
              </a:ext>
            </a:extLst>
          </p:cNvPr>
          <p:cNvSpPr txBox="1"/>
          <p:nvPr/>
        </p:nvSpPr>
        <p:spPr>
          <a:xfrm>
            <a:off x="440038" y="1268760"/>
            <a:ext cx="8208912" cy="639919"/>
          </a:xfrm>
          <a:prstGeom prst="rect">
            <a:avLst/>
          </a:prstGeom>
          <a:noFill/>
        </p:spPr>
        <p:txBody>
          <a:bodyPr wrap="square" lIns="0" tIns="0" rIns="0" bIns="0" rtlCol="0">
            <a:spAutoFit/>
          </a:bodyPr>
          <a:lstStyle/>
          <a:p>
            <a:pPr lvl="0" algn="just">
              <a:lnSpc>
                <a:spcPct val="150000"/>
              </a:lnSpc>
              <a:defRPr/>
            </a:pPr>
            <a:r>
              <a:rPr lang="en-US" altLang="zh-CN" sz="3200" b="1" dirty="0">
                <a:solidFill>
                  <a:srgbClr val="374C81"/>
                </a:solidFill>
                <a:latin typeface="Century Gothic"/>
                <a:ea typeface="幼圆" panose="02010509060101010101" pitchFamily="49" charset="-122"/>
              </a:rPr>
              <a:t>A.</a:t>
            </a:r>
            <a:r>
              <a:rPr lang="zh-CN" altLang="en-US" sz="3200" b="1" dirty="0">
                <a:solidFill>
                  <a:srgbClr val="374C81"/>
                </a:solidFill>
              </a:rPr>
              <a:t>按经济体群组分类的</a:t>
            </a:r>
            <a:r>
              <a:rPr lang="en-US" altLang="zh-CN" sz="3200" b="1" dirty="0">
                <a:solidFill>
                  <a:srgbClr val="374C81"/>
                </a:solidFill>
              </a:rPr>
              <a:t>FDI</a:t>
            </a:r>
            <a:r>
              <a:rPr lang="zh-CN" altLang="en-US" sz="3200" b="1" dirty="0">
                <a:solidFill>
                  <a:srgbClr val="374C81"/>
                </a:solidFill>
              </a:rPr>
              <a:t>流入情况</a:t>
            </a:r>
            <a:endParaRPr kumimoji="0" lang="en-US" altLang="zh-CN" sz="3200" b="1"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endParaRPr>
          </a:p>
        </p:txBody>
      </p:sp>
      <p:pic>
        <p:nvPicPr>
          <p:cNvPr id="3" name="图片 2">
            <a:extLst>
              <a:ext uri="{FF2B5EF4-FFF2-40B4-BE49-F238E27FC236}">
                <a16:creationId xmlns:a16="http://schemas.microsoft.com/office/drawing/2014/main" xmlns="" id="{75DB1E92-83F8-446D-822A-176FC13491C7}"/>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433038" y="2065115"/>
            <a:ext cx="8059174" cy="4017765"/>
          </a:xfrm>
          <a:prstGeom prst="rect">
            <a:avLst/>
          </a:prstGeom>
        </p:spPr>
      </p:pic>
      <p:sp>
        <p:nvSpPr>
          <p:cNvPr id="9" name="文本框 14">
            <a:extLst>
              <a:ext uri="{FF2B5EF4-FFF2-40B4-BE49-F238E27FC236}">
                <a16:creationId xmlns:a16="http://schemas.microsoft.com/office/drawing/2014/main" xmlns="" id="{49EECF27-65D5-4C0C-97AE-F8F4AA0598B8}"/>
              </a:ext>
            </a:extLst>
          </p:cNvPr>
          <p:cNvSpPr txBox="1"/>
          <p:nvPr/>
        </p:nvSpPr>
        <p:spPr>
          <a:xfrm>
            <a:off x="565436" y="6082880"/>
            <a:ext cx="5412218" cy="369332"/>
          </a:xfrm>
          <a:prstGeom prst="rect">
            <a:avLst/>
          </a:prstGeom>
          <a:noFill/>
        </p:spPr>
        <p:txBody>
          <a:bodyPr wrap="square" rtlCol="0">
            <a:spAutoFit/>
          </a:bodyPr>
          <a:lstStyle>
            <a:defPPr rtl="0">
              <a:defRPr lang="zh-CN"/>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r>
              <a:rPr lang="zh-CN" altLang="en-US" sz="1800" b="1" dirty="0">
                <a:solidFill>
                  <a:schemeClr val="accent2">
                    <a:lumMod val="50000"/>
                  </a:schemeClr>
                </a:solidFill>
                <a:latin typeface="Times New Roman" panose="02020603050405020304" pitchFamily="18" charset="0"/>
                <a:ea typeface="黑体" panose="02010609060101010101" pitchFamily="49" charset="-122"/>
              </a:rPr>
              <a:t>数据来源：联合国贸发会</a:t>
            </a:r>
            <a:r>
              <a:rPr lang="en-US" altLang="zh-CN" sz="1800" b="1" dirty="0">
                <a:solidFill>
                  <a:schemeClr val="accent2">
                    <a:lumMod val="50000"/>
                  </a:schemeClr>
                </a:solidFill>
                <a:latin typeface="Times New Roman" panose="02020603050405020304" pitchFamily="18" charset="0"/>
                <a:ea typeface="黑体" panose="02010609060101010101" pitchFamily="49" charset="-122"/>
              </a:rPr>
              <a:t>《</a:t>
            </a:r>
            <a:r>
              <a:rPr lang="zh-CN" altLang="en-US" sz="1800" b="1" dirty="0">
                <a:solidFill>
                  <a:schemeClr val="accent2">
                    <a:lumMod val="50000"/>
                  </a:schemeClr>
                </a:solidFill>
                <a:latin typeface="Times New Roman" panose="02020603050405020304" pitchFamily="18" charset="0"/>
                <a:ea typeface="黑体" panose="02010609060101010101" pitchFamily="49" charset="-122"/>
              </a:rPr>
              <a:t>世界投资报告</a:t>
            </a:r>
            <a:r>
              <a:rPr lang="en-US" altLang="zh-CN" sz="1800" b="1" dirty="0">
                <a:solidFill>
                  <a:schemeClr val="accent2">
                    <a:lumMod val="50000"/>
                  </a:schemeClr>
                </a:solidFill>
                <a:latin typeface="Times New Roman" panose="02020603050405020304" pitchFamily="18" charset="0"/>
                <a:ea typeface="黑体" panose="02010609060101010101" pitchFamily="49" charset="-122"/>
              </a:rPr>
              <a:t>2017》</a:t>
            </a:r>
            <a:r>
              <a:rPr lang="zh-CN" altLang="en-US" sz="1800" b="1" dirty="0">
                <a:solidFill>
                  <a:schemeClr val="accent2">
                    <a:lumMod val="50000"/>
                  </a:schemeClr>
                </a:solidFill>
                <a:latin typeface="Times New Roman" panose="02020603050405020304" pitchFamily="18" charset="0"/>
                <a:ea typeface="黑体" panose="02010609060101010101" pitchFamily="49" charset="-122"/>
              </a:rPr>
              <a:t>。</a:t>
            </a:r>
          </a:p>
        </p:txBody>
      </p:sp>
      <p:pic>
        <p:nvPicPr>
          <p:cNvPr id="11" name="图片 10">
            <a:extLst>
              <a:ext uri="{FF2B5EF4-FFF2-40B4-BE49-F238E27FC236}">
                <a16:creationId xmlns:a16="http://schemas.microsoft.com/office/drawing/2014/main" xmlns="" id="{507FFA53-F34A-40B6-AF7B-C2D58AC1A4B6}"/>
              </a:ext>
            </a:extLst>
          </p:cNvPr>
          <p:cNvPicPr>
            <a:picLocks noChangeAspect="1"/>
          </p:cNvPicPr>
          <p:nvPr/>
        </p:nvPicPr>
        <p:blipFill>
          <a:blip r:embed="rId4"/>
          <a:stretch>
            <a:fillRect/>
          </a:stretch>
        </p:blipFill>
        <p:spPr>
          <a:xfrm>
            <a:off x="251520" y="980727"/>
            <a:ext cx="6732240" cy="131597"/>
          </a:xfrm>
          <a:prstGeom prst="rect">
            <a:avLst/>
          </a:prstGeom>
        </p:spPr>
      </p:pic>
    </p:spTree>
    <p:extLst>
      <p:ext uri="{BB962C8B-B14F-4D97-AF65-F5344CB8AC3E}">
        <p14:creationId xmlns:p14="http://schemas.microsoft.com/office/powerpoint/2010/main" val="875725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94ECCEEA-1A7A-4D4D-AE97-4D1D401C6ABF}"/>
              </a:ext>
            </a:extLst>
          </p:cNvPr>
          <p:cNvSpPr txBox="1"/>
          <p:nvPr/>
        </p:nvSpPr>
        <p:spPr>
          <a:xfrm>
            <a:off x="544722" y="1184063"/>
            <a:ext cx="8208912" cy="639919"/>
          </a:xfrm>
          <a:prstGeom prst="rect">
            <a:avLst/>
          </a:prstGeom>
          <a:noFill/>
        </p:spPr>
        <p:txBody>
          <a:bodyPr wrap="square" lIns="0" tIns="0" rIns="0" bIns="0" rtlCol="0">
            <a:spAutoFit/>
          </a:bodyPr>
          <a:lstStyle/>
          <a:p>
            <a:pPr marL="0" marR="0" lvl="0" indent="0" algn="just" defTabSz="1218987"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rPr>
              <a:t>B. FDI</a:t>
            </a:r>
            <a:r>
              <a:rPr kumimoji="0" lang="zh-CN" altLang="en-US" sz="3200" b="1"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rPr>
              <a:t>流入量最多的十个经济体</a:t>
            </a:r>
            <a:endParaRPr kumimoji="0" lang="en-US" altLang="zh-CN" sz="3200" b="1"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endParaRPr>
          </a:p>
        </p:txBody>
      </p:sp>
      <p:grpSp>
        <p:nvGrpSpPr>
          <p:cNvPr id="13" name="组合 12">
            <a:extLst>
              <a:ext uri="{FF2B5EF4-FFF2-40B4-BE49-F238E27FC236}">
                <a16:creationId xmlns:a16="http://schemas.microsoft.com/office/drawing/2014/main" xmlns="" id="{0604DFDE-E8AC-4098-8044-CCFF5743AEDD}"/>
              </a:ext>
            </a:extLst>
          </p:cNvPr>
          <p:cNvGrpSpPr/>
          <p:nvPr/>
        </p:nvGrpSpPr>
        <p:grpSpPr>
          <a:xfrm>
            <a:off x="565436" y="1895721"/>
            <a:ext cx="7849039" cy="4544932"/>
            <a:chOff x="599942" y="2845341"/>
            <a:chExt cx="7849039" cy="3733336"/>
          </a:xfrm>
        </p:grpSpPr>
        <p:sp>
          <p:nvSpPr>
            <p:cNvPr id="9" name="文本框 14">
              <a:extLst>
                <a:ext uri="{FF2B5EF4-FFF2-40B4-BE49-F238E27FC236}">
                  <a16:creationId xmlns:a16="http://schemas.microsoft.com/office/drawing/2014/main" xmlns="" id="{49EECF27-65D5-4C0C-97AE-F8F4AA0598B8}"/>
                </a:ext>
              </a:extLst>
            </p:cNvPr>
            <p:cNvSpPr txBox="1"/>
            <p:nvPr/>
          </p:nvSpPr>
          <p:spPr>
            <a:xfrm>
              <a:off x="599942" y="6203651"/>
              <a:ext cx="5412218" cy="369332"/>
            </a:xfrm>
            <a:prstGeom prst="rect">
              <a:avLst/>
            </a:prstGeom>
            <a:noFill/>
          </p:spPr>
          <p:txBody>
            <a:bodyPr wrap="square" rtlCol="0">
              <a:spAutoFit/>
            </a:bodyPr>
            <a:lstStyle>
              <a:defPPr rtl="0">
                <a:defRPr lang="zh-CN"/>
              </a:defPPr>
              <a:lvl1pPr marL="0" algn="l" defTabSz="1218987" rtl="0" eaLnBrk="1" latinLnBrk="0" hangingPunct="1">
                <a:defRPr sz="2400" kern="1200">
                  <a:solidFill>
                    <a:schemeClr val="tx1"/>
                  </a:solidFill>
                  <a:latin typeface="+mn-lt"/>
                  <a:ea typeface="+mn-ea"/>
                  <a:cs typeface="+mn-cs"/>
                </a:defRPr>
              </a:lvl1pPr>
              <a:lvl2pPr marL="609493" algn="l" defTabSz="1218987" rtl="0" eaLnBrk="1" latinLnBrk="0" hangingPunct="1">
                <a:defRPr sz="2400" kern="1200">
                  <a:solidFill>
                    <a:schemeClr val="tx1"/>
                  </a:solidFill>
                  <a:latin typeface="+mn-lt"/>
                  <a:ea typeface="+mn-ea"/>
                  <a:cs typeface="+mn-cs"/>
                </a:defRPr>
              </a:lvl2pPr>
              <a:lvl3pPr marL="1218987" algn="l" defTabSz="1218987" rtl="0" eaLnBrk="1" latinLnBrk="0" hangingPunct="1">
                <a:defRPr sz="2400" kern="1200">
                  <a:solidFill>
                    <a:schemeClr val="tx1"/>
                  </a:solidFill>
                  <a:latin typeface="+mn-lt"/>
                  <a:ea typeface="+mn-ea"/>
                  <a:cs typeface="+mn-cs"/>
                </a:defRPr>
              </a:lvl3pPr>
              <a:lvl4pPr marL="1828480" algn="l" defTabSz="1218987" rtl="0" eaLnBrk="1" latinLnBrk="0" hangingPunct="1">
                <a:defRPr sz="2400" kern="1200">
                  <a:solidFill>
                    <a:schemeClr val="tx1"/>
                  </a:solidFill>
                  <a:latin typeface="+mn-lt"/>
                  <a:ea typeface="+mn-ea"/>
                  <a:cs typeface="+mn-cs"/>
                </a:defRPr>
              </a:lvl4pPr>
              <a:lvl5pPr marL="2437973" algn="l" defTabSz="1218987" rtl="0" eaLnBrk="1" latinLnBrk="0" hangingPunct="1">
                <a:defRPr sz="2400" kern="1200">
                  <a:solidFill>
                    <a:schemeClr val="tx1"/>
                  </a:solidFill>
                  <a:latin typeface="+mn-lt"/>
                  <a:ea typeface="+mn-ea"/>
                  <a:cs typeface="+mn-cs"/>
                </a:defRPr>
              </a:lvl5pPr>
              <a:lvl6pPr marL="3047467" algn="l" defTabSz="1218987" rtl="0" eaLnBrk="1" latinLnBrk="0" hangingPunct="1">
                <a:defRPr sz="2400" kern="1200">
                  <a:solidFill>
                    <a:schemeClr val="tx1"/>
                  </a:solidFill>
                  <a:latin typeface="+mn-lt"/>
                  <a:ea typeface="+mn-ea"/>
                  <a:cs typeface="+mn-cs"/>
                </a:defRPr>
              </a:lvl6pPr>
              <a:lvl7pPr marL="3656960" algn="l" defTabSz="1218987" rtl="0" eaLnBrk="1" latinLnBrk="0" hangingPunct="1">
                <a:defRPr sz="2400" kern="1200">
                  <a:solidFill>
                    <a:schemeClr val="tx1"/>
                  </a:solidFill>
                  <a:latin typeface="+mn-lt"/>
                  <a:ea typeface="+mn-ea"/>
                  <a:cs typeface="+mn-cs"/>
                </a:defRPr>
              </a:lvl7pPr>
              <a:lvl8pPr marL="4266453" algn="l" defTabSz="1218987" rtl="0" eaLnBrk="1" latinLnBrk="0" hangingPunct="1">
                <a:defRPr sz="2400" kern="1200">
                  <a:solidFill>
                    <a:schemeClr val="tx1"/>
                  </a:solidFill>
                  <a:latin typeface="+mn-lt"/>
                  <a:ea typeface="+mn-ea"/>
                  <a:cs typeface="+mn-cs"/>
                </a:defRPr>
              </a:lvl8pPr>
              <a:lvl9pPr marL="4875947" algn="l" defTabSz="1218987" rtl="0" eaLnBrk="1" latinLnBrk="0" hangingPunct="1">
                <a:defRPr sz="2400" kern="1200">
                  <a:solidFill>
                    <a:schemeClr val="tx1"/>
                  </a:solidFill>
                  <a:latin typeface="+mn-lt"/>
                  <a:ea typeface="+mn-ea"/>
                  <a:cs typeface="+mn-cs"/>
                </a:defRPr>
              </a:lvl9pPr>
            </a:lstStyle>
            <a:p>
              <a:pPr marL="0" marR="0" lvl="0" indent="0" algn="l" defTabSz="1218987" rtl="0" eaLnBrk="1" fontAlgn="auto" latinLnBrk="0" hangingPunct="1">
                <a:lnSpc>
                  <a:spcPct val="100000"/>
                </a:lnSpc>
                <a:spcBef>
                  <a:spcPts val="0"/>
                </a:spcBef>
                <a:spcAft>
                  <a:spcPts val="0"/>
                </a:spcAft>
                <a:buClrTx/>
                <a:buSzTx/>
                <a:buFontTx/>
                <a:buNone/>
                <a:tabLst/>
                <a:defRPr/>
              </a:pPr>
              <a:r>
                <a:rPr kumimoji="0" lang="zh-CN" altLang="en-US" sz="1800" b="1" i="0" u="none" strike="noStrike" kern="1200" cap="none" spc="0" normalizeH="0" baseline="0" noProof="0" dirty="0">
                  <a:ln>
                    <a:noFill/>
                  </a:ln>
                  <a:solidFill>
                    <a:srgbClr val="70AAC4">
                      <a:lumMod val="50000"/>
                    </a:srgbClr>
                  </a:solidFill>
                  <a:effectLst/>
                  <a:uLnTx/>
                  <a:uFillTx/>
                  <a:latin typeface="Times New Roman" panose="02020603050405020304" pitchFamily="18" charset="0"/>
                  <a:ea typeface="黑体" panose="02010609060101010101" pitchFamily="49" charset="-122"/>
                  <a:cs typeface="+mn-cs"/>
                </a:rPr>
                <a:t>数据来源：联合国贸发会</a:t>
              </a:r>
              <a:r>
                <a:rPr kumimoji="0" lang="en-US" altLang="zh-CN" sz="1800" b="1" i="0" u="none" strike="noStrike" kern="1200" cap="none" spc="0" normalizeH="0" baseline="0" noProof="0" dirty="0">
                  <a:ln>
                    <a:noFill/>
                  </a:ln>
                  <a:solidFill>
                    <a:srgbClr val="70AAC4">
                      <a:lumMod val="50000"/>
                    </a:srgbClr>
                  </a:solidFill>
                  <a:effectLst/>
                  <a:uLnTx/>
                  <a:uFillTx/>
                  <a:latin typeface="Times New Roman" panose="02020603050405020304" pitchFamily="18" charset="0"/>
                  <a:ea typeface="黑体" panose="02010609060101010101" pitchFamily="49" charset="-122"/>
                  <a:cs typeface="+mn-cs"/>
                </a:rPr>
                <a:t>《</a:t>
              </a:r>
              <a:r>
                <a:rPr kumimoji="0" lang="zh-CN" altLang="en-US" sz="1800" b="1" i="0" u="none" strike="noStrike" kern="1200" cap="none" spc="0" normalizeH="0" baseline="0" noProof="0" dirty="0">
                  <a:ln>
                    <a:noFill/>
                  </a:ln>
                  <a:solidFill>
                    <a:srgbClr val="70AAC4">
                      <a:lumMod val="50000"/>
                    </a:srgbClr>
                  </a:solidFill>
                  <a:effectLst/>
                  <a:uLnTx/>
                  <a:uFillTx/>
                  <a:latin typeface="Times New Roman" panose="02020603050405020304" pitchFamily="18" charset="0"/>
                  <a:ea typeface="黑体" panose="02010609060101010101" pitchFamily="49" charset="-122"/>
                  <a:cs typeface="+mn-cs"/>
                </a:rPr>
                <a:t>世界投资报告</a:t>
              </a:r>
              <a:r>
                <a:rPr kumimoji="0" lang="en-US" altLang="zh-CN" sz="1800" b="1" i="0" u="none" strike="noStrike" kern="1200" cap="none" spc="0" normalizeH="0" baseline="0" noProof="0" dirty="0">
                  <a:ln>
                    <a:noFill/>
                  </a:ln>
                  <a:solidFill>
                    <a:srgbClr val="70AAC4">
                      <a:lumMod val="50000"/>
                    </a:srgbClr>
                  </a:solidFill>
                  <a:effectLst/>
                  <a:uLnTx/>
                  <a:uFillTx/>
                  <a:latin typeface="Times New Roman" panose="02020603050405020304" pitchFamily="18" charset="0"/>
                  <a:ea typeface="黑体" panose="02010609060101010101" pitchFamily="49" charset="-122"/>
                  <a:cs typeface="+mn-cs"/>
                </a:rPr>
                <a:t>2017》</a:t>
              </a:r>
              <a:r>
                <a:rPr kumimoji="0" lang="zh-CN" altLang="en-US" sz="1800" b="1" i="0" u="none" strike="noStrike" kern="1200" cap="none" spc="0" normalizeH="0" baseline="0" noProof="0" dirty="0">
                  <a:ln>
                    <a:noFill/>
                  </a:ln>
                  <a:solidFill>
                    <a:srgbClr val="70AAC4">
                      <a:lumMod val="50000"/>
                    </a:srgbClr>
                  </a:solidFill>
                  <a:effectLst/>
                  <a:uLnTx/>
                  <a:uFillTx/>
                  <a:latin typeface="Times New Roman" panose="02020603050405020304" pitchFamily="18" charset="0"/>
                  <a:ea typeface="黑体" panose="02010609060101010101" pitchFamily="49" charset="-122"/>
                  <a:cs typeface="+mn-cs"/>
                </a:rPr>
                <a:t>。</a:t>
              </a:r>
            </a:p>
          </p:txBody>
        </p:sp>
        <p:pic>
          <p:nvPicPr>
            <p:cNvPr id="6" name="图片 5">
              <a:extLst>
                <a:ext uri="{FF2B5EF4-FFF2-40B4-BE49-F238E27FC236}">
                  <a16:creationId xmlns:a16="http://schemas.microsoft.com/office/drawing/2014/main" xmlns="" id="{7AA7E87D-D4FD-45A7-98FF-2D575B5A7020}"/>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5518538" y="3017017"/>
              <a:ext cx="2930443" cy="2177562"/>
            </a:xfrm>
            <a:prstGeom prst="rect">
              <a:avLst/>
            </a:prstGeom>
          </p:spPr>
        </p:pic>
        <p:pic>
          <p:nvPicPr>
            <p:cNvPr id="10" name="图片 9">
              <a:extLst>
                <a:ext uri="{FF2B5EF4-FFF2-40B4-BE49-F238E27FC236}">
                  <a16:creationId xmlns:a16="http://schemas.microsoft.com/office/drawing/2014/main" xmlns="" id="{DDB3D22B-099A-4C31-A246-DE76C5863951}"/>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6962377" y="5549977"/>
              <a:ext cx="1333500" cy="1028700"/>
            </a:xfrm>
            <a:prstGeom prst="rect">
              <a:avLst/>
            </a:prstGeom>
          </p:spPr>
        </p:pic>
        <p:pic>
          <p:nvPicPr>
            <p:cNvPr id="11" name="图片 10">
              <a:extLst>
                <a:ext uri="{FF2B5EF4-FFF2-40B4-BE49-F238E27FC236}">
                  <a16:creationId xmlns:a16="http://schemas.microsoft.com/office/drawing/2014/main" xmlns="" id="{C246C254-C5BC-45C3-81E6-868A07C28E3E}"/>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972484" y="2845341"/>
              <a:ext cx="4514850" cy="3076575"/>
            </a:xfrm>
            <a:prstGeom prst="rect">
              <a:avLst/>
            </a:prstGeom>
          </p:spPr>
        </p:pic>
        <p:sp>
          <p:nvSpPr>
            <p:cNvPr id="12" name="文本框 11">
              <a:extLst>
                <a:ext uri="{FF2B5EF4-FFF2-40B4-BE49-F238E27FC236}">
                  <a16:creationId xmlns:a16="http://schemas.microsoft.com/office/drawing/2014/main" xmlns="" id="{A7839924-2052-48A7-B85A-6C1C9652FD1D}"/>
                </a:ext>
              </a:extLst>
            </p:cNvPr>
            <p:cNvSpPr txBox="1"/>
            <p:nvPr/>
          </p:nvSpPr>
          <p:spPr>
            <a:xfrm>
              <a:off x="3617640" y="2849913"/>
              <a:ext cx="663352" cy="338554"/>
            </a:xfrm>
            <a:prstGeom prst="rect">
              <a:avLst/>
            </a:prstGeom>
            <a:noFill/>
          </p:spPr>
          <p:txBody>
            <a:bodyPr wrap="square" rtlCol="0">
              <a:spAutoFit/>
            </a:bodyPr>
            <a:lstStyle/>
            <a:p>
              <a:r>
                <a:rPr lang="en-US" altLang="zh-CN" sz="1600" b="1" dirty="0">
                  <a:solidFill>
                    <a:srgbClr val="00B050"/>
                  </a:solidFill>
                </a:rPr>
                <a:t>10</a:t>
              </a:r>
              <a:endParaRPr lang="zh-CN" altLang="en-US" sz="1600" b="1" dirty="0">
                <a:solidFill>
                  <a:srgbClr val="00B050"/>
                </a:solidFill>
              </a:endParaRPr>
            </a:p>
          </p:txBody>
        </p:sp>
      </p:grpSp>
      <p:pic>
        <p:nvPicPr>
          <p:cNvPr id="15" name="图片 14">
            <a:extLst>
              <a:ext uri="{FF2B5EF4-FFF2-40B4-BE49-F238E27FC236}">
                <a16:creationId xmlns:a16="http://schemas.microsoft.com/office/drawing/2014/main" xmlns="" id="{08F5A19A-E418-4943-91CE-7B083B948D37}"/>
              </a:ext>
            </a:extLst>
          </p:cNvPr>
          <p:cNvPicPr>
            <a:picLocks noChangeAspect="1"/>
          </p:cNvPicPr>
          <p:nvPr/>
        </p:nvPicPr>
        <p:blipFill>
          <a:blip r:embed="rId6"/>
          <a:stretch>
            <a:fillRect/>
          </a:stretch>
        </p:blipFill>
        <p:spPr>
          <a:xfrm>
            <a:off x="251520" y="980727"/>
            <a:ext cx="6732240" cy="131597"/>
          </a:xfrm>
          <a:prstGeom prst="rect">
            <a:avLst/>
          </a:prstGeom>
        </p:spPr>
      </p:pic>
    </p:spTree>
    <p:extLst>
      <p:ext uri="{BB962C8B-B14F-4D97-AF65-F5344CB8AC3E}">
        <p14:creationId xmlns:p14="http://schemas.microsoft.com/office/powerpoint/2010/main" val="37519264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a:extLst>
              <a:ext uri="{FF2B5EF4-FFF2-40B4-BE49-F238E27FC236}">
                <a16:creationId xmlns:a16="http://schemas.microsoft.com/office/drawing/2014/main" xmlns="" id="{94ECCEEA-1A7A-4D4D-AE97-4D1D401C6ABF}"/>
              </a:ext>
            </a:extLst>
          </p:cNvPr>
          <p:cNvSpPr txBox="1"/>
          <p:nvPr/>
        </p:nvSpPr>
        <p:spPr>
          <a:xfrm>
            <a:off x="395536" y="1118188"/>
            <a:ext cx="8208912" cy="738664"/>
          </a:xfrm>
          <a:prstGeom prst="rect">
            <a:avLst/>
          </a:prstGeom>
          <a:noFill/>
        </p:spPr>
        <p:txBody>
          <a:bodyPr wrap="square" lIns="0" tIns="0" rIns="0" bIns="0" rtlCol="0">
            <a:spAutoFit/>
          </a:bodyPr>
          <a:lstStyle/>
          <a:p>
            <a:pPr marL="0" marR="0" lvl="0" indent="0" algn="just" defTabSz="1218987" rtl="0" eaLnBrk="1" fontAlgn="auto" latinLnBrk="0" hangingPunct="1">
              <a:lnSpc>
                <a:spcPct val="150000"/>
              </a:lnSpc>
              <a:spcBef>
                <a:spcPts val="0"/>
              </a:spcBef>
              <a:spcAft>
                <a:spcPts val="0"/>
              </a:spcAft>
              <a:buClrTx/>
              <a:buSzTx/>
              <a:buFontTx/>
              <a:buNone/>
              <a:tabLst/>
              <a:defRPr/>
            </a:pPr>
            <a:r>
              <a:rPr kumimoji="0" lang="en-US" altLang="zh-CN" sz="3200" b="1"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rPr>
              <a:t>C. FDI</a:t>
            </a:r>
            <a:r>
              <a:rPr kumimoji="0" lang="zh-CN" altLang="en-US" sz="3200" b="1" i="0" u="none" strike="noStrike" kern="1200" cap="none" spc="0" normalizeH="0" baseline="0" noProof="0" dirty="0" smtClean="0">
                <a:ln>
                  <a:noFill/>
                </a:ln>
                <a:solidFill>
                  <a:srgbClr val="374C81"/>
                </a:solidFill>
                <a:effectLst/>
                <a:uLnTx/>
                <a:uFillTx/>
                <a:latin typeface="Century Gothic"/>
                <a:ea typeface="幼圆" panose="02010509060101010101" pitchFamily="49" charset="-122"/>
                <a:cs typeface="+mn-cs"/>
              </a:rPr>
              <a:t>流出</a:t>
            </a:r>
            <a:r>
              <a:rPr kumimoji="0" lang="en-US" altLang="zh-CN" sz="3200" b="1" i="0" u="none" strike="noStrike" kern="1200" cap="none" spc="0" normalizeH="0" baseline="0" noProof="0" dirty="0" smtClean="0">
                <a:ln>
                  <a:noFill/>
                </a:ln>
                <a:solidFill>
                  <a:srgbClr val="374C81"/>
                </a:solidFill>
                <a:effectLst/>
                <a:uLnTx/>
                <a:uFillTx/>
                <a:latin typeface="Century Gothic"/>
                <a:ea typeface="幼圆" panose="02010509060101010101" pitchFamily="49" charset="-122"/>
                <a:cs typeface="+mn-cs"/>
              </a:rPr>
              <a:t>/</a:t>
            </a:r>
            <a:r>
              <a:rPr kumimoji="0" lang="zh-CN" altLang="en-US" sz="3200" b="1" i="0" u="none" strike="noStrike" kern="1200" cap="none" spc="0" normalizeH="0" baseline="0" noProof="0" dirty="0" smtClean="0">
                <a:ln>
                  <a:noFill/>
                </a:ln>
                <a:solidFill>
                  <a:srgbClr val="374C81"/>
                </a:solidFill>
                <a:effectLst/>
                <a:uLnTx/>
                <a:uFillTx/>
                <a:latin typeface="Century Gothic"/>
                <a:ea typeface="幼圆" panose="02010509060101010101" pitchFamily="49" charset="-122"/>
                <a:cs typeface="+mn-cs"/>
              </a:rPr>
              <a:t>入量</a:t>
            </a:r>
            <a:r>
              <a:rPr kumimoji="0" lang="zh-CN" altLang="en-US" sz="3200" b="1"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rPr>
              <a:t>最多</a:t>
            </a:r>
            <a:r>
              <a:rPr kumimoji="0" lang="zh-CN" altLang="en-US" sz="3200" b="1" i="0" u="none" strike="noStrike" kern="1200" cap="none" spc="0" normalizeH="0" baseline="0" noProof="0" dirty="0" smtClean="0">
                <a:ln>
                  <a:noFill/>
                </a:ln>
                <a:solidFill>
                  <a:srgbClr val="374C81"/>
                </a:solidFill>
                <a:effectLst/>
                <a:uLnTx/>
                <a:uFillTx/>
                <a:latin typeface="Century Gothic"/>
                <a:ea typeface="幼圆" panose="02010509060101010101" pitchFamily="49" charset="-122"/>
                <a:cs typeface="+mn-cs"/>
              </a:rPr>
              <a:t>的经济体</a:t>
            </a:r>
            <a:endParaRPr kumimoji="0" lang="en-US" altLang="zh-CN" sz="3200" b="1" i="0" u="none" strike="noStrike" kern="1200" cap="none" spc="0" normalizeH="0" baseline="0" noProof="0" dirty="0">
              <a:ln>
                <a:noFill/>
              </a:ln>
              <a:solidFill>
                <a:srgbClr val="374C81"/>
              </a:solidFill>
              <a:effectLst/>
              <a:uLnTx/>
              <a:uFillTx/>
              <a:latin typeface="Century Gothic"/>
              <a:ea typeface="幼圆" panose="02010509060101010101" pitchFamily="49" charset="-122"/>
              <a:cs typeface="+mn-cs"/>
            </a:endParaRPr>
          </a:p>
        </p:txBody>
      </p:sp>
      <p:pic>
        <p:nvPicPr>
          <p:cNvPr id="11" name="图片 10">
            <a:extLst>
              <a:ext uri="{FF2B5EF4-FFF2-40B4-BE49-F238E27FC236}">
                <a16:creationId xmlns:a16="http://schemas.microsoft.com/office/drawing/2014/main" xmlns="" id="{C3F02B82-326E-4AF8-8865-2C87B8DDA5CC}"/>
              </a:ext>
            </a:extLst>
          </p:cNvPr>
          <p:cNvPicPr>
            <a:picLocks noChangeAspect="1"/>
          </p:cNvPicPr>
          <p:nvPr/>
        </p:nvPicPr>
        <p:blipFill>
          <a:blip r:embed="rId3"/>
          <a:stretch>
            <a:fillRect/>
          </a:stretch>
        </p:blipFill>
        <p:spPr>
          <a:xfrm>
            <a:off x="251520" y="980727"/>
            <a:ext cx="6732240" cy="131597"/>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7504" y="1844824"/>
            <a:ext cx="3090007" cy="4700292"/>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5856" y="1844824"/>
            <a:ext cx="2860288" cy="4711949"/>
          </a:xfrm>
          <a:prstGeom prst="rect">
            <a:avLst/>
          </a:prstGeom>
        </p:spPr>
      </p:pic>
      <p:pic>
        <p:nvPicPr>
          <p:cNvPr id="14" name="图片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232745" y="1840160"/>
            <a:ext cx="2803751" cy="4716614"/>
          </a:xfrm>
          <a:prstGeom prst="rect">
            <a:avLst/>
          </a:prstGeom>
        </p:spPr>
      </p:pic>
    </p:spTree>
    <p:extLst>
      <p:ext uri="{BB962C8B-B14F-4D97-AF65-F5344CB8AC3E}">
        <p14:creationId xmlns:p14="http://schemas.microsoft.com/office/powerpoint/2010/main" val="15500527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ChangeArrowheads="1"/>
          </p:cNvSpPr>
          <p:nvPr/>
        </p:nvSpPr>
        <p:spPr bwMode="ltGray">
          <a:xfrm>
            <a:off x="5481638" y="4151313"/>
            <a:ext cx="3662362" cy="2009775"/>
          </a:xfrm>
          <a:prstGeom prst="rect">
            <a:avLst/>
          </a:prstGeom>
          <a:gradFill rotWithShape="1">
            <a:gsLst>
              <a:gs pos="0">
                <a:schemeClr val="accent2">
                  <a:gamma/>
                  <a:shade val="72549"/>
                  <a:invGamma/>
                </a:schemeClr>
              </a:gs>
              <a:gs pos="100000">
                <a:schemeClr val="accent2"/>
              </a:gs>
            </a:gsLst>
            <a:lin ang="0" scaled="1"/>
          </a:gradFill>
          <a:ln>
            <a:noFill/>
          </a:ln>
          <a:effectLst/>
          <a:extLst/>
        </p:spPr>
        <p:txBody>
          <a:bodyPr wrap="none" anchor="ctr"/>
          <a:lstStyle/>
          <a:p>
            <a:pPr>
              <a:defRPr/>
            </a:pPr>
            <a:endParaRPr lang="zh-CN" altLang="en-US">
              <a:solidFill>
                <a:srgbClr val="080808"/>
              </a:solidFill>
              <a:latin typeface="+mn-lt"/>
              <a:ea typeface="+mn-ea"/>
            </a:endParaRPr>
          </a:p>
        </p:txBody>
      </p:sp>
      <p:sp>
        <p:nvSpPr>
          <p:cNvPr id="48130" name="Rectangle 3"/>
          <p:cNvSpPr>
            <a:spLocks noGrp="1" noChangeArrowheads="1"/>
          </p:cNvSpPr>
          <p:nvPr>
            <p:ph type="title"/>
          </p:nvPr>
        </p:nvSpPr>
        <p:spPr>
          <a:xfrm>
            <a:off x="457200" y="228600"/>
            <a:ext cx="8362950" cy="868363"/>
          </a:xfrm>
        </p:spPr>
        <p:txBody>
          <a:bodyPr/>
          <a:lstStyle/>
          <a:p>
            <a:r>
              <a:rPr lang="zh-CN" altLang="zh-CN" sz="2400" i="0">
                <a:ea typeface="宋体" charset="-122"/>
              </a:rPr>
              <a:t>对外直接投资可以表述为下列两种方式中的任何一种</a:t>
            </a:r>
            <a:r>
              <a:rPr lang="en-US" altLang="zh-CN" sz="2400" i="0">
                <a:ea typeface="宋体" charset="-122"/>
              </a:rPr>
              <a:t>:</a:t>
            </a:r>
            <a:br>
              <a:rPr lang="en-US" altLang="zh-CN" sz="2400" i="0">
                <a:ea typeface="宋体" charset="-122"/>
              </a:rPr>
            </a:br>
            <a:r>
              <a:rPr lang="zh-CN" altLang="zh-CN" sz="2400" i="0">
                <a:ea typeface="宋体" charset="-122"/>
              </a:rPr>
              <a:t>横向</a:t>
            </a:r>
            <a:r>
              <a:rPr lang="en-US" altLang="zh-CN" sz="2400" i="0">
                <a:ea typeface="宋体" charset="-122"/>
              </a:rPr>
              <a:t>FDI</a:t>
            </a:r>
            <a:r>
              <a:rPr lang="zh-CN" altLang="zh-CN" sz="2400" i="0">
                <a:ea typeface="宋体" charset="-122"/>
              </a:rPr>
              <a:t>或纵向</a:t>
            </a:r>
            <a:r>
              <a:rPr lang="en-US" altLang="zh-CN" sz="2400" i="0">
                <a:ea typeface="宋体" charset="-122"/>
              </a:rPr>
              <a:t>FDI</a:t>
            </a:r>
            <a:r>
              <a:rPr lang="zh-CN" altLang="zh-CN" sz="2400" i="0">
                <a:ea typeface="宋体" charset="-122"/>
              </a:rPr>
              <a:t>。</a:t>
            </a:r>
          </a:p>
        </p:txBody>
      </p:sp>
      <p:sp>
        <p:nvSpPr>
          <p:cNvPr id="12292" name="AutoShape 4"/>
          <p:cNvSpPr>
            <a:spLocks noChangeArrowheads="1"/>
          </p:cNvSpPr>
          <p:nvPr/>
        </p:nvSpPr>
        <p:spPr bwMode="gray">
          <a:xfrm>
            <a:off x="2789238" y="1493838"/>
            <a:ext cx="2390775" cy="565150"/>
          </a:xfrm>
          <a:prstGeom prst="roundRect">
            <a:avLst>
              <a:gd name="adj" fmla="val 16667"/>
            </a:avLst>
          </a:prstGeom>
          <a:gradFill rotWithShape="1">
            <a:gsLst>
              <a:gs pos="0">
                <a:srgbClr val="DFDFDF"/>
              </a:gs>
              <a:gs pos="50000">
                <a:srgbClr val="DFDFDF">
                  <a:gamma/>
                  <a:tint val="24314"/>
                  <a:invGamma/>
                </a:srgbClr>
              </a:gs>
              <a:gs pos="100000">
                <a:srgbClr val="DFDFDF"/>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solidFill>
                <a:srgbClr val="080808"/>
              </a:solidFill>
              <a:latin typeface="+mn-lt"/>
              <a:ea typeface="+mn-ea"/>
            </a:endParaRPr>
          </a:p>
        </p:txBody>
      </p:sp>
      <p:sp>
        <p:nvSpPr>
          <p:cNvPr id="12293" name="AutoShape 5"/>
          <p:cNvSpPr>
            <a:spLocks noChangeArrowheads="1"/>
          </p:cNvSpPr>
          <p:nvPr/>
        </p:nvSpPr>
        <p:spPr bwMode="gray">
          <a:xfrm>
            <a:off x="6303963" y="1455738"/>
            <a:ext cx="2390775" cy="565150"/>
          </a:xfrm>
          <a:prstGeom prst="roundRect">
            <a:avLst>
              <a:gd name="adj" fmla="val 16667"/>
            </a:avLst>
          </a:prstGeom>
          <a:gradFill rotWithShape="1">
            <a:gsLst>
              <a:gs pos="0">
                <a:srgbClr val="DFDFDF"/>
              </a:gs>
              <a:gs pos="50000">
                <a:srgbClr val="DFDFDF">
                  <a:gamma/>
                  <a:tint val="24314"/>
                  <a:invGamma/>
                </a:srgbClr>
              </a:gs>
              <a:gs pos="100000">
                <a:srgbClr val="DFDFDF"/>
              </a:gs>
            </a:gsLst>
            <a:lin ang="5400000" scaled="1"/>
          </a:gradFill>
          <a:ln w="19050">
            <a:solidFill>
              <a:srgbClr val="C0C0C0"/>
            </a:solidFill>
            <a:round/>
            <a:headEnd/>
            <a:tailEnd/>
          </a:ln>
          <a:effectLst>
            <a:outerShdw dist="53882" dir="2700000" algn="ctr" rotWithShape="0">
              <a:srgbClr val="292929">
                <a:alpha val="50000"/>
              </a:srgbClr>
            </a:outerShdw>
          </a:effectLst>
        </p:spPr>
        <p:txBody>
          <a:bodyPr wrap="none" anchor="ctr"/>
          <a:lstStyle/>
          <a:p>
            <a:pPr>
              <a:defRPr/>
            </a:pPr>
            <a:endParaRPr lang="zh-CN" altLang="en-US">
              <a:solidFill>
                <a:srgbClr val="080808"/>
              </a:solidFill>
              <a:latin typeface="+mn-lt"/>
              <a:ea typeface="+mn-ea"/>
            </a:endParaRPr>
          </a:p>
        </p:txBody>
      </p:sp>
      <p:sp>
        <p:nvSpPr>
          <p:cNvPr id="12294" name="Rectangle 6"/>
          <p:cNvSpPr>
            <a:spLocks noChangeArrowheads="1"/>
          </p:cNvSpPr>
          <p:nvPr/>
        </p:nvSpPr>
        <p:spPr bwMode="ltGray">
          <a:xfrm>
            <a:off x="2251075" y="4294188"/>
            <a:ext cx="3581400" cy="1933575"/>
          </a:xfrm>
          <a:prstGeom prst="rect">
            <a:avLst/>
          </a:prstGeom>
          <a:gradFill rotWithShape="1">
            <a:gsLst>
              <a:gs pos="0">
                <a:schemeClr val="accent2">
                  <a:gamma/>
                  <a:shade val="86275"/>
                  <a:invGamma/>
                </a:schemeClr>
              </a:gs>
              <a:gs pos="100000">
                <a:schemeClr val="accent2"/>
              </a:gs>
            </a:gsLst>
            <a:lin ang="0" scaled="1"/>
          </a:gradFill>
          <a:ln>
            <a:noFill/>
          </a:ln>
          <a:effectLst/>
          <a:scene3d>
            <a:camera prst="legacyObliqueTopRight"/>
            <a:lightRig rig="legacyFlat3" dir="b"/>
          </a:scene3d>
          <a:sp3d extrusionH="430200" prstMaterial="legacyMatte">
            <a:bevelT w="13500" h="13500" prst="angle"/>
            <a:bevelB w="13500" h="13500" prst="angle"/>
            <a:extrusionClr>
              <a:schemeClr val="accent2"/>
            </a:extrusionClr>
          </a:sp3d>
          <a:extLst/>
        </p:spPr>
        <p:txBody>
          <a:bodyPr wrap="none" anchor="ctr">
            <a:flatTx/>
          </a:bodyPr>
          <a:lstStyle/>
          <a:p>
            <a:pPr>
              <a:defRPr/>
            </a:pPr>
            <a:endParaRPr lang="zh-CN" altLang="en-US">
              <a:solidFill>
                <a:srgbClr val="080808"/>
              </a:solidFill>
              <a:latin typeface="+mn-lt"/>
              <a:ea typeface="+mn-ea"/>
            </a:endParaRPr>
          </a:p>
        </p:txBody>
      </p:sp>
      <p:sp>
        <p:nvSpPr>
          <p:cNvPr id="48134" name="Text Box 7"/>
          <p:cNvSpPr txBox="1">
            <a:spLocks noChangeArrowheads="1"/>
          </p:cNvSpPr>
          <p:nvPr/>
        </p:nvSpPr>
        <p:spPr bwMode="white">
          <a:xfrm>
            <a:off x="2332038" y="4692650"/>
            <a:ext cx="3305175" cy="1077913"/>
          </a:xfrm>
          <a:prstGeom prst="rect">
            <a:avLst/>
          </a:prstGeom>
          <a:noFill/>
          <a:ln w="9525">
            <a:noFill/>
            <a:miter lim="800000"/>
            <a:headEnd/>
            <a:tailEnd/>
          </a:ln>
        </p:spPr>
        <p:txBody>
          <a:bodyPr>
            <a:spAutoFit/>
          </a:bodyPr>
          <a:lstStyle/>
          <a:p>
            <a:pPr>
              <a:spcBef>
                <a:spcPct val="50000"/>
              </a:spcBef>
            </a:pPr>
            <a:r>
              <a:rPr lang="zh-CN" altLang="zh-CN" sz="1600">
                <a:solidFill>
                  <a:srgbClr val="FFFFFF"/>
                </a:solidFill>
              </a:rPr>
              <a:t>当某个国家的一家企业在一个发展中国家拥有一家工厂时</a:t>
            </a:r>
            <a:r>
              <a:rPr lang="en-US" altLang="zh-CN" sz="1600">
                <a:solidFill>
                  <a:srgbClr val="FFFFFF"/>
                </a:solidFill>
              </a:rPr>
              <a:t>,</a:t>
            </a:r>
            <a:r>
              <a:rPr lang="zh-CN" altLang="zh-CN" sz="1600">
                <a:solidFill>
                  <a:srgbClr val="FFFFFF"/>
                </a:solidFill>
              </a:rPr>
              <a:t>另一种形式的对外直接投资就发生了</a:t>
            </a:r>
            <a:r>
              <a:rPr lang="en-US" altLang="zh-CN" sz="1600">
                <a:solidFill>
                  <a:srgbClr val="FFFFFF"/>
                </a:solidFill>
              </a:rPr>
              <a:t>,</a:t>
            </a:r>
            <a:r>
              <a:rPr lang="zh-CN" altLang="zh-CN" sz="1600">
                <a:solidFill>
                  <a:srgbClr val="FFFFFF"/>
                </a:solidFill>
              </a:rPr>
              <a:t>我们称之为纵向</a:t>
            </a:r>
            <a:r>
              <a:rPr lang="en-US" altLang="zh-CN" sz="1600">
                <a:solidFill>
                  <a:srgbClr val="FFFFFF"/>
                </a:solidFill>
              </a:rPr>
              <a:t>FDI(vertical FDI)</a:t>
            </a:r>
            <a:r>
              <a:rPr lang="zh-CN" altLang="zh-CN" sz="1600">
                <a:solidFill>
                  <a:srgbClr val="FFFFFF"/>
                </a:solidFill>
              </a:rPr>
              <a:t>。</a:t>
            </a:r>
            <a:endParaRPr lang="en-US" altLang="zh-CN" sz="1600" b="1">
              <a:solidFill>
                <a:srgbClr val="FFFFFF"/>
              </a:solidFill>
            </a:endParaRPr>
          </a:p>
        </p:txBody>
      </p:sp>
      <p:grpSp>
        <p:nvGrpSpPr>
          <p:cNvPr id="48135" name="Group 8"/>
          <p:cNvGrpSpPr>
            <a:grpSpLocks/>
          </p:cNvGrpSpPr>
          <p:nvPr/>
        </p:nvGrpSpPr>
        <p:grpSpPr bwMode="auto">
          <a:xfrm>
            <a:off x="446088" y="2393950"/>
            <a:ext cx="1827212" cy="1524000"/>
            <a:chOff x="4397" y="1430"/>
            <a:chExt cx="1005" cy="960"/>
          </a:xfrm>
        </p:grpSpPr>
        <p:sp>
          <p:nvSpPr>
            <p:cNvPr id="48148" name="AutoShape 9"/>
            <p:cNvSpPr>
              <a:spLocks noChangeArrowheads="1"/>
            </p:cNvSpPr>
            <p:nvPr/>
          </p:nvSpPr>
          <p:spPr bwMode="gray">
            <a:xfrm>
              <a:off x="4397" y="1430"/>
              <a:ext cx="1005" cy="960"/>
            </a:xfrm>
            <a:prstGeom prst="homePlate">
              <a:avLst>
                <a:gd name="adj" fmla="val 26172"/>
              </a:avLst>
            </a:prstGeom>
            <a:gradFill rotWithShape="1">
              <a:gsLst>
                <a:gs pos="0">
                  <a:srgbClr val="8D9498"/>
                </a:gs>
                <a:gs pos="50000">
                  <a:srgbClr val="D5E0E5"/>
                </a:gs>
                <a:gs pos="100000">
                  <a:srgbClr val="8D9498"/>
                </a:gs>
              </a:gsLst>
              <a:lin ang="5400000" scaled="1"/>
            </a:gradFill>
            <a:ln w="9525" algn="ctr">
              <a:solidFill>
                <a:srgbClr val="76858A"/>
              </a:solidFill>
              <a:miter lim="800000"/>
              <a:headEnd/>
              <a:tailEnd/>
            </a:ln>
          </p:spPr>
          <p:txBody>
            <a:bodyPr wrap="none" anchor="ctr"/>
            <a:lstStyle/>
            <a:p>
              <a:endParaRPr lang="zh-CN" altLang="en-US">
                <a:solidFill>
                  <a:srgbClr val="080808"/>
                </a:solidFill>
              </a:endParaRPr>
            </a:p>
          </p:txBody>
        </p:sp>
        <p:sp>
          <p:nvSpPr>
            <p:cNvPr id="48149" name="AutoShape 10"/>
            <p:cNvSpPr>
              <a:spLocks noChangeArrowheads="1"/>
            </p:cNvSpPr>
            <p:nvPr/>
          </p:nvSpPr>
          <p:spPr bwMode="gray">
            <a:xfrm>
              <a:off x="4407" y="1440"/>
              <a:ext cx="978" cy="934"/>
            </a:xfrm>
            <a:prstGeom prst="homePlate">
              <a:avLst>
                <a:gd name="adj" fmla="val 26178"/>
              </a:avLst>
            </a:prstGeom>
            <a:noFill/>
            <a:ln w="9525" algn="ctr">
              <a:solidFill>
                <a:srgbClr val="FFFFFF"/>
              </a:solidFill>
              <a:miter lim="800000"/>
              <a:headEnd/>
              <a:tailEnd/>
            </a:ln>
          </p:spPr>
          <p:txBody>
            <a:bodyPr wrap="none" anchor="ctr"/>
            <a:lstStyle/>
            <a:p>
              <a:endParaRPr lang="zh-CN" altLang="en-US">
                <a:solidFill>
                  <a:srgbClr val="080808"/>
                </a:solidFill>
              </a:endParaRPr>
            </a:p>
          </p:txBody>
        </p:sp>
      </p:grpSp>
      <p:grpSp>
        <p:nvGrpSpPr>
          <p:cNvPr id="48136" name="Group 11"/>
          <p:cNvGrpSpPr>
            <a:grpSpLocks/>
          </p:cNvGrpSpPr>
          <p:nvPr/>
        </p:nvGrpSpPr>
        <p:grpSpPr bwMode="auto">
          <a:xfrm>
            <a:off x="487363" y="4503738"/>
            <a:ext cx="1827212" cy="1524000"/>
            <a:chOff x="4397" y="1430"/>
            <a:chExt cx="1005" cy="960"/>
          </a:xfrm>
        </p:grpSpPr>
        <p:sp>
          <p:nvSpPr>
            <p:cNvPr id="48146" name="AutoShape 12"/>
            <p:cNvSpPr>
              <a:spLocks noChangeArrowheads="1"/>
            </p:cNvSpPr>
            <p:nvPr/>
          </p:nvSpPr>
          <p:spPr bwMode="gray">
            <a:xfrm>
              <a:off x="4397" y="1430"/>
              <a:ext cx="1005" cy="960"/>
            </a:xfrm>
            <a:prstGeom prst="homePlate">
              <a:avLst>
                <a:gd name="adj" fmla="val 26172"/>
              </a:avLst>
            </a:prstGeom>
            <a:gradFill rotWithShape="1">
              <a:gsLst>
                <a:gs pos="0">
                  <a:srgbClr val="8D9498"/>
                </a:gs>
                <a:gs pos="50000">
                  <a:srgbClr val="D5E0E5"/>
                </a:gs>
                <a:gs pos="100000">
                  <a:srgbClr val="8D9498"/>
                </a:gs>
              </a:gsLst>
              <a:lin ang="5400000" scaled="1"/>
            </a:gradFill>
            <a:ln w="9525" algn="ctr">
              <a:solidFill>
                <a:srgbClr val="76858A"/>
              </a:solidFill>
              <a:miter lim="800000"/>
              <a:headEnd/>
              <a:tailEnd/>
            </a:ln>
          </p:spPr>
          <p:txBody>
            <a:bodyPr wrap="none" anchor="ctr"/>
            <a:lstStyle/>
            <a:p>
              <a:endParaRPr lang="zh-CN" altLang="en-US">
                <a:solidFill>
                  <a:srgbClr val="080808"/>
                </a:solidFill>
              </a:endParaRPr>
            </a:p>
          </p:txBody>
        </p:sp>
        <p:sp>
          <p:nvSpPr>
            <p:cNvPr id="48147" name="AutoShape 13"/>
            <p:cNvSpPr>
              <a:spLocks noChangeArrowheads="1"/>
            </p:cNvSpPr>
            <p:nvPr/>
          </p:nvSpPr>
          <p:spPr bwMode="gray">
            <a:xfrm>
              <a:off x="4407" y="1440"/>
              <a:ext cx="978" cy="934"/>
            </a:xfrm>
            <a:prstGeom prst="homePlate">
              <a:avLst>
                <a:gd name="adj" fmla="val 26178"/>
              </a:avLst>
            </a:prstGeom>
            <a:gradFill rotWithShape="1">
              <a:gsLst>
                <a:gs pos="0">
                  <a:srgbClr val="8D9498"/>
                </a:gs>
                <a:gs pos="50000">
                  <a:srgbClr val="D5E0E5"/>
                </a:gs>
                <a:gs pos="100000">
                  <a:srgbClr val="8D9498"/>
                </a:gs>
              </a:gsLst>
              <a:lin ang="5400000" scaled="1"/>
            </a:gradFill>
            <a:ln w="9525" algn="ctr">
              <a:solidFill>
                <a:srgbClr val="FFFFFF"/>
              </a:solidFill>
              <a:miter lim="800000"/>
              <a:headEnd/>
              <a:tailEnd/>
            </a:ln>
          </p:spPr>
          <p:txBody>
            <a:bodyPr wrap="none" anchor="ctr"/>
            <a:lstStyle/>
            <a:p>
              <a:endParaRPr lang="zh-CN" altLang="en-US">
                <a:solidFill>
                  <a:srgbClr val="080808"/>
                </a:solidFill>
              </a:endParaRPr>
            </a:p>
          </p:txBody>
        </p:sp>
      </p:grpSp>
      <p:sp>
        <p:nvSpPr>
          <p:cNvPr id="12302" name="Rectangle 14"/>
          <p:cNvSpPr>
            <a:spLocks noChangeArrowheads="1"/>
          </p:cNvSpPr>
          <p:nvPr/>
        </p:nvSpPr>
        <p:spPr bwMode="gray">
          <a:xfrm>
            <a:off x="250825" y="2998788"/>
            <a:ext cx="1836738" cy="396875"/>
          </a:xfrm>
          <a:prstGeom prst="rect">
            <a:avLst/>
          </a:prstGeom>
          <a:noFill/>
          <a:ln>
            <a:noFill/>
          </a:ln>
          <a:effectLst>
            <a:outerShdw dist="17961" dir="2700000" algn="ctr" rotWithShape="0">
              <a:srgbClr val="FFFFFF">
                <a:alpha val="50000"/>
              </a:srgbClr>
            </a:outerShdw>
          </a:effectLst>
          <a:extLst/>
        </p:spPr>
        <p:txBody>
          <a:bodyPr>
            <a:spAutoFit/>
          </a:bodyPr>
          <a:lstStyle/>
          <a:p>
            <a:pPr algn="ctr" eaLnBrk="0" hangingPunct="0">
              <a:defRPr/>
            </a:pPr>
            <a:r>
              <a:rPr lang="zh-CN" altLang="en-US" sz="2000" b="1" dirty="0">
                <a:solidFill>
                  <a:srgbClr val="333333"/>
                </a:solidFill>
                <a:latin typeface="+mn-lt"/>
                <a:ea typeface="宋体" pitchFamily="2" charset="-122"/>
              </a:rPr>
              <a:t>横向</a:t>
            </a:r>
            <a:r>
              <a:rPr lang="en-US" altLang="zh-CN" sz="2000" b="1" dirty="0">
                <a:solidFill>
                  <a:srgbClr val="333333"/>
                </a:solidFill>
                <a:latin typeface="+mn-lt"/>
                <a:ea typeface="宋体" pitchFamily="2" charset="-122"/>
              </a:rPr>
              <a:t>FDI</a:t>
            </a:r>
          </a:p>
        </p:txBody>
      </p:sp>
      <p:sp>
        <p:nvSpPr>
          <p:cNvPr id="12303" name="Rectangle 15"/>
          <p:cNvSpPr>
            <a:spLocks noChangeArrowheads="1"/>
          </p:cNvSpPr>
          <p:nvPr/>
        </p:nvSpPr>
        <p:spPr bwMode="gray">
          <a:xfrm>
            <a:off x="325438" y="5032375"/>
            <a:ext cx="1836737" cy="396875"/>
          </a:xfrm>
          <a:prstGeom prst="rect">
            <a:avLst/>
          </a:prstGeom>
          <a:noFill/>
          <a:ln>
            <a:noFill/>
          </a:ln>
          <a:effectLst>
            <a:outerShdw dist="17961" dir="2700000" algn="ctr" rotWithShape="0">
              <a:srgbClr val="FFFFFF">
                <a:alpha val="50000"/>
              </a:srgbClr>
            </a:outerShdw>
          </a:effectLst>
          <a:extLst/>
        </p:spPr>
        <p:txBody>
          <a:bodyPr>
            <a:spAutoFit/>
          </a:bodyPr>
          <a:lstStyle/>
          <a:p>
            <a:pPr algn="ctr" eaLnBrk="0" hangingPunct="0">
              <a:defRPr/>
            </a:pPr>
            <a:r>
              <a:rPr lang="zh-CN" altLang="en-US" sz="2000" b="1" dirty="0">
                <a:solidFill>
                  <a:srgbClr val="333333"/>
                </a:solidFill>
                <a:latin typeface="+mn-lt"/>
                <a:ea typeface="宋体" pitchFamily="2" charset="-122"/>
              </a:rPr>
              <a:t>纵向</a:t>
            </a:r>
            <a:r>
              <a:rPr lang="en-US" altLang="zh-CN" sz="2000" b="1" dirty="0">
                <a:solidFill>
                  <a:srgbClr val="333333"/>
                </a:solidFill>
                <a:latin typeface="+mn-lt"/>
                <a:ea typeface="宋体" pitchFamily="2" charset="-122"/>
              </a:rPr>
              <a:t>FDI</a:t>
            </a:r>
          </a:p>
        </p:txBody>
      </p:sp>
      <p:sp>
        <p:nvSpPr>
          <p:cNvPr id="48139" name="Rectangle 16"/>
          <p:cNvSpPr>
            <a:spLocks noChangeArrowheads="1"/>
          </p:cNvSpPr>
          <p:nvPr/>
        </p:nvSpPr>
        <p:spPr bwMode="white">
          <a:xfrm>
            <a:off x="6373813" y="4646613"/>
            <a:ext cx="2362200" cy="1062037"/>
          </a:xfrm>
          <a:prstGeom prst="rect">
            <a:avLst/>
          </a:prstGeom>
          <a:noFill/>
          <a:ln w="9525">
            <a:noFill/>
            <a:miter lim="800000"/>
            <a:headEnd/>
            <a:tailEnd/>
          </a:ln>
        </p:spPr>
        <p:txBody>
          <a:bodyPr>
            <a:spAutoFit/>
          </a:bodyPr>
          <a:lstStyle/>
          <a:p>
            <a:pPr>
              <a:lnSpc>
                <a:spcPct val="150000"/>
              </a:lnSpc>
            </a:pPr>
            <a:r>
              <a:rPr lang="en-US" altLang="zh-CN" sz="1400" b="1">
                <a:solidFill>
                  <a:srgbClr val="EAEAEA"/>
                </a:solidFill>
              </a:rPr>
              <a:t>1</a:t>
            </a:r>
            <a:r>
              <a:rPr lang="zh-CN" altLang="en-US" sz="1400" b="1">
                <a:solidFill>
                  <a:srgbClr val="EAEAEA"/>
                </a:solidFill>
              </a:rPr>
              <a:t>、获取工资优势</a:t>
            </a:r>
            <a:endParaRPr lang="en-US" altLang="zh-CN" sz="1400" b="1">
              <a:solidFill>
                <a:srgbClr val="EAEAEA"/>
              </a:solidFill>
            </a:endParaRPr>
          </a:p>
          <a:p>
            <a:pPr>
              <a:lnSpc>
                <a:spcPct val="150000"/>
              </a:lnSpc>
            </a:pPr>
            <a:r>
              <a:rPr lang="en-US" altLang="zh-CN" sz="1400" b="1">
                <a:solidFill>
                  <a:srgbClr val="EAEAEA"/>
                </a:solidFill>
              </a:rPr>
              <a:t>2</a:t>
            </a:r>
            <a:r>
              <a:rPr lang="zh-CN" altLang="en-US" sz="1400" b="1">
                <a:solidFill>
                  <a:srgbClr val="EAEAEA"/>
                </a:solidFill>
              </a:rPr>
              <a:t>、规避关税</a:t>
            </a:r>
          </a:p>
          <a:p>
            <a:pPr>
              <a:lnSpc>
                <a:spcPct val="150000"/>
              </a:lnSpc>
            </a:pPr>
            <a:r>
              <a:rPr lang="en-US" altLang="zh-CN" sz="1400" b="1">
                <a:solidFill>
                  <a:srgbClr val="EAEAEA"/>
                </a:solidFill>
              </a:rPr>
              <a:t>3</a:t>
            </a:r>
            <a:r>
              <a:rPr lang="zh-CN" altLang="en-US" sz="1400" b="1">
                <a:solidFill>
                  <a:srgbClr val="EAEAEA"/>
                </a:solidFill>
              </a:rPr>
              <a:t>、获得当地合作伙伴</a:t>
            </a:r>
            <a:endParaRPr lang="en-US" altLang="zh-CN" sz="1400" b="1">
              <a:solidFill>
                <a:srgbClr val="EAEAEA"/>
              </a:solidFill>
            </a:endParaRPr>
          </a:p>
        </p:txBody>
      </p:sp>
      <p:sp>
        <p:nvSpPr>
          <p:cNvPr id="12305" name="Rectangle 17"/>
          <p:cNvSpPr>
            <a:spLocks noChangeArrowheads="1"/>
          </p:cNvSpPr>
          <p:nvPr/>
        </p:nvSpPr>
        <p:spPr bwMode="gray">
          <a:xfrm>
            <a:off x="2860675" y="1509713"/>
            <a:ext cx="2246313" cy="457200"/>
          </a:xfrm>
          <a:prstGeom prst="rect">
            <a:avLst/>
          </a:prstGeom>
          <a:noFill/>
          <a:ln>
            <a:noFill/>
          </a:ln>
          <a:effectLst>
            <a:outerShdw dist="17961" dir="2700000" algn="ctr" rotWithShape="0">
              <a:srgbClr val="FFFFFF">
                <a:alpha val="50000"/>
              </a:srgbClr>
            </a:outerShdw>
          </a:effectLst>
          <a:extLst/>
        </p:spPr>
        <p:txBody>
          <a:bodyPr>
            <a:spAutoFit/>
          </a:bodyPr>
          <a:lstStyle/>
          <a:p>
            <a:pPr algn="ctr" eaLnBrk="0" hangingPunct="0">
              <a:defRPr/>
            </a:pPr>
            <a:r>
              <a:rPr lang="zh-CN" altLang="en-US" sz="2400" b="1" dirty="0">
                <a:solidFill>
                  <a:srgbClr val="080808"/>
                </a:solidFill>
                <a:latin typeface="+mn-lt"/>
                <a:ea typeface="宋体" pitchFamily="2" charset="-122"/>
              </a:rPr>
              <a:t>定义</a:t>
            </a:r>
            <a:endParaRPr lang="en-US" altLang="zh-CN" sz="2400" b="1" dirty="0">
              <a:solidFill>
                <a:srgbClr val="080808"/>
              </a:solidFill>
              <a:latin typeface="+mn-lt"/>
              <a:ea typeface="宋体" pitchFamily="2" charset="-122"/>
            </a:endParaRPr>
          </a:p>
        </p:txBody>
      </p:sp>
      <p:sp>
        <p:nvSpPr>
          <p:cNvPr id="12306" name="Rectangle 18"/>
          <p:cNvSpPr>
            <a:spLocks noChangeArrowheads="1"/>
          </p:cNvSpPr>
          <p:nvPr/>
        </p:nvSpPr>
        <p:spPr bwMode="gray">
          <a:xfrm>
            <a:off x="6318250" y="1509713"/>
            <a:ext cx="2246313" cy="457200"/>
          </a:xfrm>
          <a:prstGeom prst="rect">
            <a:avLst/>
          </a:prstGeom>
          <a:noFill/>
          <a:ln>
            <a:noFill/>
          </a:ln>
          <a:effectLst>
            <a:outerShdw dist="17961" dir="2700000" algn="ctr" rotWithShape="0">
              <a:srgbClr val="FFFFFF">
                <a:alpha val="50000"/>
              </a:srgbClr>
            </a:outerShdw>
          </a:effectLst>
          <a:extLst/>
        </p:spPr>
        <p:txBody>
          <a:bodyPr>
            <a:spAutoFit/>
          </a:bodyPr>
          <a:lstStyle/>
          <a:p>
            <a:pPr algn="ctr" eaLnBrk="0" hangingPunct="0">
              <a:defRPr/>
            </a:pPr>
            <a:r>
              <a:rPr lang="zh-CN" altLang="en-US" sz="2400" b="1" dirty="0">
                <a:solidFill>
                  <a:srgbClr val="080808"/>
                </a:solidFill>
                <a:latin typeface="+mn-lt"/>
                <a:ea typeface="宋体" pitchFamily="2" charset="-122"/>
              </a:rPr>
              <a:t>原因</a:t>
            </a:r>
            <a:endParaRPr lang="en-US" altLang="zh-CN" sz="2400" b="1" dirty="0">
              <a:solidFill>
                <a:srgbClr val="080808"/>
              </a:solidFill>
              <a:latin typeface="+mn-lt"/>
              <a:ea typeface="宋体" pitchFamily="2" charset="-122"/>
            </a:endParaRPr>
          </a:p>
        </p:txBody>
      </p:sp>
      <p:sp>
        <p:nvSpPr>
          <p:cNvPr id="12308" name="Rectangle 20"/>
          <p:cNvSpPr>
            <a:spLocks noChangeArrowheads="1"/>
          </p:cNvSpPr>
          <p:nvPr/>
        </p:nvSpPr>
        <p:spPr bwMode="gray">
          <a:xfrm>
            <a:off x="5622925" y="2058988"/>
            <a:ext cx="3490913" cy="2125662"/>
          </a:xfrm>
          <a:prstGeom prst="rect">
            <a:avLst/>
          </a:prstGeom>
          <a:gradFill rotWithShape="1">
            <a:gsLst>
              <a:gs pos="0">
                <a:schemeClr val="accent1">
                  <a:gamma/>
                  <a:shade val="72549"/>
                  <a:invGamma/>
                </a:schemeClr>
              </a:gs>
              <a:gs pos="100000">
                <a:schemeClr val="accent1"/>
              </a:gs>
            </a:gsLst>
            <a:lin ang="0" scaled="1"/>
          </a:gradFill>
          <a:ln>
            <a:noFill/>
          </a:ln>
          <a:effectLst/>
          <a:extLst/>
        </p:spPr>
        <p:txBody>
          <a:bodyPr wrap="none" anchor="ctr"/>
          <a:lstStyle/>
          <a:p>
            <a:pPr>
              <a:defRPr/>
            </a:pPr>
            <a:endParaRPr lang="zh-CN" altLang="en-US">
              <a:solidFill>
                <a:srgbClr val="080808"/>
              </a:solidFill>
              <a:latin typeface="+mn-lt"/>
              <a:ea typeface="+mn-ea"/>
            </a:endParaRPr>
          </a:p>
        </p:txBody>
      </p:sp>
      <p:sp>
        <p:nvSpPr>
          <p:cNvPr id="12309" name="Rectangle 21"/>
          <p:cNvSpPr>
            <a:spLocks noChangeArrowheads="1"/>
          </p:cNvSpPr>
          <p:nvPr/>
        </p:nvSpPr>
        <p:spPr bwMode="gray">
          <a:xfrm>
            <a:off x="2273300" y="2182813"/>
            <a:ext cx="3579813" cy="1981200"/>
          </a:xfrm>
          <a:prstGeom prst="rect">
            <a:avLst/>
          </a:prstGeom>
          <a:gradFill rotWithShape="1">
            <a:gsLst>
              <a:gs pos="0">
                <a:schemeClr val="accent1">
                  <a:gamma/>
                  <a:shade val="86275"/>
                  <a:invGamma/>
                </a:schemeClr>
              </a:gs>
              <a:gs pos="100000">
                <a:schemeClr val="accent1"/>
              </a:gs>
            </a:gsLst>
            <a:lin ang="0" scaled="1"/>
          </a:gradFill>
          <a:ln>
            <a:noFill/>
          </a:ln>
          <a:effectLst/>
          <a:scene3d>
            <a:camera prst="legacyObliqueTopRight"/>
            <a:lightRig rig="legacyFlat3" dir="b"/>
          </a:scene3d>
          <a:sp3d extrusionH="430200" prstMaterial="legacyMatte">
            <a:bevelT w="13500" h="13500" prst="angle"/>
            <a:bevelB w="13500" h="13500" prst="angle"/>
            <a:extrusionClr>
              <a:schemeClr val="accent1"/>
            </a:extrusionClr>
          </a:sp3d>
          <a:extLst/>
        </p:spPr>
        <p:txBody>
          <a:bodyPr wrap="none" anchor="ctr">
            <a:flatTx/>
          </a:bodyPr>
          <a:lstStyle/>
          <a:p>
            <a:pPr>
              <a:defRPr/>
            </a:pPr>
            <a:endParaRPr lang="zh-CN" altLang="en-US">
              <a:solidFill>
                <a:srgbClr val="080808"/>
              </a:solidFill>
              <a:latin typeface="+mn-lt"/>
              <a:ea typeface="+mn-ea"/>
            </a:endParaRPr>
          </a:p>
        </p:txBody>
      </p:sp>
      <p:sp>
        <p:nvSpPr>
          <p:cNvPr id="48144" name="Text Box 22"/>
          <p:cNvSpPr txBox="1">
            <a:spLocks noChangeArrowheads="1"/>
          </p:cNvSpPr>
          <p:nvPr/>
        </p:nvSpPr>
        <p:spPr bwMode="white">
          <a:xfrm>
            <a:off x="2257425" y="2263775"/>
            <a:ext cx="4029075" cy="1814513"/>
          </a:xfrm>
          <a:prstGeom prst="rect">
            <a:avLst/>
          </a:prstGeom>
          <a:noFill/>
          <a:ln w="9525">
            <a:noFill/>
            <a:miter lim="800000"/>
            <a:headEnd/>
            <a:tailEnd/>
          </a:ln>
        </p:spPr>
        <p:txBody>
          <a:bodyPr>
            <a:spAutoFit/>
          </a:bodyPr>
          <a:lstStyle/>
          <a:p>
            <a:pPr>
              <a:spcBef>
                <a:spcPct val="50000"/>
              </a:spcBef>
            </a:pPr>
            <a:r>
              <a:rPr lang="zh-CN" altLang="zh-CN" sz="1600">
                <a:solidFill>
                  <a:srgbClr val="FFFFFF"/>
                </a:solidFill>
              </a:rPr>
              <a:t>大多数对外直接投资发生在工业化国家之间</a:t>
            </a:r>
            <a:r>
              <a:rPr lang="en-US" altLang="zh-CN" sz="1600">
                <a:solidFill>
                  <a:srgbClr val="FFFFFF"/>
                </a:solidFill>
              </a:rPr>
              <a:t>,</a:t>
            </a:r>
            <a:r>
              <a:rPr lang="zh-CN" altLang="zh-CN" sz="1600">
                <a:solidFill>
                  <a:srgbClr val="FFFFFF"/>
                </a:solidFill>
              </a:rPr>
              <a:t>即一个工业国的某家厂商在另一个工业国拥有一家公司。我们把工业国之间的这些</a:t>
            </a:r>
            <a:r>
              <a:rPr lang="en-US" altLang="zh-CN" sz="1600">
                <a:solidFill>
                  <a:srgbClr val="FFFFFF"/>
                </a:solidFill>
              </a:rPr>
              <a:t>FDI</a:t>
            </a:r>
            <a:r>
              <a:rPr lang="zh-CN" altLang="zh-CN" sz="1600">
                <a:solidFill>
                  <a:srgbClr val="FFFFFF"/>
                </a:solidFill>
              </a:rPr>
              <a:t>流动称为横向</a:t>
            </a:r>
            <a:r>
              <a:rPr lang="en-US" altLang="zh-CN" sz="1600">
                <a:solidFill>
                  <a:srgbClr val="FFFFFF"/>
                </a:solidFill>
              </a:rPr>
              <a:t>FDI(horizontal FDI)</a:t>
            </a:r>
            <a:r>
              <a:rPr lang="zh-CN" altLang="zh-CN" sz="1600">
                <a:solidFill>
                  <a:srgbClr val="FFFFFF"/>
                </a:solidFill>
              </a:rPr>
              <a:t>。著名的例子有</a:t>
            </a:r>
            <a:r>
              <a:rPr lang="en-US" altLang="zh-CN" sz="1600">
                <a:solidFill>
                  <a:srgbClr val="FFFFFF"/>
                </a:solidFill>
              </a:rPr>
              <a:t>1989</a:t>
            </a:r>
            <a:r>
              <a:rPr lang="zh-CN" altLang="zh-CN" sz="1600">
                <a:solidFill>
                  <a:srgbClr val="FFFFFF"/>
                </a:solidFill>
              </a:rPr>
              <a:t>年纽约洛克菲勒中心和</a:t>
            </a:r>
            <a:r>
              <a:rPr lang="en-US" altLang="zh-CN" sz="1600">
                <a:solidFill>
                  <a:srgbClr val="FFFFFF"/>
                </a:solidFill>
              </a:rPr>
              <a:t>1990</a:t>
            </a:r>
            <a:r>
              <a:rPr lang="zh-CN" altLang="zh-CN" sz="1600">
                <a:solidFill>
                  <a:srgbClr val="FFFFFF"/>
                </a:solidFill>
              </a:rPr>
              <a:t>年加利福尼亚圆石滩高尔夫球场被日本投资者所收购。</a:t>
            </a:r>
            <a:endParaRPr lang="en-US" altLang="zh-CN" sz="1600" b="1">
              <a:solidFill>
                <a:srgbClr val="FFFFFF"/>
              </a:solidFill>
            </a:endParaRPr>
          </a:p>
        </p:txBody>
      </p:sp>
      <p:sp>
        <p:nvSpPr>
          <p:cNvPr id="48145" name="Rectangle 23"/>
          <p:cNvSpPr>
            <a:spLocks noChangeArrowheads="1"/>
          </p:cNvSpPr>
          <p:nvPr/>
        </p:nvSpPr>
        <p:spPr bwMode="white">
          <a:xfrm>
            <a:off x="6318250" y="2420938"/>
            <a:ext cx="2362200" cy="1152525"/>
          </a:xfrm>
          <a:prstGeom prst="rect">
            <a:avLst/>
          </a:prstGeom>
          <a:noFill/>
          <a:ln w="9525">
            <a:noFill/>
            <a:miter lim="800000"/>
            <a:headEnd/>
            <a:tailEnd/>
          </a:ln>
        </p:spPr>
        <p:txBody>
          <a:bodyPr>
            <a:spAutoFit/>
          </a:bodyPr>
          <a:lstStyle/>
          <a:p>
            <a:pPr>
              <a:lnSpc>
                <a:spcPct val="150000"/>
              </a:lnSpc>
            </a:pPr>
            <a:r>
              <a:rPr lang="en-US" altLang="zh-CN" sz="1600" b="1">
                <a:solidFill>
                  <a:srgbClr val="EAEAEA"/>
                </a:solidFill>
              </a:rPr>
              <a:t>1</a:t>
            </a:r>
            <a:r>
              <a:rPr lang="zh-CN" altLang="en-US" sz="1600" b="1">
                <a:solidFill>
                  <a:srgbClr val="EAEAEA"/>
                </a:solidFill>
              </a:rPr>
              <a:t>、规避关税</a:t>
            </a:r>
            <a:endParaRPr lang="en-US" altLang="zh-CN" sz="1600" b="1">
              <a:solidFill>
                <a:srgbClr val="EAEAEA"/>
              </a:solidFill>
            </a:endParaRPr>
          </a:p>
          <a:p>
            <a:pPr>
              <a:lnSpc>
                <a:spcPct val="150000"/>
              </a:lnSpc>
            </a:pPr>
            <a:r>
              <a:rPr lang="en-US" altLang="zh-CN" sz="1600" b="1">
                <a:solidFill>
                  <a:srgbClr val="EAEAEA"/>
                </a:solidFill>
              </a:rPr>
              <a:t>2</a:t>
            </a:r>
            <a:r>
              <a:rPr lang="zh-CN" altLang="en-US" sz="1600" b="1">
                <a:solidFill>
                  <a:srgbClr val="EAEAEA"/>
                </a:solidFill>
              </a:rPr>
              <a:t>、更好地进入其经济</a:t>
            </a:r>
            <a:endParaRPr lang="en-US" altLang="zh-CN" sz="1600" b="1">
              <a:solidFill>
                <a:srgbClr val="EAEAEA"/>
              </a:solidFill>
            </a:endParaRPr>
          </a:p>
          <a:p>
            <a:pPr>
              <a:lnSpc>
                <a:spcPct val="150000"/>
              </a:lnSpc>
            </a:pPr>
            <a:r>
              <a:rPr lang="en-US" altLang="zh-CN" sz="1600" b="1">
                <a:solidFill>
                  <a:srgbClr val="EAEAEA"/>
                </a:solidFill>
              </a:rPr>
              <a:t>3</a:t>
            </a:r>
            <a:r>
              <a:rPr lang="zh-CN" altLang="en-US" sz="1600" b="1">
                <a:solidFill>
                  <a:srgbClr val="EAEAEA"/>
                </a:solidFill>
              </a:rPr>
              <a:t>、共享专业技术</a:t>
            </a:r>
            <a:endParaRPr lang="en-US" altLang="zh-CN" sz="1600" b="1">
              <a:solidFill>
                <a:srgbClr val="EAEAEA"/>
              </a:solidFill>
            </a:endParaRPr>
          </a:p>
        </p:txBody>
      </p:sp>
    </p:spTree>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noChangeArrowheads="1"/>
          </p:cNvSpPr>
          <p:nvPr>
            <p:ph type="title"/>
          </p:nvPr>
        </p:nvSpPr>
        <p:spPr>
          <a:xfrm>
            <a:off x="250825" y="404813"/>
            <a:ext cx="8229600" cy="536575"/>
          </a:xfrm>
        </p:spPr>
        <p:txBody>
          <a:bodyPr/>
          <a:lstStyle/>
          <a:p>
            <a:pPr algn="l"/>
            <a:r>
              <a:rPr lang="zh-CN" altLang="en-US" sz="2400" i="0">
                <a:ea typeface="宋体" charset="-122"/>
              </a:rPr>
              <a:t>如</a:t>
            </a:r>
            <a:r>
              <a:rPr lang="zh-CN" altLang="zh-CN" sz="2400" i="0">
                <a:ea typeface="宋体" charset="-122"/>
              </a:rPr>
              <a:t>图</a:t>
            </a:r>
            <a:r>
              <a:rPr lang="en-US" altLang="zh-CN" sz="2400" i="0">
                <a:ea typeface="宋体" charset="-122"/>
              </a:rPr>
              <a:t>1</a:t>
            </a:r>
            <a:r>
              <a:rPr lang="zh-CN" altLang="zh-CN" sz="2400" i="0">
                <a:ea typeface="宋体" charset="-122"/>
              </a:rPr>
              <a:t>—</a:t>
            </a:r>
            <a:r>
              <a:rPr lang="en-US" altLang="zh-CN" sz="2400" i="0">
                <a:ea typeface="宋体" charset="-122"/>
              </a:rPr>
              <a:t>6</a:t>
            </a:r>
            <a:r>
              <a:rPr lang="zh-CN" altLang="en-US" sz="2400" i="0">
                <a:ea typeface="宋体" charset="-122"/>
              </a:rPr>
              <a:t>所示：</a:t>
            </a:r>
            <a:endParaRPr lang="en-US" altLang="zh-CN" sz="2400" i="0">
              <a:ea typeface="宋体" charset="-122"/>
            </a:endParaRPr>
          </a:p>
        </p:txBody>
      </p:sp>
      <p:grpSp>
        <p:nvGrpSpPr>
          <p:cNvPr id="21507" name="Group 3"/>
          <p:cNvGrpSpPr>
            <a:grpSpLocks/>
          </p:cNvGrpSpPr>
          <p:nvPr/>
        </p:nvGrpSpPr>
        <p:grpSpPr bwMode="auto">
          <a:xfrm>
            <a:off x="1066800" y="4322763"/>
            <a:ext cx="2295525" cy="1365250"/>
            <a:chOff x="471" y="272"/>
            <a:chExt cx="1161" cy="1539"/>
          </a:xfrm>
          <a:solidFill>
            <a:srgbClr val="FFC000"/>
          </a:solidFill>
        </p:grpSpPr>
        <p:sp>
          <p:nvSpPr>
            <p:cNvPr id="21508" name="Oval 4"/>
            <p:cNvSpPr>
              <a:spLocks noChangeArrowheads="1"/>
            </p:cNvSpPr>
            <p:nvPr/>
          </p:nvSpPr>
          <p:spPr bwMode="gray">
            <a:xfrm>
              <a:off x="471" y="1438"/>
              <a:ext cx="1159" cy="362"/>
            </a:xfrm>
            <a:prstGeom prst="ellipse">
              <a:avLst/>
            </a:prstGeom>
            <a:grpFill/>
            <a:ln>
              <a:noFill/>
            </a:ln>
            <a:effectLst/>
            <a:extLst/>
          </p:spPr>
          <p:txBody>
            <a:bodyPr wrap="none" anchor="ctr"/>
            <a:lstStyle/>
            <a:p>
              <a:pPr>
                <a:defRPr/>
              </a:pPr>
              <a:endParaRPr lang="zh-CN" altLang="en-US">
                <a:solidFill>
                  <a:srgbClr val="080808"/>
                </a:solidFill>
                <a:latin typeface="+mn-lt"/>
                <a:ea typeface="+mn-ea"/>
              </a:endParaRPr>
            </a:p>
          </p:txBody>
        </p:sp>
        <p:sp>
          <p:nvSpPr>
            <p:cNvPr id="21509" name="AutoShape 5"/>
            <p:cNvSpPr>
              <a:spLocks noChangeArrowheads="1"/>
            </p:cNvSpPr>
            <p:nvPr/>
          </p:nvSpPr>
          <p:spPr bwMode="gray">
            <a:xfrm>
              <a:off x="473" y="272"/>
              <a:ext cx="1159" cy="1539"/>
            </a:xfrm>
            <a:prstGeom prst="can">
              <a:avLst>
                <a:gd name="adj" fmla="val 33197"/>
              </a:avLst>
            </a:prstGeom>
            <a:grpFill/>
            <a:ln>
              <a:noFill/>
            </a:ln>
            <a:effectLst/>
            <a:extLst/>
          </p:spPr>
          <p:txBody>
            <a:bodyPr wrap="none" anchor="ctr"/>
            <a:lstStyle/>
            <a:p>
              <a:pPr>
                <a:defRPr/>
              </a:pPr>
              <a:endParaRPr lang="zh-CN" altLang="en-US">
                <a:solidFill>
                  <a:srgbClr val="080808"/>
                </a:solidFill>
                <a:latin typeface="+mn-lt"/>
                <a:ea typeface="+mn-ea"/>
              </a:endParaRPr>
            </a:p>
          </p:txBody>
        </p:sp>
      </p:grpSp>
      <p:grpSp>
        <p:nvGrpSpPr>
          <p:cNvPr id="21510" name="Group 6"/>
          <p:cNvGrpSpPr>
            <a:grpSpLocks/>
          </p:cNvGrpSpPr>
          <p:nvPr/>
        </p:nvGrpSpPr>
        <p:grpSpPr bwMode="auto">
          <a:xfrm>
            <a:off x="1087785" y="2717800"/>
            <a:ext cx="2295525" cy="1365250"/>
            <a:chOff x="471" y="272"/>
            <a:chExt cx="1161" cy="1539"/>
          </a:xfrm>
          <a:solidFill>
            <a:srgbClr val="92D050"/>
          </a:solidFill>
        </p:grpSpPr>
        <p:sp>
          <p:nvSpPr>
            <p:cNvPr id="21511" name="Oval 7"/>
            <p:cNvSpPr>
              <a:spLocks noChangeArrowheads="1"/>
            </p:cNvSpPr>
            <p:nvPr/>
          </p:nvSpPr>
          <p:spPr bwMode="gray">
            <a:xfrm>
              <a:off x="471" y="1438"/>
              <a:ext cx="1159" cy="362"/>
            </a:xfrm>
            <a:prstGeom prst="ellipse">
              <a:avLst/>
            </a:prstGeom>
            <a:grpFill/>
            <a:ln>
              <a:noFill/>
            </a:ln>
            <a:effectLst/>
            <a:extLst/>
          </p:spPr>
          <p:txBody>
            <a:bodyPr wrap="none" anchor="ctr"/>
            <a:lstStyle/>
            <a:p>
              <a:pPr>
                <a:defRPr/>
              </a:pPr>
              <a:endParaRPr lang="zh-CN" altLang="en-US">
                <a:solidFill>
                  <a:srgbClr val="080808"/>
                </a:solidFill>
                <a:latin typeface="+mn-lt"/>
                <a:ea typeface="+mn-ea"/>
              </a:endParaRPr>
            </a:p>
          </p:txBody>
        </p:sp>
        <p:sp>
          <p:nvSpPr>
            <p:cNvPr id="21512" name="AutoShape 8"/>
            <p:cNvSpPr>
              <a:spLocks noChangeArrowheads="1"/>
            </p:cNvSpPr>
            <p:nvPr/>
          </p:nvSpPr>
          <p:spPr bwMode="gray">
            <a:xfrm>
              <a:off x="473" y="272"/>
              <a:ext cx="1159" cy="1539"/>
            </a:xfrm>
            <a:prstGeom prst="can">
              <a:avLst>
                <a:gd name="adj" fmla="val 33197"/>
              </a:avLst>
            </a:prstGeom>
            <a:grpFill/>
            <a:ln>
              <a:noFill/>
            </a:ln>
            <a:effectLst/>
            <a:extLst/>
          </p:spPr>
          <p:txBody>
            <a:bodyPr wrap="none" anchor="ctr"/>
            <a:lstStyle/>
            <a:p>
              <a:pPr>
                <a:defRPr/>
              </a:pPr>
              <a:endParaRPr lang="zh-CN" altLang="en-US">
                <a:solidFill>
                  <a:srgbClr val="080808"/>
                </a:solidFill>
                <a:latin typeface="+mn-lt"/>
                <a:ea typeface="+mn-ea"/>
              </a:endParaRPr>
            </a:p>
          </p:txBody>
        </p:sp>
      </p:grpSp>
      <p:grpSp>
        <p:nvGrpSpPr>
          <p:cNvPr id="21513" name="Group 9"/>
          <p:cNvGrpSpPr>
            <a:grpSpLocks/>
          </p:cNvGrpSpPr>
          <p:nvPr/>
        </p:nvGrpSpPr>
        <p:grpSpPr bwMode="auto">
          <a:xfrm>
            <a:off x="1066800" y="1195334"/>
            <a:ext cx="2295525" cy="1365250"/>
            <a:chOff x="471" y="272"/>
            <a:chExt cx="1161" cy="1539"/>
          </a:xfrm>
          <a:solidFill>
            <a:schemeClr val="accent2">
              <a:lumMod val="20000"/>
              <a:lumOff val="80000"/>
            </a:schemeClr>
          </a:solidFill>
        </p:grpSpPr>
        <p:sp>
          <p:nvSpPr>
            <p:cNvPr id="21514" name="Oval 10"/>
            <p:cNvSpPr>
              <a:spLocks noChangeArrowheads="1"/>
            </p:cNvSpPr>
            <p:nvPr/>
          </p:nvSpPr>
          <p:spPr bwMode="ltGray">
            <a:xfrm>
              <a:off x="471" y="1438"/>
              <a:ext cx="1159" cy="362"/>
            </a:xfrm>
            <a:prstGeom prst="ellipse">
              <a:avLst/>
            </a:prstGeom>
            <a:grpFill/>
            <a:ln>
              <a:noFill/>
            </a:ln>
            <a:effectLst/>
            <a:extLst/>
          </p:spPr>
          <p:txBody>
            <a:bodyPr wrap="none" anchor="ctr"/>
            <a:lstStyle/>
            <a:p>
              <a:pPr>
                <a:defRPr/>
              </a:pPr>
              <a:endParaRPr lang="zh-CN" altLang="en-US">
                <a:solidFill>
                  <a:srgbClr val="080808"/>
                </a:solidFill>
                <a:latin typeface="+mn-lt"/>
                <a:ea typeface="+mn-ea"/>
              </a:endParaRPr>
            </a:p>
          </p:txBody>
        </p:sp>
        <p:sp>
          <p:nvSpPr>
            <p:cNvPr id="21515" name="AutoShape 11"/>
            <p:cNvSpPr>
              <a:spLocks noChangeArrowheads="1"/>
            </p:cNvSpPr>
            <p:nvPr/>
          </p:nvSpPr>
          <p:spPr bwMode="ltGray">
            <a:xfrm>
              <a:off x="473" y="272"/>
              <a:ext cx="1159" cy="1539"/>
            </a:xfrm>
            <a:prstGeom prst="can">
              <a:avLst>
                <a:gd name="adj" fmla="val 33197"/>
              </a:avLst>
            </a:prstGeom>
            <a:grpFill/>
            <a:ln>
              <a:noFill/>
            </a:ln>
            <a:effectLst/>
            <a:extLst/>
          </p:spPr>
          <p:txBody>
            <a:bodyPr wrap="none" anchor="ctr"/>
            <a:lstStyle/>
            <a:p>
              <a:pPr>
                <a:defRPr/>
              </a:pPr>
              <a:endParaRPr lang="zh-CN" altLang="en-US">
                <a:solidFill>
                  <a:srgbClr val="080808"/>
                </a:solidFill>
                <a:latin typeface="+mn-lt"/>
                <a:ea typeface="+mn-ea"/>
              </a:endParaRPr>
            </a:p>
          </p:txBody>
        </p:sp>
      </p:grpSp>
      <p:sp>
        <p:nvSpPr>
          <p:cNvPr id="21516" name="AutoShape 12"/>
          <p:cNvSpPr>
            <a:spLocks noChangeArrowheads="1"/>
          </p:cNvSpPr>
          <p:nvPr/>
        </p:nvSpPr>
        <p:spPr bwMode="ltGray">
          <a:xfrm>
            <a:off x="3392488" y="1195388"/>
            <a:ext cx="5356225" cy="1355725"/>
          </a:xfrm>
          <a:prstGeom prst="roundRect">
            <a:avLst>
              <a:gd name="adj" fmla="val 11505"/>
            </a:avLst>
          </a:prstGeom>
          <a:gradFill rotWithShape="1">
            <a:gsLst>
              <a:gs pos="0">
                <a:schemeClr val="accent2">
                  <a:lumMod val="20000"/>
                  <a:lumOff val="80000"/>
                </a:schemeClr>
              </a:gs>
              <a:gs pos="100000">
                <a:schemeClr val="bg1"/>
              </a:gs>
            </a:gsLst>
            <a:lin ang="0" scaled="1"/>
          </a:gradFill>
          <a:ln>
            <a:noFill/>
          </a:ln>
          <a:effectLst/>
          <a:extLst/>
        </p:spPr>
        <p:txBody>
          <a:bodyPr wrap="none" anchor="ctr"/>
          <a:lstStyle/>
          <a:p>
            <a:pPr>
              <a:defRPr/>
            </a:pPr>
            <a:endParaRPr lang="zh-CN" altLang="en-US">
              <a:solidFill>
                <a:srgbClr val="080808"/>
              </a:solidFill>
              <a:latin typeface="+mn-lt"/>
              <a:ea typeface="+mn-ea"/>
            </a:endParaRPr>
          </a:p>
        </p:txBody>
      </p:sp>
      <p:sp>
        <p:nvSpPr>
          <p:cNvPr id="49158" name="Text Box 13"/>
          <p:cNvSpPr txBox="1">
            <a:spLocks noChangeArrowheads="1"/>
          </p:cNvSpPr>
          <p:nvPr/>
        </p:nvSpPr>
        <p:spPr bwMode="white">
          <a:xfrm>
            <a:off x="1147763" y="1757363"/>
            <a:ext cx="2128837" cy="396875"/>
          </a:xfrm>
          <a:prstGeom prst="rect">
            <a:avLst/>
          </a:prstGeom>
          <a:noFill/>
          <a:ln w="9525">
            <a:noFill/>
            <a:miter lim="800000"/>
            <a:headEnd/>
            <a:tailEnd/>
          </a:ln>
        </p:spPr>
        <p:txBody>
          <a:bodyPr>
            <a:spAutoFit/>
          </a:bodyPr>
          <a:lstStyle/>
          <a:p>
            <a:pPr algn="ctr">
              <a:spcBef>
                <a:spcPct val="50000"/>
              </a:spcBef>
            </a:pPr>
            <a:r>
              <a:rPr lang="zh-CN" altLang="en-US" sz="2000" b="1">
                <a:solidFill>
                  <a:srgbClr val="FFFFFF"/>
                </a:solidFill>
              </a:rPr>
              <a:t>欧洲和美国的</a:t>
            </a:r>
            <a:r>
              <a:rPr lang="en-US" altLang="zh-CN" sz="2000" b="1">
                <a:solidFill>
                  <a:srgbClr val="FFFFFF"/>
                </a:solidFill>
              </a:rPr>
              <a:t>FDI</a:t>
            </a:r>
          </a:p>
        </p:txBody>
      </p:sp>
      <p:sp>
        <p:nvSpPr>
          <p:cNvPr id="49159" name="Text Box 14"/>
          <p:cNvSpPr txBox="1">
            <a:spLocks noChangeArrowheads="1"/>
          </p:cNvSpPr>
          <p:nvPr/>
        </p:nvSpPr>
        <p:spPr bwMode="gray">
          <a:xfrm>
            <a:off x="3881438" y="1277938"/>
            <a:ext cx="4475162" cy="1200150"/>
          </a:xfrm>
          <a:prstGeom prst="rect">
            <a:avLst/>
          </a:prstGeom>
          <a:noFill/>
          <a:ln w="9525">
            <a:noFill/>
            <a:miter lim="800000"/>
            <a:headEnd/>
            <a:tailEnd/>
          </a:ln>
        </p:spPr>
        <p:txBody>
          <a:bodyPr>
            <a:spAutoFit/>
          </a:bodyPr>
          <a:lstStyle/>
          <a:p>
            <a:pPr>
              <a:spcBef>
                <a:spcPct val="50000"/>
              </a:spcBef>
              <a:buFontTx/>
              <a:buChar char="•"/>
            </a:pPr>
            <a:r>
              <a:rPr lang="zh-CN" altLang="en-US" sz="1600" b="1">
                <a:solidFill>
                  <a:srgbClr val="000000"/>
                </a:solidFill>
              </a:rPr>
              <a:t> 最大的</a:t>
            </a:r>
            <a:r>
              <a:rPr lang="en-US" altLang="zh-CN" sz="1600" b="1">
                <a:solidFill>
                  <a:srgbClr val="000000"/>
                </a:solidFill>
              </a:rPr>
              <a:t>FDI</a:t>
            </a:r>
            <a:r>
              <a:rPr lang="zh-CN" altLang="en-US" sz="1600" b="1">
                <a:solidFill>
                  <a:srgbClr val="000000"/>
                </a:solidFill>
              </a:rPr>
              <a:t>流量发生在欧洲内部</a:t>
            </a:r>
            <a:r>
              <a:rPr lang="en-US" altLang="zh-CN" sz="1600" b="1">
                <a:solidFill>
                  <a:srgbClr val="000000"/>
                </a:solidFill>
              </a:rPr>
              <a:t>; 2000</a:t>
            </a:r>
            <a:r>
              <a:rPr lang="zh-CN" altLang="en-US" sz="1600" b="1">
                <a:solidFill>
                  <a:srgbClr val="000000"/>
                </a:solidFill>
              </a:rPr>
              <a:t>年这些流量达到</a:t>
            </a:r>
            <a:r>
              <a:rPr lang="en-US" altLang="zh-CN" sz="1600" b="1">
                <a:solidFill>
                  <a:srgbClr val="000000"/>
                </a:solidFill>
              </a:rPr>
              <a:t>4 500</a:t>
            </a:r>
            <a:r>
              <a:rPr lang="zh-CN" altLang="en-US" sz="1600" b="1">
                <a:solidFill>
                  <a:srgbClr val="000000"/>
                </a:solidFill>
              </a:rPr>
              <a:t>亿美元</a:t>
            </a:r>
            <a:r>
              <a:rPr lang="en-US" altLang="zh-CN" sz="1600" b="1">
                <a:solidFill>
                  <a:srgbClr val="000000"/>
                </a:solidFill>
              </a:rPr>
              <a:t>,</a:t>
            </a:r>
            <a:r>
              <a:rPr lang="zh-CN" altLang="en-US" sz="1600" b="1">
                <a:solidFill>
                  <a:srgbClr val="000000"/>
                </a:solidFill>
              </a:rPr>
              <a:t>占世界总量的三分之一</a:t>
            </a:r>
            <a:endParaRPr lang="en-US" altLang="zh-CN" sz="1600" b="1">
              <a:solidFill>
                <a:srgbClr val="000000"/>
              </a:solidFill>
            </a:endParaRPr>
          </a:p>
          <a:p>
            <a:pPr>
              <a:spcBef>
                <a:spcPct val="50000"/>
              </a:spcBef>
              <a:buFontTx/>
              <a:buChar char="•"/>
            </a:pPr>
            <a:r>
              <a:rPr lang="zh-CN" altLang="en-US" sz="1600" b="1">
                <a:solidFill>
                  <a:srgbClr val="000000"/>
                </a:solidFill>
              </a:rPr>
              <a:t> 欧洲于</a:t>
            </a:r>
            <a:r>
              <a:rPr lang="en-US" altLang="zh-CN" sz="1600" b="1">
                <a:solidFill>
                  <a:srgbClr val="000000"/>
                </a:solidFill>
              </a:rPr>
              <a:t>2000</a:t>
            </a:r>
            <a:r>
              <a:rPr lang="zh-CN" altLang="en-US" sz="1600" b="1">
                <a:solidFill>
                  <a:srgbClr val="000000"/>
                </a:solidFill>
              </a:rPr>
              <a:t>年对美国公司投资了</a:t>
            </a:r>
            <a:r>
              <a:rPr lang="en-US" altLang="zh-CN" sz="1600" b="1">
                <a:solidFill>
                  <a:srgbClr val="000000"/>
                </a:solidFill>
              </a:rPr>
              <a:t>2 510</a:t>
            </a:r>
            <a:r>
              <a:rPr lang="zh-CN" altLang="en-US" sz="1600" b="1">
                <a:solidFill>
                  <a:srgbClr val="000000"/>
                </a:solidFill>
              </a:rPr>
              <a:t>亿美元</a:t>
            </a:r>
            <a:r>
              <a:rPr lang="en-US" altLang="zh-CN" sz="1600" b="1">
                <a:solidFill>
                  <a:srgbClr val="000000"/>
                </a:solidFill>
              </a:rPr>
              <a:t>,</a:t>
            </a:r>
            <a:r>
              <a:rPr lang="zh-CN" altLang="en-US" sz="1600" b="1">
                <a:solidFill>
                  <a:srgbClr val="000000"/>
                </a:solidFill>
              </a:rPr>
              <a:t>而美国对欧洲公司的投资是</a:t>
            </a:r>
            <a:r>
              <a:rPr lang="en-US" altLang="zh-CN" sz="1600" b="1">
                <a:solidFill>
                  <a:srgbClr val="000000"/>
                </a:solidFill>
              </a:rPr>
              <a:t>780</a:t>
            </a:r>
            <a:r>
              <a:rPr lang="zh-CN" altLang="en-US" sz="1600" b="1">
                <a:solidFill>
                  <a:srgbClr val="000000"/>
                </a:solidFill>
              </a:rPr>
              <a:t>亿美元。</a:t>
            </a:r>
            <a:endParaRPr lang="en-US" altLang="zh-CN" sz="1600" b="1">
              <a:solidFill>
                <a:srgbClr val="000000"/>
              </a:solidFill>
            </a:endParaRPr>
          </a:p>
        </p:txBody>
      </p:sp>
      <p:sp>
        <p:nvSpPr>
          <p:cNvPr id="49160" name="Text Box 15"/>
          <p:cNvSpPr txBox="1">
            <a:spLocks noChangeArrowheads="1"/>
          </p:cNvSpPr>
          <p:nvPr/>
        </p:nvSpPr>
        <p:spPr bwMode="white">
          <a:xfrm>
            <a:off x="1149350" y="3355975"/>
            <a:ext cx="2128838" cy="396875"/>
          </a:xfrm>
          <a:prstGeom prst="rect">
            <a:avLst/>
          </a:prstGeom>
          <a:noFill/>
          <a:ln w="9525">
            <a:noFill/>
            <a:miter lim="800000"/>
            <a:headEnd/>
            <a:tailEnd/>
          </a:ln>
        </p:spPr>
        <p:txBody>
          <a:bodyPr>
            <a:spAutoFit/>
          </a:bodyPr>
          <a:lstStyle/>
          <a:p>
            <a:pPr algn="ctr">
              <a:spcBef>
                <a:spcPct val="50000"/>
              </a:spcBef>
            </a:pPr>
            <a:r>
              <a:rPr lang="zh-CN" altLang="en-US" sz="2000" b="1">
                <a:solidFill>
                  <a:srgbClr val="FFFFFF"/>
                </a:solidFill>
              </a:rPr>
              <a:t>美洲的</a:t>
            </a:r>
            <a:r>
              <a:rPr lang="en-US" altLang="zh-CN" sz="2000" b="1">
                <a:solidFill>
                  <a:srgbClr val="FFFFFF"/>
                </a:solidFill>
              </a:rPr>
              <a:t>FDI</a:t>
            </a:r>
          </a:p>
        </p:txBody>
      </p:sp>
      <p:sp>
        <p:nvSpPr>
          <p:cNvPr id="49161" name="Text Box 16"/>
          <p:cNvSpPr txBox="1">
            <a:spLocks noChangeArrowheads="1"/>
          </p:cNvSpPr>
          <p:nvPr/>
        </p:nvSpPr>
        <p:spPr bwMode="white">
          <a:xfrm>
            <a:off x="1168400" y="4960938"/>
            <a:ext cx="2128838" cy="396875"/>
          </a:xfrm>
          <a:prstGeom prst="rect">
            <a:avLst/>
          </a:prstGeom>
          <a:noFill/>
          <a:ln w="9525">
            <a:noFill/>
            <a:miter lim="800000"/>
            <a:headEnd/>
            <a:tailEnd/>
          </a:ln>
        </p:spPr>
        <p:txBody>
          <a:bodyPr>
            <a:spAutoFit/>
          </a:bodyPr>
          <a:lstStyle/>
          <a:p>
            <a:pPr algn="ctr">
              <a:spcBef>
                <a:spcPct val="50000"/>
              </a:spcBef>
            </a:pPr>
            <a:r>
              <a:rPr lang="zh-CN" altLang="en-US" sz="2000" b="1">
                <a:solidFill>
                  <a:srgbClr val="FFFFFF"/>
                </a:solidFill>
              </a:rPr>
              <a:t>与亚洲的</a:t>
            </a:r>
            <a:r>
              <a:rPr lang="en-US" altLang="zh-CN" sz="2000" b="1">
                <a:solidFill>
                  <a:srgbClr val="FFFFFF"/>
                </a:solidFill>
              </a:rPr>
              <a:t>FDI</a:t>
            </a:r>
          </a:p>
        </p:txBody>
      </p:sp>
      <p:sp>
        <p:nvSpPr>
          <p:cNvPr id="49162" name="AutoShape 17"/>
          <p:cNvSpPr>
            <a:spLocks noChangeArrowheads="1"/>
          </p:cNvSpPr>
          <p:nvPr/>
        </p:nvSpPr>
        <p:spPr bwMode="gray">
          <a:xfrm>
            <a:off x="3419475" y="2717800"/>
            <a:ext cx="5329238" cy="1355725"/>
          </a:xfrm>
          <a:prstGeom prst="roundRect">
            <a:avLst>
              <a:gd name="adj" fmla="val 11505"/>
            </a:avLst>
          </a:prstGeom>
          <a:gradFill rotWithShape="1">
            <a:gsLst>
              <a:gs pos="0">
                <a:schemeClr val="folHlink"/>
              </a:gs>
              <a:gs pos="100000">
                <a:schemeClr val="bg1"/>
              </a:gs>
            </a:gsLst>
            <a:lin ang="0" scaled="1"/>
          </a:gradFill>
          <a:ln w="9525">
            <a:noFill/>
            <a:round/>
            <a:headEnd/>
            <a:tailEnd/>
          </a:ln>
        </p:spPr>
        <p:txBody>
          <a:bodyPr wrap="none" anchor="ctr"/>
          <a:lstStyle/>
          <a:p>
            <a:endParaRPr lang="zh-CN" altLang="en-US">
              <a:solidFill>
                <a:srgbClr val="080808"/>
              </a:solidFill>
            </a:endParaRPr>
          </a:p>
        </p:txBody>
      </p:sp>
      <p:sp>
        <p:nvSpPr>
          <p:cNvPr id="49163" name="Text Box 18"/>
          <p:cNvSpPr txBox="1">
            <a:spLocks noChangeArrowheads="1"/>
          </p:cNvSpPr>
          <p:nvPr/>
        </p:nvSpPr>
        <p:spPr bwMode="gray">
          <a:xfrm>
            <a:off x="3962400" y="3103563"/>
            <a:ext cx="4376738" cy="584200"/>
          </a:xfrm>
          <a:prstGeom prst="rect">
            <a:avLst/>
          </a:prstGeom>
          <a:noFill/>
          <a:ln w="9525">
            <a:noFill/>
            <a:miter lim="800000"/>
            <a:headEnd/>
            <a:tailEnd/>
          </a:ln>
        </p:spPr>
        <p:txBody>
          <a:bodyPr>
            <a:spAutoFit/>
          </a:bodyPr>
          <a:lstStyle/>
          <a:p>
            <a:pPr>
              <a:spcBef>
                <a:spcPct val="50000"/>
              </a:spcBef>
              <a:buFontTx/>
              <a:buChar char="•"/>
            </a:pPr>
            <a:r>
              <a:rPr lang="zh-CN" altLang="en-US" sz="1600" b="1">
                <a:solidFill>
                  <a:srgbClr val="000000"/>
                </a:solidFill>
              </a:rPr>
              <a:t> 还有大量发生在美国、加拿大和拉丁美洲之间的</a:t>
            </a:r>
            <a:r>
              <a:rPr lang="en-US" altLang="zh-CN" sz="1600" b="1">
                <a:solidFill>
                  <a:srgbClr val="000000"/>
                </a:solidFill>
              </a:rPr>
              <a:t>FDI</a:t>
            </a:r>
            <a:r>
              <a:rPr lang="zh-CN" altLang="en-US" sz="1600" b="1">
                <a:solidFill>
                  <a:srgbClr val="000000"/>
                </a:solidFill>
              </a:rPr>
              <a:t>流动。</a:t>
            </a:r>
            <a:endParaRPr lang="en-US" altLang="zh-CN" sz="1600" b="1">
              <a:solidFill>
                <a:srgbClr val="000000"/>
              </a:solidFill>
            </a:endParaRPr>
          </a:p>
        </p:txBody>
      </p:sp>
      <p:sp>
        <p:nvSpPr>
          <p:cNvPr id="49164" name="AutoShape 19"/>
          <p:cNvSpPr>
            <a:spLocks noChangeArrowheads="1"/>
          </p:cNvSpPr>
          <p:nvPr/>
        </p:nvSpPr>
        <p:spPr bwMode="gray">
          <a:xfrm>
            <a:off x="3429000" y="4483100"/>
            <a:ext cx="5329238" cy="1138238"/>
          </a:xfrm>
          <a:prstGeom prst="roundRect">
            <a:avLst>
              <a:gd name="adj" fmla="val 11505"/>
            </a:avLst>
          </a:prstGeom>
          <a:gradFill rotWithShape="1">
            <a:gsLst>
              <a:gs pos="0">
                <a:srgbClr val="FFC000"/>
              </a:gs>
              <a:gs pos="100000">
                <a:schemeClr val="bg1"/>
              </a:gs>
            </a:gsLst>
            <a:lin ang="0" scaled="1"/>
          </a:gradFill>
          <a:ln w="9525">
            <a:noFill/>
            <a:round/>
            <a:headEnd/>
            <a:tailEnd/>
          </a:ln>
        </p:spPr>
        <p:txBody>
          <a:bodyPr wrap="none" anchor="ctr"/>
          <a:lstStyle/>
          <a:p>
            <a:endParaRPr lang="zh-CN" altLang="en-US">
              <a:solidFill>
                <a:srgbClr val="080808"/>
              </a:solidFill>
            </a:endParaRPr>
          </a:p>
        </p:txBody>
      </p:sp>
      <p:sp>
        <p:nvSpPr>
          <p:cNvPr id="49165" name="Text Box 20"/>
          <p:cNvSpPr txBox="1">
            <a:spLocks noChangeArrowheads="1"/>
          </p:cNvSpPr>
          <p:nvPr/>
        </p:nvSpPr>
        <p:spPr bwMode="gray">
          <a:xfrm>
            <a:off x="3908425" y="4638675"/>
            <a:ext cx="4448175" cy="954088"/>
          </a:xfrm>
          <a:prstGeom prst="rect">
            <a:avLst/>
          </a:prstGeom>
          <a:noFill/>
          <a:ln w="9525">
            <a:noFill/>
            <a:miter lim="800000"/>
            <a:headEnd/>
            <a:tailEnd/>
          </a:ln>
        </p:spPr>
        <p:txBody>
          <a:bodyPr>
            <a:spAutoFit/>
          </a:bodyPr>
          <a:lstStyle/>
          <a:p>
            <a:pPr>
              <a:spcBef>
                <a:spcPct val="50000"/>
              </a:spcBef>
              <a:buFontTx/>
              <a:buChar char="•"/>
            </a:pPr>
            <a:r>
              <a:rPr lang="zh-CN" altLang="en-US" sz="1600" b="1">
                <a:solidFill>
                  <a:srgbClr val="000000"/>
                </a:solidFill>
              </a:rPr>
              <a:t> 美国与日本之间以及欧洲与日本之间的直接投资是横向 </a:t>
            </a:r>
            <a:r>
              <a:rPr lang="en-US" altLang="zh-CN" sz="1600" b="1">
                <a:solidFill>
                  <a:srgbClr val="000000"/>
                </a:solidFill>
              </a:rPr>
              <a:t>FDI </a:t>
            </a:r>
            <a:r>
              <a:rPr lang="zh-CN" altLang="en-US" sz="1600" b="1">
                <a:solidFill>
                  <a:srgbClr val="000000"/>
                </a:solidFill>
              </a:rPr>
              <a:t>。</a:t>
            </a:r>
            <a:endParaRPr lang="en-US" altLang="zh-CN" sz="1600" b="1">
              <a:solidFill>
                <a:srgbClr val="000000"/>
              </a:solidFill>
            </a:endParaRPr>
          </a:p>
          <a:p>
            <a:pPr>
              <a:spcBef>
                <a:spcPct val="50000"/>
              </a:spcBef>
              <a:buFontTx/>
              <a:buChar char="•"/>
            </a:pPr>
            <a:r>
              <a:rPr lang="en-US" altLang="zh-CN" sz="1600" b="1">
                <a:solidFill>
                  <a:srgbClr val="000000"/>
                </a:solidFill>
              </a:rPr>
              <a:t> </a:t>
            </a:r>
            <a:r>
              <a:rPr lang="zh-CN" altLang="en-US" sz="1600" b="1">
                <a:solidFill>
                  <a:srgbClr val="000000"/>
                </a:solidFill>
              </a:rPr>
              <a:t>对中国还有亚洲其他国家的投资是纵向 </a:t>
            </a:r>
            <a:r>
              <a:rPr lang="en-US" altLang="zh-CN" sz="1600" b="1">
                <a:solidFill>
                  <a:srgbClr val="000000"/>
                </a:solidFill>
              </a:rPr>
              <a:t>FDI </a:t>
            </a:r>
            <a:r>
              <a:rPr lang="zh-CN" altLang="en-US" sz="1600" b="1">
                <a:solidFill>
                  <a:srgbClr val="000000"/>
                </a:solidFill>
              </a:rPr>
              <a:t>。</a:t>
            </a:r>
            <a:endParaRPr lang="en-US" altLang="zh-CN" sz="1600" b="1">
              <a:solidFill>
                <a:srgbClr val="000000"/>
              </a:solidFill>
            </a:endParaRPr>
          </a:p>
        </p:txBody>
      </p:sp>
      <p:sp>
        <p:nvSpPr>
          <p:cNvPr id="49166" name="AutoShape 21"/>
          <p:cNvSpPr>
            <a:spLocks noChangeArrowheads="1"/>
          </p:cNvSpPr>
          <p:nvPr/>
        </p:nvSpPr>
        <p:spPr bwMode="gray">
          <a:xfrm>
            <a:off x="3429000" y="1773238"/>
            <a:ext cx="533400" cy="381000"/>
          </a:xfrm>
          <a:prstGeom prst="rightArrow">
            <a:avLst>
              <a:gd name="adj1" fmla="val 50000"/>
              <a:gd name="adj2" fmla="val 58333"/>
            </a:avLst>
          </a:prstGeom>
          <a:solidFill>
            <a:srgbClr val="FFFFFF"/>
          </a:solidFill>
          <a:ln w="9525">
            <a:noFill/>
            <a:miter lim="800000"/>
            <a:headEnd/>
            <a:tailEnd/>
          </a:ln>
        </p:spPr>
        <p:txBody>
          <a:bodyPr wrap="none" anchor="ctr"/>
          <a:lstStyle/>
          <a:p>
            <a:endParaRPr lang="zh-CN" altLang="en-US">
              <a:solidFill>
                <a:srgbClr val="080808"/>
              </a:solidFill>
            </a:endParaRPr>
          </a:p>
        </p:txBody>
      </p:sp>
      <p:sp>
        <p:nvSpPr>
          <p:cNvPr id="49167" name="AutoShape 22"/>
          <p:cNvSpPr>
            <a:spLocks noChangeArrowheads="1"/>
          </p:cNvSpPr>
          <p:nvPr/>
        </p:nvSpPr>
        <p:spPr bwMode="gray">
          <a:xfrm>
            <a:off x="3379788" y="3262313"/>
            <a:ext cx="533400" cy="381000"/>
          </a:xfrm>
          <a:prstGeom prst="rightArrow">
            <a:avLst>
              <a:gd name="adj1" fmla="val 50000"/>
              <a:gd name="adj2" fmla="val 62332"/>
            </a:avLst>
          </a:prstGeom>
          <a:solidFill>
            <a:srgbClr val="FFFFFF"/>
          </a:solidFill>
          <a:ln w="9525">
            <a:noFill/>
            <a:miter lim="800000"/>
            <a:headEnd/>
            <a:tailEnd/>
          </a:ln>
        </p:spPr>
        <p:txBody>
          <a:bodyPr wrap="none" anchor="ctr"/>
          <a:lstStyle/>
          <a:p>
            <a:endParaRPr lang="zh-CN" altLang="en-US">
              <a:solidFill>
                <a:srgbClr val="080808"/>
              </a:solidFill>
            </a:endParaRPr>
          </a:p>
        </p:txBody>
      </p:sp>
      <p:sp>
        <p:nvSpPr>
          <p:cNvPr id="49168" name="AutoShape 23"/>
          <p:cNvSpPr>
            <a:spLocks noChangeArrowheads="1"/>
          </p:cNvSpPr>
          <p:nvPr/>
        </p:nvSpPr>
        <p:spPr bwMode="gray">
          <a:xfrm>
            <a:off x="3371850" y="4856163"/>
            <a:ext cx="533400" cy="381000"/>
          </a:xfrm>
          <a:prstGeom prst="rightArrow">
            <a:avLst>
              <a:gd name="adj1" fmla="val 50000"/>
              <a:gd name="adj2" fmla="val 58333"/>
            </a:avLst>
          </a:prstGeom>
          <a:solidFill>
            <a:srgbClr val="FFFFFF"/>
          </a:solidFill>
          <a:ln w="9525">
            <a:noFill/>
            <a:miter lim="800000"/>
            <a:headEnd/>
            <a:tailEnd/>
          </a:ln>
        </p:spPr>
        <p:txBody>
          <a:bodyPr wrap="none" anchor="ctr"/>
          <a:lstStyle/>
          <a:p>
            <a:endParaRPr lang="zh-CN" altLang="en-US">
              <a:solidFill>
                <a:srgbClr val="080808"/>
              </a:solidFill>
            </a:endParaRPr>
          </a:p>
        </p:txBody>
      </p:sp>
    </p:spTree>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26"/>
          <p:cNvSpPr>
            <a:spLocks noGrp="1" noChangeArrowheads="1"/>
          </p:cNvSpPr>
          <p:nvPr>
            <p:ph idx="1"/>
          </p:nvPr>
        </p:nvSpPr>
        <p:spPr>
          <a:xfrm>
            <a:off x="279400" y="476250"/>
            <a:ext cx="8640763" cy="1066800"/>
          </a:xfrm>
          <a:solidFill>
            <a:srgbClr val="009900">
              <a:alpha val="21176"/>
            </a:srgbClr>
          </a:solidFill>
          <a:ln w="76200" cmpd="tri" algn="ctr">
            <a:solidFill>
              <a:srgbClr val="008000"/>
            </a:solidFill>
          </a:ln>
        </p:spPr>
        <p:txBody>
          <a:bodyPr anchor="ctr">
            <a:spAutoFit/>
          </a:bodyPr>
          <a:lstStyle/>
          <a:p>
            <a:pPr marL="0" indent="0" eaLnBrk="0" hangingPunct="0">
              <a:lnSpc>
                <a:spcPct val="110000"/>
              </a:lnSpc>
              <a:buClr>
                <a:srgbClr val="000099"/>
              </a:buClr>
              <a:buSzPct val="95000"/>
              <a:buFont typeface="Wingdings" pitchFamily="2" charset="2"/>
              <a:buNone/>
            </a:pPr>
            <a:r>
              <a:rPr kumimoji="1" lang="zh-CN" altLang="en-US" sz="2000">
                <a:solidFill>
                  <a:srgbClr val="660033"/>
                </a:solidFill>
                <a:latin typeface="宋体" charset="-122"/>
                <a:ea typeface="宋体" charset="-122"/>
              </a:rPr>
              <a:t>中国已成为亚洲最大的</a:t>
            </a:r>
            <a:r>
              <a:rPr kumimoji="1" lang="en-US" altLang="zh-CN" sz="2000">
                <a:solidFill>
                  <a:srgbClr val="660033"/>
                </a:solidFill>
                <a:latin typeface="宋体" charset="-122"/>
                <a:ea typeface="宋体" charset="-122"/>
              </a:rPr>
              <a:t>FDI</a:t>
            </a:r>
            <a:r>
              <a:rPr kumimoji="1" lang="zh-CN" altLang="en-US" sz="2000">
                <a:solidFill>
                  <a:srgbClr val="660033"/>
                </a:solidFill>
                <a:latin typeface="宋体" charset="-122"/>
                <a:ea typeface="宋体" charset="-122"/>
              </a:rPr>
              <a:t>接受国</a:t>
            </a:r>
            <a:r>
              <a:rPr kumimoji="1" lang="en-US" altLang="zh-CN" sz="2000">
                <a:solidFill>
                  <a:srgbClr val="660033"/>
                </a:solidFill>
                <a:latin typeface="宋体" charset="-122"/>
                <a:ea typeface="宋体" charset="-122"/>
              </a:rPr>
              <a:t>,</a:t>
            </a:r>
            <a:r>
              <a:rPr kumimoji="1" lang="zh-CN" altLang="en-US" sz="2000">
                <a:solidFill>
                  <a:srgbClr val="660033"/>
                </a:solidFill>
                <a:latin typeface="宋体" charset="-122"/>
                <a:ea typeface="宋体" charset="-122"/>
              </a:rPr>
              <a:t>也是世界上第三大</a:t>
            </a:r>
            <a:r>
              <a:rPr kumimoji="1" lang="en-US" altLang="zh-CN" sz="2000">
                <a:solidFill>
                  <a:srgbClr val="660033"/>
                </a:solidFill>
                <a:latin typeface="宋体" charset="-122"/>
                <a:ea typeface="宋体" charset="-122"/>
              </a:rPr>
              <a:t>FDI</a:t>
            </a:r>
            <a:r>
              <a:rPr kumimoji="1" lang="zh-CN" altLang="en-US" sz="2000">
                <a:solidFill>
                  <a:srgbClr val="660033"/>
                </a:solidFill>
                <a:latin typeface="宋体" charset="-122"/>
                <a:ea typeface="宋体" charset="-122"/>
              </a:rPr>
              <a:t>接受国</a:t>
            </a:r>
            <a:r>
              <a:rPr kumimoji="1" lang="en-US" altLang="zh-CN" sz="2000">
                <a:solidFill>
                  <a:srgbClr val="660033"/>
                </a:solidFill>
                <a:latin typeface="宋体" charset="-122"/>
                <a:ea typeface="宋体" charset="-122"/>
              </a:rPr>
              <a:t>(</a:t>
            </a:r>
            <a:r>
              <a:rPr kumimoji="1" lang="zh-CN" altLang="en-US" sz="2000">
                <a:solidFill>
                  <a:srgbClr val="660033"/>
                </a:solidFill>
                <a:latin typeface="宋体" charset="-122"/>
                <a:ea typeface="宋体" charset="-122"/>
              </a:rPr>
              <a:t>列英国和美国之后</a:t>
            </a:r>
            <a:r>
              <a:rPr kumimoji="1" lang="en-US" altLang="zh-CN" sz="2000">
                <a:solidFill>
                  <a:srgbClr val="660033"/>
                </a:solidFill>
                <a:latin typeface="宋体" charset="-122"/>
                <a:ea typeface="宋体" charset="-122"/>
              </a:rPr>
              <a:t>)</a:t>
            </a:r>
            <a:r>
              <a:rPr kumimoji="1" lang="zh-CN" altLang="en-US" sz="2000">
                <a:solidFill>
                  <a:srgbClr val="660033"/>
                </a:solidFill>
                <a:latin typeface="宋体" charset="-122"/>
                <a:ea typeface="宋体" charset="-122"/>
              </a:rPr>
              <a:t>。</a:t>
            </a:r>
            <a:r>
              <a:rPr kumimoji="1" lang="en-US" altLang="zh-CN" sz="2000">
                <a:solidFill>
                  <a:srgbClr val="660033"/>
                </a:solidFill>
                <a:latin typeface="宋体" charset="-122"/>
                <a:ea typeface="宋体" charset="-122"/>
              </a:rPr>
              <a:t>2000</a:t>
            </a:r>
            <a:r>
              <a:rPr kumimoji="1" lang="zh-CN" altLang="en-US" sz="2000">
                <a:solidFill>
                  <a:srgbClr val="660033"/>
                </a:solidFill>
                <a:latin typeface="宋体" charset="-122"/>
                <a:ea typeface="宋体" charset="-122"/>
              </a:rPr>
              <a:t>年流入中国内地的</a:t>
            </a:r>
            <a:r>
              <a:rPr kumimoji="1" lang="en-US" altLang="zh-CN" sz="2000">
                <a:solidFill>
                  <a:srgbClr val="660033"/>
                </a:solidFill>
                <a:latin typeface="宋体" charset="-122"/>
                <a:ea typeface="宋体" charset="-122"/>
              </a:rPr>
              <a:t>FDI</a:t>
            </a:r>
            <a:r>
              <a:rPr kumimoji="1" lang="zh-CN" altLang="en-US" sz="2000">
                <a:solidFill>
                  <a:srgbClr val="660033"/>
                </a:solidFill>
                <a:latin typeface="宋体" charset="-122"/>
                <a:ea typeface="宋体" charset="-122"/>
              </a:rPr>
              <a:t>是</a:t>
            </a:r>
            <a:r>
              <a:rPr kumimoji="1" lang="en-US" altLang="zh-CN" sz="2000">
                <a:solidFill>
                  <a:srgbClr val="660033"/>
                </a:solidFill>
                <a:latin typeface="宋体" charset="-122"/>
                <a:ea typeface="宋体" charset="-122"/>
              </a:rPr>
              <a:t>410</a:t>
            </a:r>
            <a:r>
              <a:rPr kumimoji="1" lang="zh-CN" altLang="en-US" sz="2000">
                <a:solidFill>
                  <a:srgbClr val="660033"/>
                </a:solidFill>
                <a:latin typeface="宋体" charset="-122"/>
                <a:ea typeface="宋体" charset="-122"/>
              </a:rPr>
              <a:t>亿美元</a:t>
            </a:r>
            <a:r>
              <a:rPr kumimoji="1" lang="en-US" altLang="zh-CN" sz="2000">
                <a:solidFill>
                  <a:srgbClr val="660033"/>
                </a:solidFill>
                <a:latin typeface="宋体" charset="-122"/>
                <a:ea typeface="宋体" charset="-122"/>
              </a:rPr>
              <a:t>,</a:t>
            </a:r>
            <a:r>
              <a:rPr kumimoji="1" lang="zh-CN" altLang="en-US" sz="2000">
                <a:solidFill>
                  <a:srgbClr val="660033"/>
                </a:solidFill>
                <a:latin typeface="宋体" charset="-122"/>
                <a:ea typeface="宋体" charset="-122"/>
              </a:rPr>
              <a:t>另有</a:t>
            </a:r>
            <a:r>
              <a:rPr kumimoji="1" lang="en-US" altLang="zh-CN" sz="2000">
                <a:solidFill>
                  <a:srgbClr val="660033"/>
                </a:solidFill>
                <a:latin typeface="宋体" charset="-122"/>
                <a:ea typeface="宋体" charset="-122"/>
              </a:rPr>
              <a:t>620</a:t>
            </a:r>
            <a:r>
              <a:rPr kumimoji="1" lang="zh-CN" altLang="en-US" sz="2000">
                <a:solidFill>
                  <a:srgbClr val="660033"/>
                </a:solidFill>
                <a:latin typeface="宋体" charset="-122"/>
                <a:ea typeface="宋体" charset="-122"/>
              </a:rPr>
              <a:t>亿美元流入中国香港</a:t>
            </a:r>
            <a:r>
              <a:rPr kumimoji="1" lang="en-US" altLang="zh-CN" sz="2000">
                <a:solidFill>
                  <a:srgbClr val="660033"/>
                </a:solidFill>
                <a:latin typeface="宋体" charset="-122"/>
                <a:ea typeface="宋体" charset="-122"/>
              </a:rPr>
              <a:t>,</a:t>
            </a:r>
            <a:r>
              <a:rPr kumimoji="1" lang="zh-CN" altLang="en-US" sz="2000">
                <a:solidFill>
                  <a:srgbClr val="660033"/>
                </a:solidFill>
                <a:latin typeface="宋体" charset="-122"/>
                <a:ea typeface="宋体" charset="-122"/>
              </a:rPr>
              <a:t>占当年流入中国和亚洲其他国家与地区</a:t>
            </a:r>
            <a:r>
              <a:rPr kumimoji="1" lang="en-US" altLang="zh-CN" sz="2000">
                <a:solidFill>
                  <a:srgbClr val="660033"/>
                </a:solidFill>
                <a:latin typeface="宋体" charset="-122"/>
                <a:ea typeface="宋体" charset="-122"/>
              </a:rPr>
              <a:t>FDI(1 420</a:t>
            </a:r>
            <a:r>
              <a:rPr kumimoji="1" lang="zh-CN" altLang="en-US" sz="2000">
                <a:solidFill>
                  <a:srgbClr val="660033"/>
                </a:solidFill>
                <a:latin typeface="宋体" charset="-122"/>
                <a:ea typeface="宋体" charset="-122"/>
              </a:rPr>
              <a:t>美元</a:t>
            </a:r>
            <a:r>
              <a:rPr kumimoji="1" lang="en-US" altLang="zh-CN" sz="2000">
                <a:solidFill>
                  <a:srgbClr val="660033"/>
                </a:solidFill>
                <a:latin typeface="宋体" charset="-122"/>
                <a:ea typeface="宋体" charset="-122"/>
              </a:rPr>
              <a:t>)</a:t>
            </a:r>
            <a:r>
              <a:rPr kumimoji="1" lang="zh-CN" altLang="en-US" sz="2000">
                <a:solidFill>
                  <a:srgbClr val="660033"/>
                </a:solidFill>
                <a:latin typeface="宋体" charset="-122"/>
                <a:ea typeface="宋体" charset="-122"/>
              </a:rPr>
              <a:t>的大部分。</a:t>
            </a:r>
          </a:p>
        </p:txBody>
      </p:sp>
      <p:sp>
        <p:nvSpPr>
          <p:cNvPr id="5" name="Rectangle 4"/>
          <p:cNvSpPr>
            <a:spLocks noChangeArrowheads="1"/>
          </p:cNvSpPr>
          <p:nvPr/>
        </p:nvSpPr>
        <p:spPr bwMode="auto">
          <a:xfrm>
            <a:off x="250825" y="1738313"/>
            <a:ext cx="8642350" cy="708025"/>
          </a:xfrm>
          <a:prstGeom prst="rect">
            <a:avLst/>
          </a:prstGeom>
          <a:solidFill>
            <a:srgbClr val="FF9900">
              <a:alpha val="21176"/>
            </a:srgbClr>
          </a:solidFill>
          <a:ln w="57150" cmpd="thinThick" algn="ctr">
            <a:solidFill>
              <a:srgbClr val="FF9900"/>
            </a:solidFill>
            <a:miter lim="800000"/>
            <a:headEnd/>
            <a:tailEnd/>
          </a:ln>
        </p:spPr>
        <p:txBody>
          <a:bodyPr anchor="ctr">
            <a:spAutoFit/>
          </a:bodyPr>
          <a:lstStyle/>
          <a:p>
            <a:pPr eaLnBrk="0" hangingPunct="0">
              <a:buClr>
                <a:srgbClr val="006600"/>
              </a:buClr>
              <a:buSzPct val="95000"/>
            </a:pPr>
            <a:r>
              <a:rPr lang="zh-CN" altLang="zh-CN" sz="2000">
                <a:solidFill>
                  <a:srgbClr val="080808"/>
                </a:solidFill>
              </a:rPr>
              <a:t>从中国内地流向中国香港随后又流回到内地的资金流动称为“</a:t>
            </a:r>
            <a:r>
              <a:rPr lang="zh-CN" altLang="zh-CN" sz="2000" b="1">
                <a:solidFill>
                  <a:srgbClr val="080808"/>
                </a:solidFill>
              </a:rPr>
              <a:t>虚假流动</a:t>
            </a:r>
            <a:r>
              <a:rPr lang="zh-CN" altLang="zh-CN" sz="2000">
                <a:solidFill>
                  <a:srgbClr val="080808"/>
                </a:solidFill>
              </a:rPr>
              <a:t>”</a:t>
            </a:r>
            <a:r>
              <a:rPr lang="zh-CN" altLang="en-US" sz="2000">
                <a:solidFill>
                  <a:srgbClr val="080808"/>
                </a:solidFill>
              </a:rPr>
              <a:t>，</a:t>
            </a:r>
            <a:r>
              <a:rPr lang="zh-CN" altLang="zh-CN" sz="2000">
                <a:solidFill>
                  <a:srgbClr val="080808"/>
                </a:solidFill>
              </a:rPr>
              <a:t>据估计</a:t>
            </a:r>
            <a:r>
              <a:rPr lang="en-US" altLang="zh-CN" sz="2000">
                <a:solidFill>
                  <a:srgbClr val="080808"/>
                </a:solidFill>
              </a:rPr>
              <a:t>,</a:t>
            </a:r>
            <a:r>
              <a:rPr lang="zh-CN" altLang="zh-CN" sz="2000">
                <a:solidFill>
                  <a:srgbClr val="080808"/>
                </a:solidFill>
              </a:rPr>
              <a:t>四分之一到一半流入中国的</a:t>
            </a:r>
            <a:r>
              <a:rPr lang="en-US" altLang="zh-CN" sz="2000">
                <a:solidFill>
                  <a:srgbClr val="080808"/>
                </a:solidFill>
              </a:rPr>
              <a:t>FDI</a:t>
            </a:r>
            <a:r>
              <a:rPr lang="zh-CN" altLang="zh-CN" sz="2000">
                <a:solidFill>
                  <a:srgbClr val="080808"/>
                </a:solidFill>
              </a:rPr>
              <a:t>属于这种流动。</a:t>
            </a:r>
            <a:endParaRPr kumimoji="1" lang="zh-CN" altLang="en-US" sz="2000" b="1">
              <a:solidFill>
                <a:srgbClr val="000099"/>
              </a:solidFill>
              <a:latin typeface="宋体" charset="-122"/>
            </a:endParaRPr>
          </a:p>
        </p:txBody>
      </p:sp>
      <p:sp>
        <p:nvSpPr>
          <p:cNvPr id="6" name="Rectangle 5"/>
          <p:cNvSpPr>
            <a:spLocks noChangeArrowheads="1"/>
          </p:cNvSpPr>
          <p:nvPr/>
        </p:nvSpPr>
        <p:spPr bwMode="auto">
          <a:xfrm>
            <a:off x="250825" y="2603500"/>
            <a:ext cx="8613775" cy="708025"/>
          </a:xfrm>
          <a:prstGeom prst="rect">
            <a:avLst/>
          </a:prstGeom>
          <a:solidFill>
            <a:srgbClr val="FFFF66">
              <a:alpha val="41960"/>
            </a:srgbClr>
          </a:solidFill>
          <a:ln w="38100" cmpd="dbl" algn="ctr">
            <a:solidFill>
              <a:srgbClr val="CC6600"/>
            </a:solidFill>
            <a:miter lim="800000"/>
            <a:headEnd/>
            <a:tailEnd/>
          </a:ln>
        </p:spPr>
        <p:txBody>
          <a:bodyPr anchor="ctr">
            <a:spAutoFit/>
          </a:bodyPr>
          <a:lstStyle/>
          <a:p>
            <a:pPr eaLnBrk="0" hangingPunct="0">
              <a:buClr>
                <a:srgbClr val="006600"/>
              </a:buClr>
              <a:buSzPct val="95000"/>
            </a:pPr>
            <a:r>
              <a:rPr lang="zh-CN" altLang="zh-CN" sz="2000" b="1">
                <a:solidFill>
                  <a:srgbClr val="080808"/>
                </a:solidFill>
              </a:rPr>
              <a:t>逆纵向</a:t>
            </a:r>
            <a:r>
              <a:rPr lang="en-US" altLang="zh-CN" sz="2000" b="1">
                <a:solidFill>
                  <a:srgbClr val="080808"/>
                </a:solidFill>
              </a:rPr>
              <a:t>FDI(reverse-vertical FDI)</a:t>
            </a:r>
            <a:r>
              <a:rPr lang="zh-CN" altLang="en-US" sz="2000" b="1">
                <a:solidFill>
                  <a:srgbClr val="080808"/>
                </a:solidFill>
              </a:rPr>
              <a:t>：</a:t>
            </a:r>
            <a:r>
              <a:rPr lang="zh-CN" altLang="en-US" sz="2000">
                <a:solidFill>
                  <a:srgbClr val="080808"/>
                </a:solidFill>
              </a:rPr>
              <a:t>发展中国家的公司购买工业国的企业   如</a:t>
            </a:r>
            <a:r>
              <a:rPr lang="zh-CN" altLang="zh-CN" sz="2000">
                <a:solidFill>
                  <a:srgbClr val="080808"/>
                </a:solidFill>
              </a:rPr>
              <a:t>在图</a:t>
            </a:r>
            <a:r>
              <a:rPr lang="en-US" altLang="zh-CN" sz="2000">
                <a:solidFill>
                  <a:srgbClr val="080808"/>
                </a:solidFill>
              </a:rPr>
              <a:t>1</a:t>
            </a:r>
            <a:r>
              <a:rPr lang="zh-CN" altLang="zh-CN" sz="2000">
                <a:solidFill>
                  <a:srgbClr val="080808"/>
                </a:solidFill>
              </a:rPr>
              <a:t>—</a:t>
            </a:r>
            <a:r>
              <a:rPr lang="en-US" altLang="zh-CN" sz="2000">
                <a:solidFill>
                  <a:srgbClr val="080808"/>
                </a:solidFill>
              </a:rPr>
              <a:t>6</a:t>
            </a:r>
            <a:r>
              <a:rPr lang="zh-CN" altLang="zh-CN" sz="2000">
                <a:solidFill>
                  <a:srgbClr val="080808"/>
                </a:solidFill>
              </a:rPr>
              <a:t>中有一些是从亚洲其他国家和地区流向美国和欧洲的</a:t>
            </a:r>
            <a:r>
              <a:rPr lang="en-US" altLang="zh-CN" sz="2000">
                <a:solidFill>
                  <a:srgbClr val="080808"/>
                </a:solidFill>
              </a:rPr>
              <a:t>FDI </a:t>
            </a:r>
            <a:r>
              <a:rPr lang="zh-CN" altLang="zh-CN" sz="2000">
                <a:solidFill>
                  <a:srgbClr val="080808"/>
                </a:solidFill>
              </a:rPr>
              <a:t>流动</a:t>
            </a:r>
            <a:endParaRPr kumimoji="1" lang="en-US" altLang="zh-CN" sz="2000">
              <a:solidFill>
                <a:srgbClr val="080808"/>
              </a:solidFill>
              <a:latin typeface="宋体" charset="-122"/>
            </a:endParaRPr>
          </a:p>
        </p:txBody>
      </p:sp>
      <p:sp>
        <p:nvSpPr>
          <p:cNvPr id="8" name="椭圆形标注 7"/>
          <p:cNvSpPr/>
          <p:nvPr/>
        </p:nvSpPr>
        <p:spPr>
          <a:xfrm rot="10800000">
            <a:off x="5391150" y="3625850"/>
            <a:ext cx="3529013" cy="1511300"/>
          </a:xfrm>
          <a:prstGeom prst="wedgeEllipseCallou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50181" name="TextBox 8"/>
          <p:cNvSpPr txBox="1">
            <a:spLocks noChangeArrowheads="1"/>
          </p:cNvSpPr>
          <p:nvPr/>
        </p:nvSpPr>
        <p:spPr bwMode="auto">
          <a:xfrm>
            <a:off x="5553075" y="3965575"/>
            <a:ext cx="3259138" cy="923925"/>
          </a:xfrm>
          <a:prstGeom prst="rect">
            <a:avLst/>
          </a:prstGeom>
          <a:noFill/>
          <a:ln w="9525">
            <a:noFill/>
            <a:miter lim="800000"/>
            <a:headEnd/>
            <a:tailEnd/>
          </a:ln>
        </p:spPr>
        <p:txBody>
          <a:bodyPr>
            <a:spAutoFit/>
          </a:bodyPr>
          <a:lstStyle/>
          <a:p>
            <a:r>
              <a:rPr lang="zh-CN" altLang="zh-CN">
                <a:solidFill>
                  <a:srgbClr val="080808"/>
                </a:solidFill>
              </a:rPr>
              <a:t>显然</a:t>
            </a:r>
            <a:r>
              <a:rPr lang="en-US" altLang="zh-CN">
                <a:solidFill>
                  <a:srgbClr val="080808"/>
                </a:solidFill>
              </a:rPr>
              <a:t>,</a:t>
            </a:r>
            <a:r>
              <a:rPr lang="zh-CN" altLang="zh-CN">
                <a:solidFill>
                  <a:srgbClr val="080808"/>
                </a:solidFill>
              </a:rPr>
              <a:t>这些公司不是为了追求工业国的低工资</a:t>
            </a:r>
            <a:r>
              <a:rPr lang="en-US" altLang="zh-CN">
                <a:solidFill>
                  <a:srgbClr val="080808"/>
                </a:solidFill>
              </a:rPr>
              <a:t>;</a:t>
            </a:r>
            <a:r>
              <a:rPr lang="zh-CN" altLang="zh-CN">
                <a:solidFill>
                  <a:srgbClr val="080808"/>
                </a:solidFill>
              </a:rPr>
              <a:t>相反</a:t>
            </a:r>
            <a:r>
              <a:rPr lang="en-US" altLang="zh-CN">
                <a:solidFill>
                  <a:srgbClr val="080808"/>
                </a:solidFill>
              </a:rPr>
              <a:t>,</a:t>
            </a:r>
            <a:r>
              <a:rPr lang="zh-CN" altLang="zh-CN">
                <a:solidFill>
                  <a:srgbClr val="080808"/>
                </a:solidFill>
              </a:rPr>
              <a:t>它们是为了获取这些企业的技术知识</a:t>
            </a:r>
            <a:endParaRPr lang="zh-CN" altLang="en-US">
              <a:solidFill>
                <a:srgbClr val="080808"/>
              </a:solidFill>
            </a:endParaRPr>
          </a:p>
        </p:txBody>
      </p:sp>
      <p:sp>
        <p:nvSpPr>
          <p:cNvPr id="12" name="流程图: 资料带 11"/>
          <p:cNvSpPr/>
          <p:nvPr/>
        </p:nvSpPr>
        <p:spPr>
          <a:xfrm>
            <a:off x="250825" y="3716338"/>
            <a:ext cx="4897438" cy="1173162"/>
          </a:xfrm>
          <a:prstGeom prst="flowChartPunchedTape">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zh-CN" altLang="en-US">
              <a:solidFill>
                <a:srgbClr val="FFFFFF"/>
              </a:solidFill>
            </a:endParaRPr>
          </a:p>
        </p:txBody>
      </p:sp>
      <p:sp>
        <p:nvSpPr>
          <p:cNvPr id="50183" name="TextBox 12"/>
          <p:cNvSpPr txBox="1">
            <a:spLocks noChangeArrowheads="1"/>
          </p:cNvSpPr>
          <p:nvPr/>
        </p:nvSpPr>
        <p:spPr bwMode="auto">
          <a:xfrm>
            <a:off x="541338" y="4005263"/>
            <a:ext cx="4427537" cy="647700"/>
          </a:xfrm>
          <a:prstGeom prst="rect">
            <a:avLst/>
          </a:prstGeom>
          <a:noFill/>
          <a:ln w="9525">
            <a:noFill/>
            <a:miter lim="800000"/>
            <a:headEnd/>
            <a:tailEnd/>
          </a:ln>
        </p:spPr>
        <p:txBody>
          <a:bodyPr>
            <a:spAutoFit/>
          </a:bodyPr>
          <a:lstStyle/>
          <a:p>
            <a:r>
              <a:rPr lang="zh-CN" altLang="en-US">
                <a:solidFill>
                  <a:srgbClr val="080808"/>
                </a:solidFill>
              </a:rPr>
              <a:t>一个广为宣传的例子是中国联想公司购买国际商用机器公司</a:t>
            </a:r>
            <a:r>
              <a:rPr lang="en-US" altLang="zh-CN">
                <a:solidFill>
                  <a:srgbClr val="080808"/>
                </a:solidFill>
              </a:rPr>
              <a:t>(IBM)</a:t>
            </a:r>
            <a:r>
              <a:rPr lang="zh-CN" altLang="en-US">
                <a:solidFill>
                  <a:srgbClr val="080808"/>
                </a:solidFill>
              </a:rPr>
              <a:t>的个人电脑部门。</a:t>
            </a:r>
          </a:p>
        </p:txBody>
      </p:sp>
      <p:sp>
        <p:nvSpPr>
          <p:cNvPr id="50184" name="TextBox 15"/>
          <p:cNvSpPr txBox="1">
            <a:spLocks noChangeArrowheads="1"/>
          </p:cNvSpPr>
          <p:nvPr/>
        </p:nvSpPr>
        <p:spPr bwMode="auto">
          <a:xfrm>
            <a:off x="107950" y="5373688"/>
            <a:ext cx="1584325" cy="461962"/>
          </a:xfrm>
          <a:prstGeom prst="rect">
            <a:avLst/>
          </a:prstGeom>
          <a:noFill/>
          <a:ln w="9525">
            <a:noFill/>
            <a:miter lim="800000"/>
            <a:headEnd/>
            <a:tailEnd/>
          </a:ln>
        </p:spPr>
        <p:txBody>
          <a:bodyPr>
            <a:spAutoFit/>
          </a:bodyPr>
          <a:lstStyle/>
          <a:p>
            <a:r>
              <a:rPr lang="zh-CN" altLang="en-US" sz="2400">
                <a:solidFill>
                  <a:srgbClr val="080808"/>
                </a:solidFill>
              </a:rPr>
              <a:t>新闻摘要</a:t>
            </a:r>
          </a:p>
        </p:txBody>
      </p:sp>
      <p:sp>
        <p:nvSpPr>
          <p:cNvPr id="17" name="Rectangle 6"/>
          <p:cNvSpPr>
            <a:spLocks noChangeArrowheads="1"/>
          </p:cNvSpPr>
          <p:nvPr/>
        </p:nvSpPr>
        <p:spPr bwMode="auto">
          <a:xfrm>
            <a:off x="1679575" y="5214950"/>
            <a:ext cx="6850063" cy="1323439"/>
          </a:xfrm>
          <a:prstGeom prst="rect">
            <a:avLst/>
          </a:prstGeom>
          <a:solidFill>
            <a:srgbClr val="009999">
              <a:alpha val="27000"/>
            </a:srgbClr>
          </a:solidFill>
          <a:ln w="57150" cmpd="thickThin" algn="ctr">
            <a:solidFill>
              <a:srgbClr val="009999"/>
            </a:solidFill>
            <a:miter lim="800000"/>
            <a:headEnd/>
            <a:tailEnd/>
          </a:ln>
          <a:effectLst/>
          <a:extLst/>
        </p:spPr>
        <p:txBody>
          <a:bodyPr wrap="square" anchor="ctr">
            <a:spAutoFit/>
          </a:bodyPr>
          <a:lstStyle/>
          <a:p>
            <a:pPr algn="ctr" fontAlgn="auto">
              <a:spcBef>
                <a:spcPts val="0"/>
              </a:spcBef>
              <a:spcAft>
                <a:spcPts val="0"/>
              </a:spcAft>
              <a:defRPr/>
            </a:pPr>
            <a:r>
              <a:rPr lang="zh-CN" altLang="zh-CN" sz="2000" b="1" dirty="0">
                <a:solidFill>
                  <a:srgbClr val="080808"/>
                </a:solidFill>
                <a:latin typeface="+mn-lt"/>
                <a:ea typeface="+mn-ea"/>
              </a:rPr>
              <a:t>个人电脑部门的中国买主向</a:t>
            </a:r>
            <a:r>
              <a:rPr lang="en-US" altLang="zh-CN" sz="2000" b="1" dirty="0">
                <a:solidFill>
                  <a:srgbClr val="080808"/>
                </a:solidFill>
                <a:latin typeface="+mn-lt"/>
                <a:ea typeface="+mn-ea"/>
              </a:rPr>
              <a:t>IBM</a:t>
            </a:r>
            <a:r>
              <a:rPr lang="zh-CN" altLang="zh-CN" sz="2000" b="1" dirty="0">
                <a:solidFill>
                  <a:srgbClr val="080808"/>
                </a:solidFill>
                <a:latin typeface="+mn-lt"/>
                <a:ea typeface="+mn-ea"/>
              </a:rPr>
              <a:t>大本营进军</a:t>
            </a:r>
          </a:p>
          <a:p>
            <a:pPr indent="457200" fontAlgn="auto">
              <a:spcBef>
                <a:spcPts val="0"/>
              </a:spcBef>
              <a:spcAft>
                <a:spcPts val="0"/>
              </a:spcAft>
              <a:defRPr/>
            </a:pPr>
            <a:r>
              <a:rPr lang="zh-CN" altLang="zh-CN" sz="2000" dirty="0">
                <a:solidFill>
                  <a:srgbClr val="080808"/>
                </a:solidFill>
                <a:latin typeface="+mn-lt"/>
                <a:ea typeface="+mn-ea"/>
              </a:rPr>
              <a:t>本文讨论了</a:t>
            </a:r>
            <a:r>
              <a:rPr lang="en-US" altLang="zh-CN" sz="2000" dirty="0">
                <a:solidFill>
                  <a:srgbClr val="080808"/>
                </a:solidFill>
                <a:latin typeface="+mn-lt"/>
                <a:ea typeface="+mn-ea"/>
              </a:rPr>
              <a:t>IBM</a:t>
            </a:r>
            <a:r>
              <a:rPr lang="zh-CN" altLang="zh-CN" sz="2000" dirty="0">
                <a:solidFill>
                  <a:srgbClr val="080808"/>
                </a:solidFill>
                <a:latin typeface="+mn-lt"/>
                <a:ea typeface="+mn-ea"/>
              </a:rPr>
              <a:t>的个人电脑部门被中国公司联想所收购的事宜。这家中国公司得益于</a:t>
            </a:r>
            <a:r>
              <a:rPr lang="en-US" altLang="zh-CN" sz="2000" dirty="0">
                <a:solidFill>
                  <a:srgbClr val="080808"/>
                </a:solidFill>
                <a:latin typeface="+mn-lt"/>
                <a:ea typeface="+mn-ea"/>
              </a:rPr>
              <a:t>IBM</a:t>
            </a:r>
            <a:r>
              <a:rPr lang="zh-CN" altLang="zh-CN" sz="2000" dirty="0">
                <a:solidFill>
                  <a:srgbClr val="080808"/>
                </a:solidFill>
                <a:latin typeface="+mn-lt"/>
                <a:ea typeface="+mn-ea"/>
              </a:rPr>
              <a:t>所雇用的美国高技能工人</a:t>
            </a:r>
            <a:r>
              <a:rPr lang="zh-CN" altLang="en-US" sz="2000" dirty="0">
                <a:solidFill>
                  <a:srgbClr val="080808"/>
                </a:solidFill>
                <a:latin typeface="+mn-lt"/>
                <a:ea typeface="+mn-ea"/>
              </a:rPr>
              <a:t>。</a:t>
            </a:r>
            <a:endParaRPr lang="zh-CN" altLang="zh-CN" sz="2000" dirty="0">
              <a:solidFill>
                <a:srgbClr val="080808"/>
              </a:solidFill>
              <a:latin typeface="+mn-lt"/>
              <a:ea typeface="+mn-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blinds(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blinds(horizontal)">
                                      <p:cBhvr>
                                        <p:cTn id="22"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1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pPr marL="0" indent="457200">
              <a:lnSpc>
                <a:spcPct val="150000"/>
              </a:lnSpc>
              <a:buFont typeface="Wingdings" pitchFamily="2" charset="2"/>
              <a:buNone/>
            </a:pPr>
            <a:r>
              <a:rPr lang="zh-CN" altLang="en-US" sz="2000" b="1">
                <a:ea typeface="宋体" charset="-122"/>
              </a:rPr>
              <a:t>全球化</a:t>
            </a:r>
            <a:r>
              <a:rPr lang="zh-CN" altLang="en-US" sz="2000">
                <a:ea typeface="宋体" charset="-122"/>
              </a:rPr>
              <a:t>意味着很多东西</a:t>
            </a:r>
            <a:r>
              <a:rPr lang="en-US" altLang="zh-CN" sz="2000">
                <a:ea typeface="宋体" charset="-122"/>
              </a:rPr>
              <a:t>: </a:t>
            </a:r>
            <a:r>
              <a:rPr lang="zh-CN" altLang="en-US" sz="2000">
                <a:ea typeface="宋体" charset="-122"/>
              </a:rPr>
              <a:t>货物和服务的跨界流动</a:t>
            </a:r>
            <a:r>
              <a:rPr lang="en-US" altLang="zh-CN" sz="2000">
                <a:ea typeface="宋体" charset="-122"/>
              </a:rPr>
              <a:t>,</a:t>
            </a:r>
            <a:r>
              <a:rPr lang="zh-CN" altLang="en-US" sz="2000">
                <a:ea typeface="宋体" charset="-122"/>
              </a:rPr>
              <a:t>人员和企业的流动</a:t>
            </a:r>
            <a:r>
              <a:rPr lang="en-US" altLang="zh-CN" sz="2000">
                <a:ea typeface="宋体" charset="-122"/>
              </a:rPr>
              <a:t>,</a:t>
            </a:r>
            <a:r>
              <a:rPr lang="zh-CN" altLang="en-US" sz="2000">
                <a:ea typeface="宋体" charset="-122"/>
              </a:rPr>
              <a:t>国家间的文化和思想传播</a:t>
            </a:r>
            <a:r>
              <a:rPr lang="en-US" altLang="zh-CN" sz="2000">
                <a:ea typeface="宋体" charset="-122"/>
              </a:rPr>
              <a:t>,</a:t>
            </a:r>
            <a:r>
              <a:rPr lang="zh-CN" altLang="en-US" sz="2000">
                <a:ea typeface="宋体" charset="-122"/>
              </a:rPr>
              <a:t>全世界金融市场的紧密一体化。</a:t>
            </a:r>
            <a:endParaRPr lang="en-US" altLang="zh-CN" sz="2000">
              <a:ea typeface="宋体" charset="-122"/>
            </a:endParaRPr>
          </a:p>
          <a:p>
            <a:pPr marL="0" indent="457200">
              <a:lnSpc>
                <a:spcPct val="150000"/>
              </a:lnSpc>
              <a:buFont typeface="Wingdings" pitchFamily="2" charset="2"/>
              <a:buNone/>
            </a:pPr>
            <a:r>
              <a:rPr lang="zh-CN" altLang="en-US" sz="2000">
                <a:ea typeface="宋体" charset="-122"/>
              </a:rPr>
              <a:t>全球化看起来还是新兴事物</a:t>
            </a:r>
            <a:r>
              <a:rPr lang="en-US" altLang="zh-CN" sz="2000">
                <a:ea typeface="宋体" charset="-122"/>
              </a:rPr>
              <a:t>,</a:t>
            </a:r>
            <a:r>
              <a:rPr lang="zh-CN" altLang="en-US" sz="2000">
                <a:ea typeface="宋体" charset="-122"/>
              </a:rPr>
              <a:t>但</a:t>
            </a:r>
            <a:r>
              <a:rPr lang="zh-CN" altLang="en-US" sz="2000">
                <a:solidFill>
                  <a:srgbClr val="FF0000"/>
                </a:solidFill>
                <a:ea typeface="宋体" charset="-122"/>
              </a:rPr>
              <a:t>国际贸易</a:t>
            </a:r>
            <a:r>
              <a:rPr lang="zh-CN" altLang="en-US" sz="2000">
                <a:ea typeface="宋体" charset="-122"/>
              </a:rPr>
              <a:t>和</a:t>
            </a:r>
            <a:r>
              <a:rPr lang="zh-CN" altLang="en-US" sz="2000">
                <a:solidFill>
                  <a:srgbClr val="FF0000"/>
                </a:solidFill>
                <a:ea typeface="宋体" charset="-122"/>
              </a:rPr>
              <a:t>金融市场一体化</a:t>
            </a:r>
            <a:r>
              <a:rPr lang="zh-CN" altLang="en-US" sz="2000">
                <a:ea typeface="宋体" charset="-122"/>
              </a:rPr>
              <a:t>在第一次世界大战之前就已经十分强劲。战争和大萧条破坏了这些全球联系。自第二次世界大战以来</a:t>
            </a:r>
            <a:r>
              <a:rPr lang="en-US" altLang="zh-CN" sz="2000">
                <a:ea typeface="宋体" charset="-122"/>
              </a:rPr>
              <a:t>,</a:t>
            </a:r>
            <a:r>
              <a:rPr lang="zh-CN" altLang="en-US" sz="2000">
                <a:ea typeface="宋体" charset="-122"/>
              </a:rPr>
              <a:t>世界贸易再次快速增长</a:t>
            </a:r>
            <a:r>
              <a:rPr lang="en-US" altLang="zh-CN" sz="2000">
                <a:ea typeface="宋体" charset="-122"/>
              </a:rPr>
              <a:t>,</a:t>
            </a:r>
            <a:r>
              <a:rPr lang="zh-CN" altLang="en-US" sz="2000">
                <a:ea typeface="宋体" charset="-122"/>
              </a:rPr>
              <a:t>甚至快于世界</a:t>
            </a:r>
            <a:r>
              <a:rPr lang="en-US" altLang="zh-CN" sz="2000">
                <a:ea typeface="宋体" charset="-122"/>
              </a:rPr>
              <a:t>GDP</a:t>
            </a:r>
            <a:r>
              <a:rPr lang="zh-CN" altLang="en-US" sz="2000">
                <a:ea typeface="宋体" charset="-122"/>
              </a:rPr>
              <a:t>的增长</a:t>
            </a:r>
            <a:r>
              <a:rPr lang="en-US" altLang="zh-CN" sz="2000">
                <a:ea typeface="宋体" charset="-122"/>
              </a:rPr>
              <a:t>,</a:t>
            </a:r>
            <a:r>
              <a:rPr lang="zh-CN" altLang="en-US" sz="2000">
                <a:ea typeface="宋体" charset="-122"/>
              </a:rPr>
              <a:t>因此</a:t>
            </a:r>
            <a:r>
              <a:rPr lang="en-US" altLang="zh-CN" sz="2000">
                <a:ea typeface="宋体" charset="-122"/>
              </a:rPr>
              <a:t>,</a:t>
            </a:r>
            <a:r>
              <a:rPr lang="zh-CN" altLang="en-US" sz="2000" b="1">
                <a:ea typeface="宋体" charset="-122"/>
              </a:rPr>
              <a:t>贸易对世界</a:t>
            </a:r>
            <a:r>
              <a:rPr lang="en-US" altLang="zh-CN" sz="2000" b="1">
                <a:ea typeface="宋体" charset="-122"/>
              </a:rPr>
              <a:t>GDP</a:t>
            </a:r>
            <a:r>
              <a:rPr lang="zh-CN" altLang="en-US" sz="2000" b="1">
                <a:ea typeface="宋体" charset="-122"/>
              </a:rPr>
              <a:t>的比率</a:t>
            </a:r>
            <a:r>
              <a:rPr lang="zh-CN" altLang="en-US" sz="2000">
                <a:ea typeface="宋体" charset="-122"/>
              </a:rPr>
              <a:t>稳步上升。</a:t>
            </a:r>
            <a:endParaRPr lang="en-US" altLang="zh-CN" sz="2000">
              <a:ea typeface="宋体" charset="-122"/>
            </a:endParaRPr>
          </a:p>
          <a:p>
            <a:pPr marL="0" indent="457200">
              <a:lnSpc>
                <a:spcPct val="150000"/>
              </a:lnSpc>
              <a:buFont typeface="Wingdings" pitchFamily="2" charset="2"/>
              <a:buNone/>
            </a:pPr>
            <a:r>
              <a:rPr lang="zh-CN" altLang="en-US" sz="2000">
                <a:ea typeface="宋体" charset="-122"/>
              </a:rPr>
              <a:t>第二次世界大战以后所建立的</a:t>
            </a:r>
            <a:r>
              <a:rPr lang="zh-CN" altLang="en-US" sz="2000" b="1">
                <a:ea typeface="宋体" charset="-122"/>
              </a:rPr>
              <a:t>国际机构</a:t>
            </a:r>
            <a:r>
              <a:rPr lang="zh-CN" altLang="en-US" sz="2000">
                <a:ea typeface="宋体" charset="-122"/>
              </a:rPr>
              <a:t>促进了贸易的增长</a:t>
            </a:r>
            <a:r>
              <a:rPr lang="en-US" altLang="zh-CN" sz="2000">
                <a:ea typeface="宋体" charset="-122"/>
              </a:rPr>
              <a:t>:</a:t>
            </a:r>
            <a:r>
              <a:rPr lang="zh-CN" altLang="en-US" sz="2000">
                <a:ea typeface="宋体" charset="-122"/>
              </a:rPr>
              <a:t>关税和贸易总协定</a:t>
            </a:r>
            <a:r>
              <a:rPr lang="en-US" altLang="zh-CN" sz="2000">
                <a:ea typeface="宋体" charset="-122"/>
              </a:rPr>
              <a:t>(</a:t>
            </a:r>
            <a:r>
              <a:rPr lang="zh-CN" altLang="en-US" sz="2000">
                <a:ea typeface="宋体" charset="-122"/>
              </a:rPr>
              <a:t>现在称为世界贸易组织</a:t>
            </a:r>
            <a:r>
              <a:rPr lang="en-US" altLang="zh-CN" sz="2000">
                <a:ea typeface="宋体" charset="-122"/>
              </a:rPr>
              <a:t>)</a:t>
            </a:r>
            <a:r>
              <a:rPr lang="zh-CN" altLang="en-US" sz="2000">
                <a:ea typeface="宋体" charset="-122"/>
              </a:rPr>
              <a:t>、国际货币基金组织、联合国和世界银行都是在战后建立起来的</a:t>
            </a:r>
            <a:r>
              <a:rPr lang="en-US" altLang="zh-CN" sz="2000">
                <a:ea typeface="宋体" charset="-122"/>
              </a:rPr>
              <a:t>,</a:t>
            </a:r>
            <a:r>
              <a:rPr lang="zh-CN" altLang="en-US" sz="2000">
                <a:ea typeface="宋体" charset="-122"/>
              </a:rPr>
              <a:t>其目的是促进更自由的贸易和经济发展。</a:t>
            </a:r>
            <a:endParaRPr lang="en-US" altLang="zh-CN" sz="2000">
              <a:ea typeface="宋体" charset="-122"/>
            </a:endParaRPr>
          </a:p>
          <a:p>
            <a:pPr marL="0" indent="457200">
              <a:buFont typeface="Wingdings" pitchFamily="2" charset="2"/>
              <a:buNone/>
            </a:pPr>
            <a:r>
              <a:rPr lang="zh-CN" altLang="en-US" sz="2000">
                <a:ea typeface="宋体" charset="-122"/>
              </a:rPr>
              <a:t></a:t>
            </a:r>
          </a:p>
        </p:txBody>
      </p:sp>
      <p:sp>
        <p:nvSpPr>
          <p:cNvPr id="51202" name="Rectangle 9"/>
          <p:cNvSpPr>
            <a:spLocks noGrp="1" noChangeArrowheads="1"/>
          </p:cNvSpPr>
          <p:nvPr>
            <p:ph type="title"/>
          </p:nvPr>
        </p:nvSpPr>
        <p:spPr/>
        <p:txBody>
          <a:bodyPr/>
          <a:lstStyle/>
          <a:p>
            <a:r>
              <a:rPr lang="en-US" altLang="zh-CN" sz="2800" i="0">
                <a:ea typeface="宋体" charset="-122"/>
              </a:rPr>
              <a:t>3</a:t>
            </a:r>
            <a:r>
              <a:rPr lang="zh-CN" altLang="en-US" sz="2800" i="0">
                <a:ea typeface="宋体" charset="-122"/>
              </a:rPr>
              <a:t>、结论</a:t>
            </a:r>
            <a:endParaRPr lang="en-US" altLang="zh-CN" sz="2800" i="0">
              <a:ea typeface="宋体"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7704" y="47224"/>
            <a:ext cx="5330639" cy="6766152"/>
          </a:xfrm>
          <a:prstGeom prst="rect">
            <a:avLst/>
          </a:prstGeom>
        </p:spPr>
      </p:pic>
    </p:spTree>
    <p:extLst>
      <p:ext uri="{BB962C8B-B14F-4D97-AF65-F5344CB8AC3E}">
        <p14:creationId xmlns:p14="http://schemas.microsoft.com/office/powerpoint/2010/main" val="19144314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57200" y="1295400"/>
            <a:ext cx="8435975" cy="5029200"/>
          </a:xfrm>
        </p:spPr>
        <p:txBody>
          <a:bodyPr/>
          <a:lstStyle/>
          <a:p>
            <a:pPr marL="0" indent="457200">
              <a:lnSpc>
                <a:spcPct val="150000"/>
              </a:lnSpc>
              <a:buClr>
                <a:srgbClr val="5BBE4E"/>
              </a:buClr>
              <a:buFont typeface="Wingdings" pitchFamily="2" charset="2"/>
              <a:buNone/>
            </a:pPr>
            <a:r>
              <a:rPr lang="zh-CN" altLang="en-US" sz="2000">
                <a:solidFill>
                  <a:srgbClr val="FF0000"/>
                </a:solidFill>
                <a:ea typeface="宋体" charset="-122"/>
              </a:rPr>
              <a:t>跨国移民</a:t>
            </a:r>
            <a:r>
              <a:rPr lang="zh-CN" altLang="en-US" sz="2000">
                <a:solidFill>
                  <a:srgbClr val="080808"/>
                </a:solidFill>
                <a:ea typeface="宋体" charset="-122"/>
              </a:rPr>
              <a:t>不像国际贸易那样自由</a:t>
            </a:r>
            <a:r>
              <a:rPr lang="en-US" altLang="zh-CN" sz="2000">
                <a:solidFill>
                  <a:srgbClr val="080808"/>
                </a:solidFill>
                <a:ea typeface="宋体" charset="-122"/>
              </a:rPr>
              <a:t>,</a:t>
            </a:r>
            <a:r>
              <a:rPr lang="zh-CN" altLang="en-US" sz="2000">
                <a:solidFill>
                  <a:srgbClr val="080808"/>
                </a:solidFill>
                <a:ea typeface="宋体" charset="-122"/>
              </a:rPr>
              <a:t>由于担心外国工人流入会降低工资</a:t>
            </a:r>
            <a:r>
              <a:rPr lang="en-US" altLang="zh-CN" sz="2000">
                <a:solidFill>
                  <a:srgbClr val="080808"/>
                </a:solidFill>
                <a:ea typeface="宋体" charset="-122"/>
              </a:rPr>
              <a:t>,</a:t>
            </a:r>
            <a:r>
              <a:rPr lang="zh-CN" altLang="en-US" sz="2000">
                <a:solidFill>
                  <a:srgbClr val="080808"/>
                </a:solidFill>
                <a:ea typeface="宋体" charset="-122"/>
              </a:rPr>
              <a:t>所有国家都对入境移民进行了种种限制。这种担忧并不一定合理。在第</a:t>
            </a:r>
            <a:r>
              <a:rPr lang="en-US" altLang="zh-CN" sz="2000">
                <a:solidFill>
                  <a:srgbClr val="080808"/>
                </a:solidFill>
                <a:ea typeface="宋体" charset="-122"/>
              </a:rPr>
              <a:t>4</a:t>
            </a:r>
            <a:r>
              <a:rPr lang="zh-CN" altLang="en-US" sz="2000">
                <a:solidFill>
                  <a:srgbClr val="080808"/>
                </a:solidFill>
                <a:ea typeface="宋体" charset="-122"/>
              </a:rPr>
              <a:t>章中我们将发现</a:t>
            </a:r>
            <a:r>
              <a:rPr lang="en-US" altLang="zh-CN" sz="2000">
                <a:solidFill>
                  <a:srgbClr val="080808"/>
                </a:solidFill>
                <a:ea typeface="宋体" charset="-122"/>
              </a:rPr>
              <a:t>,</a:t>
            </a:r>
            <a:r>
              <a:rPr lang="zh-CN" altLang="en-US" sz="2000">
                <a:solidFill>
                  <a:srgbClr val="080808"/>
                </a:solidFill>
                <a:ea typeface="宋体" charset="-122"/>
              </a:rPr>
              <a:t>入境移民有时可以在不改变价格的情况下被一国所吸纳。</a:t>
            </a:r>
            <a:endParaRPr lang="en-US" altLang="zh-CN" sz="2000">
              <a:solidFill>
                <a:srgbClr val="080808"/>
              </a:solidFill>
              <a:ea typeface="宋体" charset="-122"/>
            </a:endParaRPr>
          </a:p>
          <a:p>
            <a:pPr marL="0" indent="457200">
              <a:lnSpc>
                <a:spcPct val="150000"/>
              </a:lnSpc>
              <a:buClr>
                <a:srgbClr val="5BBE4E"/>
              </a:buClr>
              <a:buFont typeface="Wingdings" pitchFamily="2" charset="2"/>
              <a:buNone/>
            </a:pPr>
            <a:r>
              <a:rPr lang="zh-CN" altLang="en-US" sz="2000">
                <a:solidFill>
                  <a:srgbClr val="FF0000"/>
                </a:solidFill>
                <a:ea typeface="宋体" charset="-122"/>
              </a:rPr>
              <a:t>对外直接投资</a:t>
            </a:r>
            <a:r>
              <a:rPr lang="zh-CN" altLang="en-US" sz="2000">
                <a:solidFill>
                  <a:srgbClr val="080808"/>
                </a:solidFill>
                <a:ea typeface="宋体" charset="-122"/>
              </a:rPr>
              <a:t>在工业国基本不受限制</a:t>
            </a:r>
            <a:r>
              <a:rPr lang="en-US" altLang="zh-CN" sz="2000">
                <a:solidFill>
                  <a:srgbClr val="080808"/>
                </a:solidFill>
                <a:ea typeface="宋体" charset="-122"/>
              </a:rPr>
              <a:t>,</a:t>
            </a:r>
            <a:r>
              <a:rPr lang="zh-CN" altLang="en-US" sz="2000">
                <a:solidFill>
                  <a:srgbClr val="080808"/>
                </a:solidFill>
                <a:ea typeface="宋体" charset="-122"/>
              </a:rPr>
              <a:t>但在发展中国家经常面临一些限制。比如</a:t>
            </a:r>
            <a:r>
              <a:rPr lang="en-US" altLang="zh-CN" sz="2000">
                <a:solidFill>
                  <a:srgbClr val="080808"/>
                </a:solidFill>
                <a:ea typeface="宋体" charset="-122"/>
              </a:rPr>
              <a:t>,</a:t>
            </a:r>
            <a:r>
              <a:rPr lang="zh-CN" altLang="en-US" sz="2000">
                <a:solidFill>
                  <a:srgbClr val="080808"/>
                </a:solidFill>
                <a:ea typeface="宋体" charset="-122"/>
              </a:rPr>
              <a:t>中国要求所有外国投资经过审批</a:t>
            </a:r>
            <a:r>
              <a:rPr lang="en-US" altLang="zh-CN" sz="2000">
                <a:solidFill>
                  <a:srgbClr val="080808"/>
                </a:solidFill>
                <a:ea typeface="宋体" charset="-122"/>
              </a:rPr>
              <a:t>,</a:t>
            </a:r>
            <a:r>
              <a:rPr lang="zh-CN" altLang="en-US" sz="2000">
                <a:solidFill>
                  <a:srgbClr val="080808"/>
                </a:solidFill>
                <a:ea typeface="宋体" charset="-122"/>
              </a:rPr>
              <a:t>还往往要求外国企业有一个当地合作伙伴。企业到发展中国家投资通常是为了在这些国家获取低工资的优势。无论在发展中国家还是在工业化国家投资都是企业跨境扩展其业务和传播生产技艺知识的一种方式。</a:t>
            </a:r>
            <a:endParaRPr lang="en-US" altLang="zh-CN" sz="2000">
              <a:solidFill>
                <a:srgbClr val="080808"/>
              </a:solidFill>
              <a:ea typeface="宋体" charset="-122"/>
            </a:endParaRPr>
          </a:p>
          <a:p>
            <a:pPr marL="0" indent="457200">
              <a:lnSpc>
                <a:spcPct val="150000"/>
              </a:lnSpc>
              <a:buClr>
                <a:srgbClr val="5BBE4E"/>
              </a:buClr>
              <a:buFont typeface="Wingdings" pitchFamily="2" charset="2"/>
              <a:buNone/>
            </a:pPr>
            <a:r>
              <a:rPr lang="zh-CN" altLang="en-US" sz="2000">
                <a:solidFill>
                  <a:srgbClr val="080808"/>
                </a:solidFill>
                <a:ea typeface="宋体" charset="-122"/>
              </a:rPr>
              <a:t>今天全球化已十分广泛</a:t>
            </a:r>
            <a:r>
              <a:rPr lang="en-US" altLang="zh-CN" sz="2000">
                <a:solidFill>
                  <a:srgbClr val="080808"/>
                </a:solidFill>
                <a:ea typeface="宋体" charset="-122"/>
              </a:rPr>
              <a:t>,</a:t>
            </a:r>
            <a:r>
              <a:rPr lang="zh-CN" altLang="en-US" sz="2000">
                <a:solidFill>
                  <a:srgbClr val="080808"/>
                </a:solidFill>
                <a:ea typeface="宋体" charset="-122"/>
              </a:rPr>
              <a:t>移民和对外直接投资是全球化</a:t>
            </a:r>
            <a:r>
              <a:rPr lang="zh-CN" altLang="en-US" sz="2000">
                <a:solidFill>
                  <a:srgbClr val="FF0000"/>
                </a:solidFill>
                <a:ea typeface="宋体" charset="-122"/>
              </a:rPr>
              <a:t>有待深化</a:t>
            </a:r>
            <a:r>
              <a:rPr lang="zh-CN" altLang="en-US" sz="2000">
                <a:solidFill>
                  <a:srgbClr val="080808"/>
                </a:solidFill>
                <a:ea typeface="宋体" charset="-122"/>
              </a:rPr>
              <a:t>的方面。</a:t>
            </a:r>
          </a:p>
          <a:p>
            <a:pPr marL="0" indent="457200"/>
            <a:endParaRPr lang="zh-CN" altLang="en-US">
              <a:ea typeface="宋体" charset="-122"/>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标题 1"/>
          <p:cNvSpPr>
            <a:spLocks noGrp="1"/>
          </p:cNvSpPr>
          <p:nvPr>
            <p:ph type="title"/>
          </p:nvPr>
        </p:nvSpPr>
        <p:spPr>
          <a:xfrm>
            <a:off x="395288" y="115888"/>
            <a:ext cx="3754437" cy="465137"/>
          </a:xfrm>
        </p:spPr>
        <p:txBody>
          <a:bodyPr/>
          <a:lstStyle/>
          <a:p>
            <a:pPr algn="l"/>
            <a:r>
              <a:rPr lang="zh-CN" altLang="en-US" sz="2800" i="0">
                <a:ea typeface="宋体" charset="-122"/>
              </a:rPr>
              <a:t>要点</a:t>
            </a:r>
          </a:p>
        </p:txBody>
      </p:sp>
      <p:sp>
        <p:nvSpPr>
          <p:cNvPr id="4" name="Rectangle 3"/>
          <p:cNvSpPr txBox="1">
            <a:spLocks noChangeArrowheads="1"/>
          </p:cNvSpPr>
          <p:nvPr/>
        </p:nvSpPr>
        <p:spPr bwMode="auto">
          <a:xfrm>
            <a:off x="269875" y="595313"/>
            <a:ext cx="8642350" cy="6237287"/>
          </a:xfrm>
          <a:prstGeom prst="rect">
            <a:avLst/>
          </a:prstGeom>
          <a:noFill/>
          <a:ln w="19050">
            <a:solidFill>
              <a:schemeClr val="tx1"/>
            </a:solidFill>
            <a:miter lim="800000"/>
            <a:headEnd/>
            <a:tailEnd/>
          </a:ln>
          <a:effectLst/>
          <a:extLst/>
        </p:spPr>
        <p:txBody>
          <a:bodyPr/>
          <a:lstStyle>
            <a:lvl1pPr marL="342900" indent="-342900" algn="l" rtl="0" eaLnBrk="1" fontAlgn="base" hangingPunct="1">
              <a:spcBef>
                <a:spcPct val="20000"/>
              </a:spcBef>
              <a:spcAft>
                <a:spcPct val="0"/>
              </a:spcAft>
              <a:buClr>
                <a:schemeClr val="folHlink"/>
              </a:buClr>
              <a:buFont typeface="Wingdings" pitchFamily="2" charset="2"/>
              <a:buChar char="v"/>
              <a:defRPr sz="3200">
                <a:solidFill>
                  <a:schemeClr val="tx1"/>
                </a:solidFill>
                <a:latin typeface="+mn-lt"/>
                <a:ea typeface="+mn-ea"/>
                <a:cs typeface="+mn-cs"/>
              </a:defRPr>
            </a:lvl1pPr>
            <a:lvl2pPr marL="742950" indent="-285750" algn="l" rtl="0" eaLnBrk="1" fontAlgn="base" hangingPunct="1">
              <a:spcBef>
                <a:spcPct val="20000"/>
              </a:spcBef>
              <a:spcAft>
                <a:spcPct val="0"/>
              </a:spcAft>
              <a:buClr>
                <a:schemeClr val="tx2"/>
              </a:buClr>
              <a:buFont typeface="Wingdings" pitchFamily="2" charset="2"/>
              <a:buChar char="§"/>
              <a:defRPr sz="2800">
                <a:solidFill>
                  <a:schemeClr val="tx1"/>
                </a:solidFill>
                <a:latin typeface="+mn-lt"/>
              </a:defRPr>
            </a:lvl2pPr>
            <a:lvl3pPr marL="1143000" indent="-228600" algn="l" rtl="0" eaLnBrk="1" fontAlgn="base" hangingPunct="1">
              <a:spcBef>
                <a:spcPct val="20000"/>
              </a:spcBef>
              <a:spcAft>
                <a:spcPct val="0"/>
              </a:spcAft>
              <a:buChar char="•"/>
              <a:defRPr sz="2400">
                <a:solidFill>
                  <a:schemeClr val="tx1"/>
                </a:solidFill>
                <a:latin typeface="+mn-lt"/>
              </a:defRPr>
            </a:lvl3pPr>
            <a:lvl4pPr marL="1600200" indent="-228600" algn="l" rtl="0" eaLnBrk="1" fontAlgn="base" hangingPunct="1">
              <a:spcBef>
                <a:spcPct val="20000"/>
              </a:spcBef>
              <a:spcAft>
                <a:spcPct val="0"/>
              </a:spcAft>
              <a:buChar char="–"/>
              <a:defRPr sz="2000">
                <a:solidFill>
                  <a:schemeClr val="tx1"/>
                </a:solidFill>
                <a:latin typeface="+mn-lt"/>
              </a:defRPr>
            </a:lvl4pPr>
            <a:lvl5pPr marL="2057400" indent="-228600" algn="l" rtl="0" eaLnBrk="1" fontAlgn="base" hangingPunct="1">
              <a:spcBef>
                <a:spcPct val="20000"/>
              </a:spcBef>
              <a:spcAft>
                <a:spcPct val="0"/>
              </a:spcAft>
              <a:buChar char="»"/>
              <a:defRPr sz="2000">
                <a:solidFill>
                  <a:schemeClr val="tx1"/>
                </a:solidFill>
                <a:latin typeface="+mn-lt"/>
              </a:defRPr>
            </a:lvl5pPr>
            <a:lvl6pPr marL="2514600" indent="-228600" algn="l" rtl="0" eaLnBrk="1" fontAlgn="base" hangingPunct="1">
              <a:spcBef>
                <a:spcPct val="20000"/>
              </a:spcBef>
              <a:spcAft>
                <a:spcPct val="0"/>
              </a:spcAft>
              <a:buChar char="»"/>
              <a:defRPr sz="2000">
                <a:solidFill>
                  <a:schemeClr val="tx1"/>
                </a:solidFill>
                <a:latin typeface="+mn-lt"/>
              </a:defRPr>
            </a:lvl6pPr>
            <a:lvl7pPr marL="2971800" indent="-228600" algn="l" rtl="0" eaLnBrk="1" fontAlgn="base" hangingPunct="1">
              <a:spcBef>
                <a:spcPct val="20000"/>
              </a:spcBef>
              <a:spcAft>
                <a:spcPct val="0"/>
              </a:spcAft>
              <a:buChar char="»"/>
              <a:defRPr sz="2000">
                <a:solidFill>
                  <a:schemeClr val="tx1"/>
                </a:solidFill>
                <a:latin typeface="+mn-lt"/>
              </a:defRPr>
            </a:lvl7pPr>
            <a:lvl8pPr marL="3429000" indent="-228600" algn="l" rtl="0" eaLnBrk="1" fontAlgn="base" hangingPunct="1">
              <a:spcBef>
                <a:spcPct val="20000"/>
              </a:spcBef>
              <a:spcAft>
                <a:spcPct val="0"/>
              </a:spcAft>
              <a:buChar char="»"/>
              <a:defRPr sz="2000">
                <a:solidFill>
                  <a:schemeClr val="tx1"/>
                </a:solidFill>
                <a:latin typeface="+mn-lt"/>
              </a:defRPr>
            </a:lvl8pPr>
            <a:lvl9pPr marL="3886200" indent="-228600" algn="l" rtl="0" eaLnBrk="1" fontAlgn="base" hangingPunct="1">
              <a:spcBef>
                <a:spcPct val="20000"/>
              </a:spcBef>
              <a:spcAft>
                <a:spcPct val="0"/>
              </a:spcAft>
              <a:buChar char="»"/>
              <a:defRPr sz="2000">
                <a:solidFill>
                  <a:schemeClr val="tx1"/>
                </a:solidFill>
                <a:latin typeface="+mn-lt"/>
              </a:defRPr>
            </a:lvl9pPr>
          </a:lstStyle>
          <a:p>
            <a:pPr marL="0" indent="0">
              <a:lnSpc>
                <a:spcPct val="150000"/>
              </a:lnSpc>
              <a:buClr>
                <a:srgbClr val="5BBE4E"/>
              </a:buClr>
              <a:buFont typeface="Wingdings" pitchFamily="2" charset="2"/>
              <a:buNone/>
              <a:defRPr/>
            </a:pPr>
            <a:r>
              <a:rPr lang="en-US" altLang="zh-CN" sz="1800" b="1" dirty="0">
                <a:solidFill>
                  <a:srgbClr val="080808"/>
                </a:solidFill>
              </a:rPr>
              <a:t>1. </a:t>
            </a:r>
            <a:r>
              <a:rPr lang="zh-CN" altLang="zh-CN" sz="1800" dirty="0">
                <a:solidFill>
                  <a:srgbClr val="080808"/>
                </a:solidFill>
              </a:rPr>
              <a:t>一国的贸易差额是其出口值与进口值之差</a:t>
            </a:r>
            <a:r>
              <a:rPr lang="en-US" altLang="zh-CN" sz="1800" dirty="0">
                <a:solidFill>
                  <a:srgbClr val="080808"/>
                </a:solidFill>
              </a:rPr>
              <a:t>,</a:t>
            </a:r>
            <a:r>
              <a:rPr lang="zh-CN" altLang="zh-CN" sz="1800" dirty="0">
                <a:solidFill>
                  <a:srgbClr val="080808"/>
                </a:solidFill>
              </a:rPr>
              <a:t>它由一国的宏观经济条件所决定。</a:t>
            </a:r>
          </a:p>
          <a:p>
            <a:pPr marL="0" indent="0">
              <a:lnSpc>
                <a:spcPct val="150000"/>
              </a:lnSpc>
              <a:buClr>
                <a:srgbClr val="5BBE4E"/>
              </a:buClr>
              <a:buFont typeface="Wingdings" pitchFamily="2" charset="2"/>
              <a:buNone/>
              <a:defRPr/>
            </a:pPr>
            <a:r>
              <a:rPr lang="en-US" altLang="zh-CN" sz="1800" b="1" dirty="0">
                <a:solidFill>
                  <a:srgbClr val="080808"/>
                </a:solidFill>
              </a:rPr>
              <a:t>2. </a:t>
            </a:r>
            <a:r>
              <a:rPr lang="zh-CN" altLang="zh-CN" sz="1800" dirty="0">
                <a:solidFill>
                  <a:srgbClr val="080808"/>
                </a:solidFill>
              </a:rPr>
              <a:t>大部分国际贸易是在工业化国家之间进行的。欧洲内部以及欧洲与美国之间的贸易约占世界贸易的三分之一。</a:t>
            </a:r>
          </a:p>
          <a:p>
            <a:pPr marL="0" indent="0">
              <a:lnSpc>
                <a:spcPct val="150000"/>
              </a:lnSpc>
              <a:buClr>
                <a:srgbClr val="5BBE4E"/>
              </a:buClr>
              <a:buFont typeface="Wingdings" pitchFamily="2" charset="2"/>
              <a:buNone/>
              <a:defRPr/>
            </a:pPr>
            <a:r>
              <a:rPr lang="en-US" altLang="zh-CN" sz="1800" b="1" dirty="0">
                <a:solidFill>
                  <a:srgbClr val="080808"/>
                </a:solidFill>
              </a:rPr>
              <a:t>3. </a:t>
            </a:r>
            <a:r>
              <a:rPr lang="zh-CN" altLang="zh-CN" sz="1800" dirty="0">
                <a:solidFill>
                  <a:srgbClr val="080808"/>
                </a:solidFill>
              </a:rPr>
              <a:t>当我们要学习的许多贸易模型强调国家之间的差异性的时候</a:t>
            </a:r>
            <a:r>
              <a:rPr lang="en-US" altLang="zh-CN" sz="1800" dirty="0">
                <a:solidFill>
                  <a:srgbClr val="080808"/>
                </a:solidFill>
              </a:rPr>
              <a:t>,</a:t>
            </a:r>
            <a:r>
              <a:rPr lang="zh-CN" altLang="zh-CN" sz="1800" dirty="0">
                <a:solidFill>
                  <a:srgbClr val="080808"/>
                </a:solidFill>
              </a:rPr>
              <a:t>相似国家之间的贸易也可能得到解释。相似国家会互相进行不同产品品种的贸易。</a:t>
            </a:r>
          </a:p>
          <a:p>
            <a:pPr marL="0" indent="0">
              <a:lnSpc>
                <a:spcPct val="150000"/>
              </a:lnSpc>
              <a:buClr>
                <a:srgbClr val="5BBE4E"/>
              </a:buClr>
              <a:buFont typeface="Wingdings" pitchFamily="2" charset="2"/>
              <a:buNone/>
              <a:defRPr/>
            </a:pPr>
            <a:r>
              <a:rPr lang="en-US" altLang="zh-CN" sz="1800" b="1" dirty="0">
                <a:solidFill>
                  <a:srgbClr val="080808"/>
                </a:solidFill>
              </a:rPr>
              <a:t>4. </a:t>
            </a:r>
            <a:r>
              <a:rPr lang="zh-CN" altLang="zh-CN" sz="1800" dirty="0">
                <a:solidFill>
                  <a:srgbClr val="080808"/>
                </a:solidFill>
              </a:rPr>
              <a:t>较大的国家和地区往往具有较小的贸易相对于</a:t>
            </a:r>
            <a:r>
              <a:rPr lang="en-US" altLang="zh-CN" sz="1800" dirty="0">
                <a:solidFill>
                  <a:srgbClr val="080808"/>
                </a:solidFill>
              </a:rPr>
              <a:t>GDP </a:t>
            </a:r>
            <a:r>
              <a:rPr lang="zh-CN" altLang="zh-CN" sz="1800" dirty="0">
                <a:solidFill>
                  <a:srgbClr val="080808"/>
                </a:solidFill>
              </a:rPr>
              <a:t>的份额</a:t>
            </a:r>
            <a:r>
              <a:rPr lang="en-US" altLang="zh-CN" sz="1800" dirty="0">
                <a:solidFill>
                  <a:srgbClr val="080808"/>
                </a:solidFill>
              </a:rPr>
              <a:t>,</a:t>
            </a:r>
            <a:r>
              <a:rPr lang="zh-CN" altLang="zh-CN" sz="1800" dirty="0">
                <a:solidFill>
                  <a:srgbClr val="080808"/>
                </a:solidFill>
              </a:rPr>
              <a:t>因为许多贸易是在其内部进行的。中国香港和马来西亚的贸易对</a:t>
            </a:r>
            <a:r>
              <a:rPr lang="en-US" altLang="zh-CN" sz="1800" dirty="0">
                <a:solidFill>
                  <a:srgbClr val="080808"/>
                </a:solidFill>
              </a:rPr>
              <a:t>GDP </a:t>
            </a:r>
            <a:r>
              <a:rPr lang="zh-CN" altLang="zh-CN" sz="1800" dirty="0">
                <a:solidFill>
                  <a:srgbClr val="080808"/>
                </a:solidFill>
              </a:rPr>
              <a:t>比率超过</a:t>
            </a:r>
            <a:r>
              <a:rPr lang="en-US" altLang="zh-CN" sz="1800" dirty="0">
                <a:solidFill>
                  <a:srgbClr val="080808"/>
                </a:solidFill>
              </a:rPr>
              <a:t>100%,</a:t>
            </a:r>
            <a:r>
              <a:rPr lang="zh-CN" altLang="zh-CN" sz="1800" dirty="0">
                <a:solidFill>
                  <a:srgbClr val="080808"/>
                </a:solidFill>
              </a:rPr>
              <a:t>而美国的贸易对</a:t>
            </a:r>
            <a:r>
              <a:rPr lang="en-US" altLang="zh-CN" sz="1800" dirty="0">
                <a:solidFill>
                  <a:srgbClr val="080808"/>
                </a:solidFill>
              </a:rPr>
              <a:t>GDP</a:t>
            </a:r>
            <a:r>
              <a:rPr lang="zh-CN" altLang="zh-CN" sz="1800" dirty="0">
                <a:solidFill>
                  <a:srgbClr val="080808"/>
                </a:solidFill>
              </a:rPr>
              <a:t>比率只有</a:t>
            </a:r>
            <a:r>
              <a:rPr lang="en-US" altLang="zh-CN" sz="1800" dirty="0">
                <a:solidFill>
                  <a:srgbClr val="080808"/>
                </a:solidFill>
              </a:rPr>
              <a:t>13%</a:t>
            </a:r>
            <a:r>
              <a:rPr lang="zh-CN" altLang="zh-CN" sz="1800" dirty="0">
                <a:solidFill>
                  <a:srgbClr val="080808"/>
                </a:solidFill>
              </a:rPr>
              <a:t>。</a:t>
            </a:r>
          </a:p>
          <a:p>
            <a:pPr marL="0" indent="0">
              <a:lnSpc>
                <a:spcPct val="150000"/>
              </a:lnSpc>
              <a:buClr>
                <a:srgbClr val="5BBE4E"/>
              </a:buClr>
              <a:buFont typeface="Wingdings" pitchFamily="2" charset="2"/>
              <a:buNone/>
              <a:defRPr/>
            </a:pPr>
            <a:r>
              <a:rPr lang="en-US" altLang="zh-CN" sz="1800" b="1" dirty="0">
                <a:solidFill>
                  <a:srgbClr val="080808"/>
                </a:solidFill>
              </a:rPr>
              <a:t>5. </a:t>
            </a:r>
            <a:r>
              <a:rPr lang="zh-CN" altLang="zh-CN" sz="1800" dirty="0">
                <a:solidFill>
                  <a:srgbClr val="080808"/>
                </a:solidFill>
              </a:rPr>
              <a:t>较富裕的工业国对入境采取种种限制</a:t>
            </a:r>
            <a:r>
              <a:rPr lang="en-US" altLang="zh-CN" sz="1800" dirty="0">
                <a:solidFill>
                  <a:srgbClr val="080808"/>
                </a:solidFill>
              </a:rPr>
              <a:t>,</a:t>
            </a:r>
            <a:r>
              <a:rPr lang="zh-CN" altLang="zh-CN" sz="1800" dirty="0">
                <a:solidFill>
                  <a:srgbClr val="080808"/>
                </a:solidFill>
              </a:rPr>
              <a:t>其结果是大多数世界移民都进入</a:t>
            </a:r>
            <a:r>
              <a:rPr lang="zh-CN" altLang="zh-CN" sz="1800" dirty="0" smtClean="0">
                <a:solidFill>
                  <a:srgbClr val="080808"/>
                </a:solidFill>
              </a:rPr>
              <a:t>发展中国家</a:t>
            </a:r>
            <a:endParaRPr lang="zh-CN" altLang="zh-CN" sz="1800" dirty="0">
              <a:solidFill>
                <a:srgbClr val="080808"/>
              </a:solidFill>
            </a:endParaRPr>
          </a:p>
          <a:p>
            <a:pPr marL="0" indent="0">
              <a:lnSpc>
                <a:spcPct val="150000"/>
              </a:lnSpc>
              <a:buClr>
                <a:srgbClr val="5BBE4E"/>
              </a:buClr>
              <a:buFont typeface="Wingdings" pitchFamily="2" charset="2"/>
              <a:buNone/>
              <a:defRPr/>
            </a:pPr>
            <a:r>
              <a:rPr lang="en-US" altLang="zh-CN" sz="1800" b="1" dirty="0">
                <a:solidFill>
                  <a:srgbClr val="080808"/>
                </a:solidFill>
              </a:rPr>
              <a:t>6. </a:t>
            </a:r>
            <a:r>
              <a:rPr lang="zh-CN" altLang="zh-CN" sz="1800" dirty="0">
                <a:solidFill>
                  <a:srgbClr val="080808"/>
                </a:solidFill>
              </a:rPr>
              <a:t>国际货物和服务贸易起到了替代移民的作用</a:t>
            </a:r>
            <a:r>
              <a:rPr lang="en-US" altLang="zh-CN" sz="1800" dirty="0">
                <a:solidFill>
                  <a:srgbClr val="080808"/>
                </a:solidFill>
              </a:rPr>
              <a:t>,</a:t>
            </a:r>
            <a:r>
              <a:rPr lang="zh-CN" altLang="zh-CN" sz="1800" dirty="0">
                <a:solidFill>
                  <a:srgbClr val="080808"/>
                </a:solidFill>
              </a:rPr>
              <a:t>并使得工人们即使在无法通过移民来赚取较高收入的时候也可以通过在出口产业工作而改善其生活水准。</a:t>
            </a:r>
          </a:p>
          <a:p>
            <a:pPr marL="0" indent="0">
              <a:lnSpc>
                <a:spcPct val="150000"/>
              </a:lnSpc>
              <a:buClr>
                <a:srgbClr val="5BBE4E"/>
              </a:buClr>
              <a:buFont typeface="Wingdings" pitchFamily="2" charset="2"/>
              <a:buNone/>
              <a:defRPr/>
            </a:pPr>
            <a:r>
              <a:rPr lang="en-US" altLang="zh-CN" sz="1800" b="1" dirty="0">
                <a:solidFill>
                  <a:srgbClr val="080808"/>
                </a:solidFill>
              </a:rPr>
              <a:t>7. </a:t>
            </a:r>
            <a:r>
              <a:rPr lang="zh-CN" altLang="zh-CN" sz="1800" dirty="0">
                <a:solidFill>
                  <a:srgbClr val="080808"/>
                </a:solidFill>
              </a:rPr>
              <a:t>大多数世界对外直接投资的流动发生在工业化国家之间。</a:t>
            </a:r>
            <a:r>
              <a:rPr lang="en-US" altLang="zh-CN" sz="1800" dirty="0">
                <a:solidFill>
                  <a:srgbClr val="080808"/>
                </a:solidFill>
              </a:rPr>
              <a:t>2000</a:t>
            </a:r>
            <a:r>
              <a:rPr lang="zh-CN" altLang="zh-CN" sz="1800" dirty="0">
                <a:solidFill>
                  <a:srgbClr val="080808"/>
                </a:solidFill>
              </a:rPr>
              <a:t>年超过一半的世界</a:t>
            </a:r>
            <a:r>
              <a:rPr lang="en-US" altLang="zh-CN" sz="1800" dirty="0">
                <a:solidFill>
                  <a:srgbClr val="080808"/>
                </a:solidFill>
              </a:rPr>
              <a:t>FDI </a:t>
            </a:r>
            <a:r>
              <a:rPr lang="zh-CN" altLang="zh-CN" sz="1800" dirty="0">
                <a:solidFill>
                  <a:srgbClr val="080808"/>
                </a:solidFill>
              </a:rPr>
              <a:t>流量是发生在欧洲内部或在欧洲和美国之间的</a:t>
            </a:r>
            <a:r>
              <a:rPr lang="en-US" altLang="zh-CN" sz="1800" dirty="0">
                <a:solidFill>
                  <a:srgbClr val="080808"/>
                </a:solidFill>
              </a:rPr>
              <a:t>,90%</a:t>
            </a:r>
            <a:r>
              <a:rPr lang="zh-CN" altLang="zh-CN" sz="1800" dirty="0">
                <a:solidFill>
                  <a:srgbClr val="080808"/>
                </a:solidFill>
              </a:rPr>
              <a:t>的世界</a:t>
            </a:r>
            <a:r>
              <a:rPr lang="en-US" altLang="zh-CN" sz="1800" dirty="0">
                <a:solidFill>
                  <a:srgbClr val="080808"/>
                </a:solidFill>
              </a:rPr>
              <a:t>FDI</a:t>
            </a:r>
            <a:r>
              <a:rPr lang="zh-CN" altLang="zh-CN" sz="1800" dirty="0">
                <a:solidFill>
                  <a:srgbClr val="080808"/>
                </a:solidFill>
              </a:rPr>
              <a:t>流量是流入或流出</a:t>
            </a:r>
            <a:r>
              <a:rPr lang="en-US" altLang="zh-CN" sz="1800" dirty="0">
                <a:solidFill>
                  <a:srgbClr val="080808"/>
                </a:solidFill>
              </a:rPr>
              <a:t>OECD</a:t>
            </a:r>
            <a:r>
              <a:rPr lang="zh-CN" altLang="zh-CN" sz="1800" dirty="0">
                <a:solidFill>
                  <a:srgbClr val="080808"/>
                </a:solidFill>
              </a:rPr>
              <a:t>成员国的。</a:t>
            </a:r>
          </a:p>
          <a:p>
            <a:pPr>
              <a:buClr>
                <a:srgbClr val="5BBE4E"/>
              </a:buClr>
              <a:defRPr/>
            </a:pPr>
            <a:endParaRPr lang="en-US" altLang="zh-CN" dirty="0">
              <a:solidFill>
                <a:srgbClr val="080808"/>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标题 1"/>
          <p:cNvSpPr>
            <a:spLocks noGrp="1"/>
          </p:cNvSpPr>
          <p:nvPr>
            <p:ph type="title"/>
          </p:nvPr>
        </p:nvSpPr>
        <p:spPr>
          <a:xfrm>
            <a:off x="457200" y="228600"/>
            <a:ext cx="6562725" cy="608013"/>
          </a:xfrm>
        </p:spPr>
        <p:txBody>
          <a:bodyPr/>
          <a:lstStyle/>
          <a:p>
            <a:pPr algn="l"/>
            <a:r>
              <a:rPr lang="zh-CN" altLang="en-US" sz="2800" i="0">
                <a:ea typeface="宋体" charset="-122"/>
              </a:rPr>
              <a:t>关键术语</a:t>
            </a:r>
          </a:p>
        </p:txBody>
      </p:sp>
      <p:sp>
        <p:nvSpPr>
          <p:cNvPr id="4" name="Rectangle 7"/>
          <p:cNvSpPr>
            <a:spLocks noGrp="1" noChangeArrowheads="1"/>
          </p:cNvSpPr>
          <p:nvPr>
            <p:ph idx="1"/>
          </p:nvPr>
        </p:nvSpPr>
        <p:spPr>
          <a:xfrm>
            <a:off x="539750" y="1557338"/>
            <a:ext cx="8229600" cy="2246312"/>
          </a:xfrm>
          <a:solidFill>
            <a:srgbClr val="FFFF00">
              <a:alpha val="27058"/>
            </a:srgbClr>
          </a:solidFill>
          <a:ln w="57150" cmpd="thickThin" algn="ctr">
            <a:solidFill>
              <a:srgbClr val="009999"/>
            </a:solidFill>
          </a:ln>
        </p:spPr>
        <p:txBody>
          <a:bodyPr anchor="ctr">
            <a:spAutoFit/>
          </a:bodyPr>
          <a:lstStyle/>
          <a:p>
            <a:r>
              <a:rPr lang="zh-CN" altLang="zh-CN" sz="2000">
                <a:ea typeface="宋体" charset="-122"/>
              </a:rPr>
              <a:t>进口 　　　　 　　　　　贸易差额 　　 　 　　　　贸易壁垒</a:t>
            </a:r>
          </a:p>
          <a:p>
            <a:r>
              <a:rPr lang="zh-CN" altLang="zh-CN" sz="2000">
                <a:ea typeface="宋体" charset="-122"/>
              </a:rPr>
              <a:t>出口</a:t>
            </a:r>
            <a:r>
              <a:rPr lang="en-US" altLang="zh-CN" sz="2000">
                <a:ea typeface="宋体" charset="-122"/>
              </a:rPr>
              <a:t> 	                     </a:t>
            </a:r>
            <a:r>
              <a:rPr lang="zh-CN" altLang="zh-CN" sz="2000">
                <a:ea typeface="宋体" charset="-122"/>
              </a:rPr>
              <a:t>贸易顺差</a:t>
            </a:r>
            <a:r>
              <a:rPr lang="en-US" altLang="zh-CN" sz="2000">
                <a:ea typeface="宋体" charset="-122"/>
              </a:rPr>
              <a:t> 	                        </a:t>
            </a:r>
            <a:r>
              <a:rPr lang="zh-CN" altLang="zh-CN" sz="2000">
                <a:ea typeface="宋体" charset="-122"/>
              </a:rPr>
              <a:t>进口配额</a:t>
            </a:r>
          </a:p>
          <a:p>
            <a:r>
              <a:rPr lang="zh-CN" altLang="zh-CN" sz="2000">
                <a:ea typeface="宋体" charset="-122"/>
              </a:rPr>
              <a:t>商品贸易</a:t>
            </a:r>
            <a:r>
              <a:rPr lang="en-US" altLang="zh-CN" sz="2000">
                <a:ea typeface="宋体" charset="-122"/>
              </a:rPr>
              <a:t> 	                     </a:t>
            </a:r>
            <a:r>
              <a:rPr lang="zh-CN" altLang="zh-CN" sz="2000">
                <a:ea typeface="宋体" charset="-122"/>
              </a:rPr>
              <a:t>贸易逆差</a:t>
            </a:r>
            <a:r>
              <a:rPr lang="en-US" altLang="zh-CN" sz="2000">
                <a:ea typeface="宋体" charset="-122"/>
              </a:rPr>
              <a:t> 	                        </a:t>
            </a:r>
            <a:r>
              <a:rPr lang="zh-CN" altLang="zh-CN" sz="2000">
                <a:ea typeface="宋体" charset="-122"/>
              </a:rPr>
              <a:t>横向</a:t>
            </a:r>
          </a:p>
          <a:p>
            <a:r>
              <a:rPr lang="zh-CN" altLang="zh-CN" sz="2000">
                <a:ea typeface="宋体" charset="-122"/>
              </a:rPr>
              <a:t>服务出口</a:t>
            </a:r>
            <a:r>
              <a:rPr lang="en-US" altLang="zh-CN" sz="2000">
                <a:ea typeface="宋体" charset="-122"/>
              </a:rPr>
              <a:t> 	                     </a:t>
            </a:r>
            <a:r>
              <a:rPr lang="zh-CN" altLang="zh-CN" sz="2000">
                <a:ea typeface="宋体" charset="-122"/>
              </a:rPr>
              <a:t>双边贸易差额</a:t>
            </a:r>
            <a:r>
              <a:rPr lang="en-US" altLang="zh-CN" sz="2000">
                <a:ea typeface="宋体" charset="-122"/>
              </a:rPr>
              <a:t> 	           </a:t>
            </a:r>
            <a:r>
              <a:rPr lang="zh-CN" altLang="zh-CN" sz="2000">
                <a:ea typeface="宋体" charset="-122"/>
              </a:rPr>
              <a:t>纵向</a:t>
            </a:r>
          </a:p>
          <a:p>
            <a:r>
              <a:rPr lang="zh-CN" altLang="zh-CN" sz="2000">
                <a:ea typeface="宋体" charset="-122"/>
              </a:rPr>
              <a:t>移民</a:t>
            </a:r>
            <a:r>
              <a:rPr lang="en-US" altLang="zh-CN" sz="2000">
                <a:ea typeface="宋体" charset="-122"/>
              </a:rPr>
              <a:t> 	                     </a:t>
            </a:r>
            <a:r>
              <a:rPr lang="zh-CN" altLang="zh-CN" sz="2000">
                <a:ea typeface="宋体" charset="-122"/>
              </a:rPr>
              <a:t>进口关税</a:t>
            </a:r>
            <a:r>
              <a:rPr lang="en-US" altLang="zh-CN" sz="2000">
                <a:ea typeface="宋体" charset="-122"/>
              </a:rPr>
              <a:t> 	                        </a:t>
            </a:r>
            <a:r>
              <a:rPr lang="zh-CN" altLang="zh-CN" sz="2000">
                <a:ea typeface="宋体" charset="-122"/>
              </a:rPr>
              <a:t>逆纵向</a:t>
            </a:r>
          </a:p>
          <a:p>
            <a:r>
              <a:rPr lang="zh-CN" altLang="zh-CN" sz="2000">
                <a:ea typeface="宋体" charset="-122"/>
              </a:rPr>
              <a:t>对外直接投资</a:t>
            </a:r>
            <a:r>
              <a:rPr lang="en-US" altLang="zh-CN" sz="2000">
                <a:ea typeface="宋体" charset="-122"/>
              </a:rPr>
              <a:t> 	        </a:t>
            </a:r>
            <a:r>
              <a:rPr lang="zh-CN" altLang="zh-CN" sz="2000">
                <a:ea typeface="宋体" charset="-122"/>
              </a:rPr>
              <a:t>国内生产总值</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i="0" dirty="0" smtClean="0"/>
              <a:t>中国商务部商务数据中心</a:t>
            </a:r>
            <a:endParaRPr lang="zh-CN" altLang="en-US" i="0" dirty="0"/>
          </a:p>
        </p:txBody>
      </p:sp>
      <p:sp>
        <p:nvSpPr>
          <p:cNvPr id="3" name="内容占位符 2"/>
          <p:cNvSpPr>
            <a:spLocks noGrp="1"/>
          </p:cNvSpPr>
          <p:nvPr>
            <p:ph idx="1"/>
          </p:nvPr>
        </p:nvSpPr>
        <p:spPr/>
        <p:txBody>
          <a:bodyPr/>
          <a:lstStyle/>
          <a:p>
            <a:r>
              <a:rPr lang="zh-CN" altLang="en-US" sz="1800" b="1" dirty="0" smtClean="0">
                <a:hlinkClick r:id="rId2"/>
              </a:rPr>
              <a:t>首页</a:t>
            </a:r>
            <a:r>
              <a:rPr lang="zh-CN" altLang="en-US" sz="1800" b="1" dirty="0" smtClean="0"/>
              <a:t> </a:t>
            </a:r>
            <a:r>
              <a:rPr lang="zh-CN" altLang="en-US" sz="1800" b="1" dirty="0" smtClean="0">
                <a:hlinkClick r:id="rId3"/>
              </a:rPr>
              <a:t>国内贸易</a:t>
            </a:r>
            <a:r>
              <a:rPr lang="zh-CN" altLang="en-US" sz="1800" b="1" dirty="0" smtClean="0"/>
              <a:t> </a:t>
            </a:r>
            <a:r>
              <a:rPr lang="zh-CN" altLang="en-US" sz="1800" b="1" dirty="0" smtClean="0">
                <a:hlinkClick r:id="rId4"/>
              </a:rPr>
              <a:t>货物贸易</a:t>
            </a:r>
            <a:r>
              <a:rPr lang="zh-CN" altLang="en-US" sz="1800" b="1" dirty="0" smtClean="0"/>
              <a:t> </a:t>
            </a:r>
            <a:r>
              <a:rPr lang="zh-CN" altLang="en-US" sz="1800" b="1" dirty="0" smtClean="0">
                <a:hlinkClick r:id="rId5"/>
              </a:rPr>
              <a:t>服务贸易</a:t>
            </a:r>
            <a:r>
              <a:rPr lang="zh-CN" altLang="en-US" sz="1800" b="1" dirty="0" smtClean="0"/>
              <a:t> </a:t>
            </a:r>
            <a:r>
              <a:rPr lang="zh-CN" altLang="en-US" sz="1800" b="1" dirty="0" smtClean="0">
                <a:hlinkClick r:id="rId6"/>
              </a:rPr>
              <a:t>利用外资</a:t>
            </a:r>
            <a:r>
              <a:rPr lang="zh-CN" altLang="en-US" sz="1800" b="1" dirty="0" smtClean="0"/>
              <a:t> </a:t>
            </a:r>
            <a:r>
              <a:rPr lang="zh-CN" altLang="en-US" sz="1800" b="1" dirty="0" smtClean="0">
                <a:hlinkClick r:id="rId7"/>
              </a:rPr>
              <a:t>投资合作</a:t>
            </a:r>
            <a:r>
              <a:rPr lang="zh-CN" altLang="en-US" sz="1800" b="1" dirty="0" smtClean="0"/>
              <a:t> </a:t>
            </a:r>
            <a:r>
              <a:rPr lang="zh-CN" altLang="en-US" sz="1800" b="1" dirty="0" smtClean="0">
                <a:hlinkClick r:id="rId8"/>
              </a:rPr>
              <a:t>国别统计</a:t>
            </a:r>
            <a:r>
              <a:rPr lang="zh-CN" altLang="en-US" sz="1800" b="1" dirty="0" smtClean="0"/>
              <a:t> </a:t>
            </a:r>
            <a:r>
              <a:rPr lang="zh-CN" altLang="en-US" sz="1800" b="1" dirty="0" smtClean="0">
                <a:hlinkClick r:id="rId9"/>
              </a:rPr>
              <a:t>综合</a:t>
            </a:r>
            <a:r>
              <a:rPr lang="zh-CN" altLang="en-US" sz="1800" b="1" dirty="0">
                <a:hlinkClick r:id="rId9"/>
              </a:rPr>
              <a:t>统计</a:t>
            </a:r>
            <a:endParaRPr lang="zh-CN" altLang="en-US" sz="1800" b="1" dirty="0"/>
          </a:p>
          <a:p>
            <a:r>
              <a:rPr lang="zh-CN" altLang="en-US" sz="1800" b="1" dirty="0"/>
              <a:t>货物贸易</a:t>
            </a:r>
          </a:p>
          <a:p>
            <a:r>
              <a:rPr lang="zh-CN" altLang="en-US" sz="1800" b="1" dirty="0">
                <a:hlinkClick r:id="rId4"/>
              </a:rPr>
              <a:t>货物进出口月度统计</a:t>
            </a:r>
            <a:endParaRPr lang="zh-CN" altLang="en-US" sz="1800" b="1" dirty="0"/>
          </a:p>
          <a:p>
            <a:r>
              <a:rPr lang="zh-CN" altLang="en-US" sz="1800" b="1" dirty="0">
                <a:hlinkClick r:id="rId10"/>
              </a:rPr>
              <a:t>货物进出口年度统计</a:t>
            </a:r>
            <a:endParaRPr lang="zh-CN" altLang="en-US" sz="1800" b="1" dirty="0"/>
          </a:p>
          <a:p>
            <a:r>
              <a:rPr lang="zh-CN" altLang="en-US" sz="1800" b="1" u="sng" dirty="0">
                <a:hlinkClick r:id="rId11"/>
              </a:rPr>
              <a:t>货物进出口分贸易方式统计</a:t>
            </a:r>
            <a:endParaRPr lang="zh-CN" altLang="en-US" sz="1800" b="1" dirty="0"/>
          </a:p>
          <a:p>
            <a:r>
              <a:rPr lang="zh-CN" altLang="en-US" sz="1800" b="1" dirty="0">
                <a:hlinkClick r:id="rId12"/>
              </a:rPr>
              <a:t>货物进出口分企业性质统计</a:t>
            </a:r>
            <a:endParaRPr lang="zh-CN" altLang="en-US" sz="1800" b="1" dirty="0"/>
          </a:p>
          <a:p>
            <a:r>
              <a:rPr lang="zh-CN" altLang="en-US" sz="1800" b="1" dirty="0">
                <a:hlinkClick r:id="rId13"/>
              </a:rPr>
              <a:t>货物进出口分国别（地区）统计</a:t>
            </a:r>
            <a:endParaRPr lang="zh-CN" altLang="en-US" sz="1800" b="1" dirty="0"/>
          </a:p>
          <a:p>
            <a:r>
              <a:rPr lang="zh-CN" altLang="en-US" sz="1800" b="1" dirty="0">
                <a:hlinkClick r:id="rId14"/>
              </a:rPr>
              <a:t>进出口商品构成</a:t>
            </a:r>
            <a:r>
              <a:rPr lang="zh-CN" altLang="en-US" sz="1800" b="1" dirty="0" smtClean="0">
                <a:hlinkClick r:id="rId14"/>
              </a:rPr>
              <a:t>统计</a:t>
            </a:r>
            <a:endParaRPr lang="en-US" altLang="zh-CN" sz="1800" b="1" dirty="0" smtClean="0"/>
          </a:p>
          <a:p>
            <a:r>
              <a:rPr lang="zh-CN" altLang="en-US" sz="1800" b="1" dirty="0"/>
              <a:t>服务贸易</a:t>
            </a:r>
          </a:p>
          <a:p>
            <a:r>
              <a:rPr lang="zh-CN" altLang="en-US" sz="1800" b="1" dirty="0">
                <a:hlinkClick r:id="rId5"/>
              </a:rPr>
              <a:t>历年中国服务进出口统计</a:t>
            </a:r>
            <a:endParaRPr lang="zh-CN" altLang="en-US" sz="1800" b="1" dirty="0"/>
          </a:p>
          <a:p>
            <a:r>
              <a:rPr lang="zh-CN" altLang="en-US" sz="1800" b="1" dirty="0">
                <a:hlinkClick r:id="rId15"/>
              </a:rPr>
              <a:t>中国服务进出口月度统计</a:t>
            </a:r>
            <a:endParaRPr lang="zh-CN" altLang="en-US" sz="1800" b="1" dirty="0"/>
          </a:p>
          <a:p>
            <a:r>
              <a:rPr lang="zh-CN" altLang="en-US" sz="1800" b="1" dirty="0">
                <a:hlinkClick r:id="rId16"/>
              </a:rPr>
              <a:t>中国服务贸易分类年度统计</a:t>
            </a:r>
            <a:endParaRPr lang="zh-CN" altLang="en-US" sz="1800" b="1" dirty="0"/>
          </a:p>
          <a:p>
            <a:r>
              <a:rPr lang="zh-CN" altLang="en-US" sz="1800" b="1" dirty="0" smtClean="0">
                <a:hlinkClick r:id="rId17"/>
              </a:rPr>
              <a:t>世界</a:t>
            </a:r>
            <a:r>
              <a:rPr lang="zh-CN" altLang="en-US" sz="1800" b="1" dirty="0">
                <a:hlinkClick r:id="rId17"/>
              </a:rPr>
              <a:t>服务进出口额统计</a:t>
            </a:r>
            <a:endParaRPr lang="zh-CN" altLang="en-US" sz="1800" b="1" dirty="0"/>
          </a:p>
          <a:p>
            <a:r>
              <a:rPr lang="zh-CN" altLang="en-US" sz="1800" b="1" dirty="0">
                <a:hlinkClick r:id="rId18"/>
              </a:rPr>
              <a:t>世界服务出口和进口分地区情况统计</a:t>
            </a:r>
            <a:endParaRPr lang="zh-CN" altLang="en-US" sz="1800" b="1" dirty="0"/>
          </a:p>
          <a:p>
            <a:r>
              <a:rPr lang="zh-CN" altLang="en-US" sz="1800" b="1" dirty="0">
                <a:hlinkClick r:id="rId19"/>
              </a:rPr>
              <a:t>世界服务贸易前</a:t>
            </a:r>
            <a:r>
              <a:rPr lang="en-US" altLang="zh-CN" sz="1800" b="1" dirty="0">
                <a:hlinkClick r:id="rId19"/>
              </a:rPr>
              <a:t>10</a:t>
            </a:r>
            <a:r>
              <a:rPr lang="zh-CN" altLang="en-US" sz="1800" b="1" dirty="0">
                <a:hlinkClick r:id="rId19"/>
              </a:rPr>
              <a:t>位出口和进口国家（地区）</a:t>
            </a:r>
            <a:endParaRPr lang="zh-CN" altLang="en-US" sz="1800" b="1" dirty="0"/>
          </a:p>
          <a:p>
            <a:pPr marL="0" indent="0">
              <a:buNone/>
            </a:pPr>
            <a:r>
              <a:rPr lang="zh-CN" altLang="en-US" sz="1800" dirty="0"/>
              <a:t/>
            </a:r>
            <a:br>
              <a:rPr lang="zh-CN" altLang="en-US" sz="1800" dirty="0"/>
            </a:br>
            <a:endParaRPr lang="zh-CN" altLang="en-US" sz="1800" b="1" dirty="0"/>
          </a:p>
          <a:p>
            <a:pPr marL="0" indent="0">
              <a:buNone/>
            </a:pPr>
            <a:endParaRPr lang="zh-CN" altLang="en-US" sz="1800" b="1" dirty="0"/>
          </a:p>
        </p:txBody>
      </p:sp>
    </p:spTree>
    <p:extLst>
      <p:ext uri="{BB962C8B-B14F-4D97-AF65-F5344CB8AC3E}">
        <p14:creationId xmlns:p14="http://schemas.microsoft.com/office/powerpoint/2010/main" val="132669733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内容占位符 3">
            <a:extLst>
              <a:ext uri="{FF2B5EF4-FFF2-40B4-BE49-F238E27FC236}">
                <a16:creationId xmlns:a16="http://schemas.microsoft.com/office/drawing/2014/main" xmlns="" id="{564CD2F5-57E5-4093-90D0-DF532F14DC95}"/>
              </a:ext>
            </a:extLst>
          </p:cNvPr>
          <p:cNvPicPr>
            <a:picLocks noGrp="1" noChangeAspect="1"/>
          </p:cNvPicPr>
          <p:nvPr>
            <p:ph idx="1"/>
          </p:nvPr>
        </p:nvPicPr>
        <p:blipFill>
          <a:blip r:embed="rId2"/>
          <a:stretch>
            <a:fillRect/>
          </a:stretch>
        </p:blipFill>
        <p:spPr>
          <a:xfrm>
            <a:off x="193627" y="1196752"/>
            <a:ext cx="8554837" cy="5127847"/>
          </a:xfrm>
          <a:prstGeom prst="rect">
            <a:avLst/>
          </a:prstGeom>
        </p:spPr>
      </p:pic>
      <p:sp>
        <p:nvSpPr>
          <p:cNvPr id="5" name="TextBox 5">
            <a:extLst>
              <a:ext uri="{FF2B5EF4-FFF2-40B4-BE49-F238E27FC236}">
                <a16:creationId xmlns:a16="http://schemas.microsoft.com/office/drawing/2014/main" xmlns="" id="{7EF19CC1-9D82-4AAF-88BE-F03648DE1ED7}"/>
              </a:ext>
            </a:extLst>
          </p:cNvPr>
          <p:cNvSpPr txBox="1">
            <a:spLocks noGrp="1" noChangeArrowheads="1"/>
          </p:cNvSpPr>
          <p:nvPr>
            <p:ph type="title"/>
          </p:nvPr>
        </p:nvSpPr>
        <p:spPr bwMode="auto">
          <a:xfrm>
            <a:off x="457200" y="308838"/>
            <a:ext cx="8229600" cy="707886"/>
          </a:xfrm>
          <a:prstGeom prst="rect">
            <a:avLst/>
          </a:prstGeom>
          <a:blipFill dpi="0" rotWithShape="1">
            <a:blip r:embed="rId3"/>
            <a:srcRect/>
            <a:tile tx="0" ty="0" sx="100000" sy="100000" flip="none" algn="tl"/>
          </a:blipFill>
          <a:ln w="76200">
            <a:solidFill>
              <a:srgbClr val="009A46"/>
            </a:solidFill>
            <a:miter lim="800000"/>
            <a:headEnd/>
            <a:tailEnd/>
          </a:ln>
        </p:spPr>
        <p:txBody>
          <a:bodyPr>
            <a:spAutoFit/>
          </a:bodyPr>
          <a:lstStyle/>
          <a:p>
            <a:r>
              <a:rPr lang="zh-CN" altLang="en-US" sz="2000" i="0" dirty="0" smtClean="0">
                <a:solidFill>
                  <a:srgbClr val="080808"/>
                </a:solidFill>
              </a:rPr>
              <a:t>世界</a:t>
            </a:r>
            <a:r>
              <a:rPr lang="zh-CN" altLang="en-US" sz="2000" i="0" dirty="0">
                <a:solidFill>
                  <a:srgbClr val="080808"/>
                </a:solidFill>
              </a:rPr>
              <a:t>上最大的货物出口国</a:t>
            </a:r>
            <a:r>
              <a:rPr lang="zh-CN" altLang="en-US" sz="2000" i="0" dirty="0" smtClean="0">
                <a:solidFill>
                  <a:srgbClr val="080808"/>
                </a:solidFill>
              </a:rPr>
              <a:t>：</a:t>
            </a:r>
            <a:r>
              <a:rPr lang="en-US" altLang="zh-CN" sz="2000" i="0" dirty="0">
                <a:solidFill>
                  <a:srgbClr val="080808"/>
                </a:solidFill>
              </a:rPr>
              <a:t>2005</a:t>
            </a:r>
            <a:r>
              <a:rPr lang="zh-CN" altLang="en-US" sz="2000" i="0" dirty="0">
                <a:solidFill>
                  <a:srgbClr val="080808"/>
                </a:solidFill>
              </a:rPr>
              <a:t>年，</a:t>
            </a:r>
            <a:r>
              <a:rPr lang="zh-CN" altLang="en-US" sz="2000" b="1" i="0" dirty="0" smtClean="0">
                <a:solidFill>
                  <a:srgbClr val="080808"/>
                </a:solidFill>
              </a:rPr>
              <a:t>德国</a:t>
            </a:r>
            <a:r>
              <a:rPr lang="zh-CN" altLang="en-US" sz="2000" b="1" i="0" dirty="0">
                <a:solidFill>
                  <a:srgbClr val="080808"/>
                </a:solidFill>
              </a:rPr>
              <a:t>；</a:t>
            </a:r>
            <a:r>
              <a:rPr lang="en-US" altLang="zh-CN" sz="2000" b="1" i="0" dirty="0">
                <a:solidFill>
                  <a:srgbClr val="080808"/>
                </a:solidFill>
              </a:rPr>
              <a:t>2019</a:t>
            </a:r>
            <a:r>
              <a:rPr lang="zh-CN" altLang="en-US" sz="2000" b="1" i="0" dirty="0">
                <a:solidFill>
                  <a:srgbClr val="080808"/>
                </a:solidFill>
              </a:rPr>
              <a:t>年，中国</a:t>
            </a:r>
            <a:endParaRPr lang="en-US" altLang="zh-CN" sz="2000" i="0" dirty="0">
              <a:solidFill>
                <a:srgbClr val="080808"/>
              </a:solidFill>
            </a:endParaRPr>
          </a:p>
          <a:p>
            <a:r>
              <a:rPr lang="zh-CN" altLang="en-US" sz="2000" i="0" dirty="0" smtClean="0">
                <a:solidFill>
                  <a:srgbClr val="080808"/>
                </a:solidFill>
              </a:rPr>
              <a:t>世界</a:t>
            </a:r>
            <a:r>
              <a:rPr lang="zh-CN" altLang="en-US" sz="2000" i="0" dirty="0">
                <a:solidFill>
                  <a:srgbClr val="080808"/>
                </a:solidFill>
              </a:rPr>
              <a:t>上最大的出口国（货物贸易和服务贸易）：</a:t>
            </a:r>
            <a:r>
              <a:rPr lang="zh-CN" altLang="en-US" sz="2000" b="1" i="0" dirty="0">
                <a:solidFill>
                  <a:srgbClr val="080808"/>
                </a:solidFill>
              </a:rPr>
              <a:t>美国</a:t>
            </a:r>
          </a:p>
        </p:txBody>
      </p:sp>
    </p:spTree>
    <p:extLst>
      <p:ext uri="{BB962C8B-B14F-4D97-AF65-F5344CB8AC3E}">
        <p14:creationId xmlns:p14="http://schemas.microsoft.com/office/powerpoint/2010/main" val="60752160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a:extLst>
              <a:ext uri="{FF2B5EF4-FFF2-40B4-BE49-F238E27FC236}">
                <a16:creationId xmlns:a16="http://schemas.microsoft.com/office/drawing/2014/main" xmlns="" id="{14F53364-839F-4CD6-B965-123AEDA873CA}"/>
              </a:ext>
            </a:extLst>
          </p:cNvPr>
          <p:cNvGrpSpPr/>
          <p:nvPr/>
        </p:nvGrpSpPr>
        <p:grpSpPr>
          <a:xfrm>
            <a:off x="827584" y="1340769"/>
            <a:ext cx="6984776" cy="4727010"/>
            <a:chOff x="1475656" y="2272617"/>
            <a:chExt cx="6336704" cy="4036703"/>
          </a:xfrm>
        </p:grpSpPr>
        <p:pic>
          <p:nvPicPr>
            <p:cNvPr id="13" name="图片 12">
              <a:extLst>
                <a:ext uri="{FF2B5EF4-FFF2-40B4-BE49-F238E27FC236}">
                  <a16:creationId xmlns:a16="http://schemas.microsoft.com/office/drawing/2014/main" xmlns="" id="{A082B70D-BBE8-42BF-9D0B-6C7C05C5F99D}"/>
                </a:ext>
              </a:extLst>
            </p:cNvPr>
            <p:cNvPicPr>
              <a:picLocks noChangeAspect="1"/>
            </p:cNvPicPr>
            <p:nvPr/>
          </p:nvPicPr>
          <p:blipFill rotWithShape="1">
            <a:blip r:embed="rId2">
              <a:clrChange>
                <a:clrFrom>
                  <a:srgbClr val="FFFFFF"/>
                </a:clrFrom>
                <a:clrTo>
                  <a:srgbClr val="FFFFFF">
                    <a:alpha val="0"/>
                  </a:srgbClr>
                </a:clrTo>
              </a:clrChange>
            </a:blip>
            <a:srcRect l="2848" t="2526" r="7159" b="2276"/>
            <a:stretch/>
          </p:blipFill>
          <p:spPr>
            <a:xfrm>
              <a:off x="1475656" y="2272617"/>
              <a:ext cx="6336704" cy="4036703"/>
            </a:xfrm>
            <a:prstGeom prst="rect">
              <a:avLst/>
            </a:prstGeom>
          </p:spPr>
        </p:pic>
        <p:sp>
          <p:nvSpPr>
            <p:cNvPr id="10" name="文本框 9">
              <a:extLst>
                <a:ext uri="{FF2B5EF4-FFF2-40B4-BE49-F238E27FC236}">
                  <a16:creationId xmlns:a16="http://schemas.microsoft.com/office/drawing/2014/main" xmlns="" id="{2D699217-DFF3-4F65-A5C7-8671A736FC87}"/>
                </a:ext>
              </a:extLst>
            </p:cNvPr>
            <p:cNvSpPr txBox="1"/>
            <p:nvPr/>
          </p:nvSpPr>
          <p:spPr>
            <a:xfrm>
              <a:off x="5724128" y="4290968"/>
              <a:ext cx="864096" cy="400110"/>
            </a:xfrm>
            <a:prstGeom prst="rect">
              <a:avLst/>
            </a:prstGeom>
            <a:noFill/>
          </p:spPr>
          <p:txBody>
            <a:bodyPr wrap="square" rtlCol="0">
              <a:spAutoFit/>
            </a:bodyPr>
            <a:lstStyle/>
            <a:p>
              <a:r>
                <a:rPr lang="zh-CN" altLang="en-US" sz="2000" b="1" dirty="0">
                  <a:latin typeface="黑体" panose="02010609060101010101" pitchFamily="49" charset="-122"/>
                  <a:ea typeface="黑体" panose="02010609060101010101" pitchFamily="49" charset="-122"/>
                </a:rPr>
                <a:t>中国</a:t>
              </a:r>
            </a:p>
          </p:txBody>
        </p:sp>
        <p:sp>
          <p:nvSpPr>
            <p:cNvPr id="11" name="文本框 10">
              <a:extLst>
                <a:ext uri="{FF2B5EF4-FFF2-40B4-BE49-F238E27FC236}">
                  <a16:creationId xmlns:a16="http://schemas.microsoft.com/office/drawing/2014/main" xmlns="" id="{569B10DE-D083-405C-8B9F-A5447981B476}"/>
                </a:ext>
              </a:extLst>
            </p:cNvPr>
            <p:cNvSpPr txBox="1"/>
            <p:nvPr/>
          </p:nvSpPr>
          <p:spPr>
            <a:xfrm>
              <a:off x="3864843" y="3717032"/>
              <a:ext cx="864096" cy="400110"/>
            </a:xfrm>
            <a:prstGeom prst="rect">
              <a:avLst/>
            </a:prstGeom>
            <a:noFill/>
          </p:spPr>
          <p:txBody>
            <a:bodyPr wrap="square" rtlCol="0">
              <a:spAutoFit/>
            </a:bodyPr>
            <a:lstStyle/>
            <a:p>
              <a:r>
                <a:rPr lang="zh-CN" altLang="en-US" sz="2000" b="1" dirty="0">
                  <a:solidFill>
                    <a:srgbClr val="C00000"/>
                  </a:solidFill>
                  <a:latin typeface="黑体" panose="02010609060101010101" pitchFamily="49" charset="-122"/>
                  <a:ea typeface="黑体" panose="02010609060101010101" pitchFamily="49" charset="-122"/>
                </a:rPr>
                <a:t>美国</a:t>
              </a:r>
            </a:p>
          </p:txBody>
        </p:sp>
      </p:grpSp>
      <p:sp>
        <p:nvSpPr>
          <p:cNvPr id="12" name="文本框 11">
            <a:extLst>
              <a:ext uri="{FF2B5EF4-FFF2-40B4-BE49-F238E27FC236}">
                <a16:creationId xmlns:a16="http://schemas.microsoft.com/office/drawing/2014/main" xmlns="" id="{6EBE195C-EBD8-4F31-883E-D0736C41E6D3}"/>
              </a:ext>
            </a:extLst>
          </p:cNvPr>
          <p:cNvSpPr txBox="1"/>
          <p:nvPr/>
        </p:nvSpPr>
        <p:spPr>
          <a:xfrm>
            <a:off x="539552" y="6067778"/>
            <a:ext cx="3528392" cy="338554"/>
          </a:xfrm>
          <a:prstGeom prst="rect">
            <a:avLst/>
          </a:prstGeom>
          <a:noFill/>
        </p:spPr>
        <p:txBody>
          <a:bodyPr wrap="square" rtlCol="0">
            <a:spAutoFit/>
          </a:bodyPr>
          <a:lstStyle/>
          <a:p>
            <a:r>
              <a:rPr lang="zh-CN" altLang="en-US" sz="1600" dirty="0"/>
              <a:t>数据来源：世界银行发展指标数据库</a:t>
            </a:r>
          </a:p>
        </p:txBody>
      </p:sp>
      <p:pic>
        <p:nvPicPr>
          <p:cNvPr id="18" name="图片 17">
            <a:extLst>
              <a:ext uri="{FF2B5EF4-FFF2-40B4-BE49-F238E27FC236}">
                <a16:creationId xmlns:a16="http://schemas.microsoft.com/office/drawing/2014/main" xmlns="" id="{1C6FB411-2A20-4D6C-9879-A8C90F9B8CE4}"/>
              </a:ext>
            </a:extLst>
          </p:cNvPr>
          <p:cNvPicPr>
            <a:picLocks noChangeAspect="1"/>
          </p:cNvPicPr>
          <p:nvPr/>
        </p:nvPicPr>
        <p:blipFill>
          <a:blip r:embed="rId3"/>
          <a:stretch>
            <a:fillRect/>
          </a:stretch>
        </p:blipFill>
        <p:spPr>
          <a:xfrm>
            <a:off x="251520" y="980727"/>
            <a:ext cx="6732240" cy="131597"/>
          </a:xfrm>
          <a:prstGeom prst="rect">
            <a:avLst/>
          </a:prstGeom>
        </p:spPr>
      </p:pic>
      <p:sp>
        <p:nvSpPr>
          <p:cNvPr id="15" name="标题 1">
            <a:extLst>
              <a:ext uri="{FF2B5EF4-FFF2-40B4-BE49-F238E27FC236}">
                <a16:creationId xmlns:a16="http://schemas.microsoft.com/office/drawing/2014/main" xmlns="" id="{0B781EAE-0725-4753-A691-D8926AAD4E2A}"/>
              </a:ext>
            </a:extLst>
          </p:cNvPr>
          <p:cNvSpPr>
            <a:spLocks noGrp="1"/>
          </p:cNvSpPr>
          <p:nvPr>
            <p:ph type="title"/>
          </p:nvPr>
        </p:nvSpPr>
        <p:spPr>
          <a:xfrm>
            <a:off x="457200" y="228600"/>
            <a:ext cx="8229600" cy="868363"/>
          </a:xfrm>
        </p:spPr>
        <p:txBody>
          <a:bodyPr/>
          <a:lstStyle/>
          <a:p>
            <a:r>
              <a:rPr lang="zh-CN" altLang="en-US" i="0" dirty="0"/>
              <a:t>中美贸易</a:t>
            </a:r>
            <a:endParaRPr lang="en-US" i="0" dirty="0"/>
          </a:p>
        </p:txBody>
      </p:sp>
    </p:spTree>
    <p:extLst>
      <p:ext uri="{BB962C8B-B14F-4D97-AF65-F5344CB8AC3E}">
        <p14:creationId xmlns:p14="http://schemas.microsoft.com/office/powerpoint/2010/main" val="4900788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01">
  <a:themeElements>
    <a:clrScheme name="Default Design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fontScheme name="Default Desig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Default Design 1">
        <a:dk1>
          <a:srgbClr val="5F5F5F"/>
        </a:dk1>
        <a:lt1>
          <a:srgbClr val="FFFFFF"/>
        </a:lt1>
        <a:dk2>
          <a:srgbClr val="C36609"/>
        </a:dk2>
        <a:lt2>
          <a:srgbClr val="DDDDDD"/>
        </a:lt2>
        <a:accent1>
          <a:srgbClr val="D2B94E"/>
        </a:accent1>
        <a:accent2>
          <a:srgbClr val="2395B9"/>
        </a:accent2>
        <a:accent3>
          <a:srgbClr val="FFFFFF"/>
        </a:accent3>
        <a:accent4>
          <a:srgbClr val="505050"/>
        </a:accent4>
        <a:accent5>
          <a:srgbClr val="E5D9B2"/>
        </a:accent5>
        <a:accent6>
          <a:srgbClr val="1F87A7"/>
        </a:accent6>
        <a:hlink>
          <a:srgbClr val="5C984E"/>
        </a:hlink>
        <a:folHlink>
          <a:srgbClr val="B5C77B"/>
        </a:folHlink>
      </a:clrScheme>
      <a:clrMap bg1="lt1" tx1="dk1" bg2="lt2" tx2="dk2" accent1="accent1" accent2="accent2" accent3="accent3" accent4="accent4" accent5="accent5" accent6="accent6" hlink="hlink" folHlink="folHlink"/>
    </a:extraClrScheme>
    <a:extraClrScheme>
      <a:clrScheme name="Default Design 2">
        <a:dk1>
          <a:srgbClr val="5F5F5F"/>
        </a:dk1>
        <a:lt1>
          <a:srgbClr val="FFFFFF"/>
        </a:lt1>
        <a:dk2>
          <a:srgbClr val="9FC591"/>
        </a:dk2>
        <a:lt2>
          <a:srgbClr val="DDDDDD"/>
        </a:lt2>
        <a:accent1>
          <a:srgbClr val="7B82B7"/>
        </a:accent1>
        <a:accent2>
          <a:srgbClr val="8D337C"/>
        </a:accent2>
        <a:accent3>
          <a:srgbClr val="FFFFFF"/>
        </a:accent3>
        <a:accent4>
          <a:srgbClr val="505050"/>
        </a:accent4>
        <a:accent5>
          <a:srgbClr val="BFC1D8"/>
        </a:accent5>
        <a:accent6>
          <a:srgbClr val="7F2D70"/>
        </a:accent6>
        <a:hlink>
          <a:srgbClr val="CC87E1"/>
        </a:hlink>
        <a:folHlink>
          <a:srgbClr val="76C5D0"/>
        </a:folHlink>
      </a:clrScheme>
      <a:clrMap bg1="lt1" tx1="dk1" bg2="lt2" tx2="dk2" accent1="accent1" accent2="accent2" accent3="accent3" accent4="accent4" accent5="accent5" accent6="accent6" hlink="hlink" folHlink="folHlink"/>
    </a:extraClrScheme>
    <a:extraClrScheme>
      <a:clrScheme name="Default Design 3">
        <a:dk1>
          <a:srgbClr val="080808"/>
        </a:dk1>
        <a:lt1>
          <a:srgbClr val="FFFFFF"/>
        </a:lt1>
        <a:dk2>
          <a:srgbClr val="A59A55"/>
        </a:dk2>
        <a:lt2>
          <a:srgbClr val="DDDDDD"/>
        </a:lt2>
        <a:accent1>
          <a:srgbClr val="4AB1E4"/>
        </a:accent1>
        <a:accent2>
          <a:srgbClr val="8F038F"/>
        </a:accent2>
        <a:accent3>
          <a:srgbClr val="FFFFFF"/>
        </a:accent3>
        <a:accent4>
          <a:srgbClr val="060606"/>
        </a:accent4>
        <a:accent5>
          <a:srgbClr val="B1D5EF"/>
        </a:accent5>
        <a:accent6>
          <a:srgbClr val="810281"/>
        </a:accent6>
        <a:hlink>
          <a:srgbClr val="F77A1D"/>
        </a:hlink>
        <a:folHlink>
          <a:srgbClr val="5BBE4E"/>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otalTime>1459</TotalTime>
  <Words>6134</Words>
  <Application>Microsoft Office PowerPoint</Application>
  <PresentationFormat>全屏显示(4:3)</PresentationFormat>
  <Paragraphs>378</Paragraphs>
  <Slides>73</Slides>
  <Notes>6</Notes>
  <HiddenSlides>0</HiddenSlides>
  <MMClips>0</MMClips>
  <ScaleCrop>false</ScaleCrop>
  <HeadingPairs>
    <vt:vector size="6" baseType="variant">
      <vt:variant>
        <vt:lpstr>已用的字体</vt:lpstr>
      </vt:variant>
      <vt:variant>
        <vt:i4>16</vt:i4>
      </vt:variant>
      <vt:variant>
        <vt:lpstr>主题</vt:lpstr>
      </vt:variant>
      <vt:variant>
        <vt:i4>1</vt:i4>
      </vt:variant>
      <vt:variant>
        <vt:lpstr>幻灯片标题</vt:lpstr>
      </vt:variant>
      <vt:variant>
        <vt:i4>73</vt:i4>
      </vt:variant>
    </vt:vector>
  </HeadingPairs>
  <TitlesOfParts>
    <vt:vector size="90" baseType="lpstr">
      <vt:lpstr>NEU-BZ</vt:lpstr>
      <vt:lpstr>等线</vt:lpstr>
      <vt:lpstr>方正黑体_GBK</vt:lpstr>
      <vt:lpstr>方正楷体_GB18030</vt:lpstr>
      <vt:lpstr>方正书宋_GBK</vt:lpstr>
      <vt:lpstr>黑体</vt:lpstr>
      <vt:lpstr>宋体</vt:lpstr>
      <vt:lpstr>微软雅黑</vt:lpstr>
      <vt:lpstr>幼圆</vt:lpstr>
      <vt:lpstr>Arial</vt:lpstr>
      <vt:lpstr>Calibri</vt:lpstr>
      <vt:lpstr>Century Gothic</vt:lpstr>
      <vt:lpstr>Symbol</vt:lpstr>
      <vt:lpstr>Times New Roman</vt:lpstr>
      <vt:lpstr>Verdana</vt:lpstr>
      <vt:lpstr>Wingdings</vt:lpstr>
      <vt:lpstr>01</vt:lpstr>
      <vt:lpstr>国际贸易</vt:lpstr>
      <vt:lpstr>国际贸易理论与政策</vt:lpstr>
      <vt:lpstr>国际贸易</vt:lpstr>
      <vt:lpstr>期末考试注意事项</vt:lpstr>
      <vt:lpstr>PowerPoint 演示文稿</vt:lpstr>
      <vt:lpstr>2023年前8个月我国外贸进出口总值27.08万亿元人民币</vt:lpstr>
      <vt:lpstr>PowerPoint 演示文稿</vt:lpstr>
      <vt:lpstr>世界上最大的货物出口国：2005年，德国；2019年，中国 世界上最大的出口国（货物贸易和服务贸易）：美国</vt:lpstr>
      <vt:lpstr>中美贸易</vt:lpstr>
      <vt:lpstr>中美贸易</vt:lpstr>
      <vt:lpstr>中美贸易</vt:lpstr>
      <vt:lpstr>中美贸易</vt:lpstr>
      <vt:lpstr>中美贸易</vt:lpstr>
      <vt:lpstr>中美贸易</vt:lpstr>
      <vt:lpstr>中美贸易</vt:lpstr>
      <vt:lpstr>中美贸易</vt:lpstr>
      <vt:lpstr>PowerPoint 演示文稿</vt:lpstr>
      <vt:lpstr>中美贸易</vt:lpstr>
      <vt:lpstr>中美贸易</vt:lpstr>
      <vt:lpstr>第一部分: 国际贸易导论</vt:lpstr>
      <vt:lpstr>PowerPoint 演示文稿</vt:lpstr>
      <vt:lpstr>国与国之间所有的三种流动</vt:lpstr>
      <vt:lpstr>1、国际贸易</vt:lpstr>
      <vt:lpstr>1.1 世界贸易的基本状况</vt:lpstr>
      <vt:lpstr>PowerPoint 演示文稿</vt:lpstr>
      <vt:lpstr>图1—1　芭比娃娃 </vt:lpstr>
      <vt:lpstr>新闻摘要</vt:lpstr>
      <vt:lpstr>PowerPoint 演示文稿</vt:lpstr>
      <vt:lpstr>PowerPoint 演示文稿</vt:lpstr>
      <vt:lpstr>PowerPoint 演示文稿</vt:lpstr>
      <vt:lpstr>PowerPoint 演示文稿</vt:lpstr>
      <vt:lpstr>PowerPoint 演示文稿</vt:lpstr>
      <vt:lpstr>PowerPoint 演示文稿</vt:lpstr>
      <vt:lpstr>图1—2　2000年世界货物贸易(十亿美元) </vt:lpstr>
      <vt:lpstr>PowerPoint 演示文稿</vt:lpstr>
      <vt:lpstr>PowerPoint 演示文稿</vt:lpstr>
      <vt:lpstr>PowerPoint 演示文稿</vt:lpstr>
      <vt:lpstr>PowerPoint 演示文稿</vt:lpstr>
      <vt:lpstr>PowerPoint 演示文稿</vt:lpstr>
      <vt:lpstr>（2）  美洲的贸易</vt:lpstr>
      <vt:lpstr>（3）  与亚洲的贸易</vt:lpstr>
      <vt:lpstr>（4）  其他地区</vt:lpstr>
      <vt:lpstr>1.3 贸易与GDP的比较</vt:lpstr>
      <vt:lpstr>PowerPoint 演示文稿</vt:lpstr>
      <vt:lpstr>PowerPoint 演示文稿</vt:lpstr>
      <vt:lpstr>PowerPoint 演示文稿</vt:lpstr>
      <vt:lpstr>1.4 贸易壁垒</vt:lpstr>
      <vt:lpstr>PowerPoint 演示文稿</vt:lpstr>
      <vt:lpstr>1.5 第一个贸易“黄金时代”</vt:lpstr>
      <vt:lpstr>两次战争期间</vt:lpstr>
      <vt:lpstr> </vt:lpstr>
      <vt:lpstr>图1—4　1860—2000年全球平均关税 </vt:lpstr>
      <vt:lpstr>1.6 第二个贸易“黄金时代”</vt:lpstr>
      <vt:lpstr>新闻摘要</vt:lpstr>
      <vt:lpstr>2、移民和对外直接投资</vt:lpstr>
      <vt:lpstr>图1—5　2000年国外出生的移民(百万) </vt:lpstr>
      <vt:lpstr>PowerPoint 演示文稿</vt:lpstr>
      <vt:lpstr>欧洲和美国的外来移民</vt:lpstr>
      <vt:lpstr>PowerPoint 演示文稿</vt:lpstr>
      <vt:lpstr>2.2 对外直接投资图</vt:lpstr>
      <vt:lpstr>PowerPoint 演示文稿</vt:lpstr>
      <vt:lpstr>PowerPoint 演示文稿</vt:lpstr>
      <vt:lpstr>PowerPoint 演示文稿</vt:lpstr>
      <vt:lpstr>PowerPoint 演示文稿</vt:lpstr>
      <vt:lpstr>PowerPoint 演示文稿</vt:lpstr>
      <vt:lpstr>对外直接投资可以表述为下列两种方式中的任何一种: 横向FDI或纵向FDI。</vt:lpstr>
      <vt:lpstr>如图1—6所示：</vt:lpstr>
      <vt:lpstr>PowerPoint 演示文稿</vt:lpstr>
      <vt:lpstr>3、结论</vt:lpstr>
      <vt:lpstr>PowerPoint 演示文稿</vt:lpstr>
      <vt:lpstr>要点</vt:lpstr>
      <vt:lpstr>关键术语</vt:lpstr>
      <vt:lpstr>中国商务部商务数据中心</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国际贸易</dc:title>
  <dc:creator>samsung</dc:creator>
  <cp:lastModifiedBy>sifu</cp:lastModifiedBy>
  <cp:revision>94</cp:revision>
  <dcterms:created xsi:type="dcterms:W3CDTF">2012-01-20T16:47:16Z</dcterms:created>
  <dcterms:modified xsi:type="dcterms:W3CDTF">2023-09-16T03:43:01Z</dcterms:modified>
</cp:coreProperties>
</file>